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91" r:id="rId3"/>
    <p:sldId id="299" r:id="rId4"/>
    <p:sldId id="277" r:id="rId5"/>
    <p:sldId id="275" r:id="rId6"/>
    <p:sldId id="276" r:id="rId7"/>
    <p:sldId id="278" r:id="rId8"/>
    <p:sldId id="279" r:id="rId9"/>
    <p:sldId id="294" r:id="rId10"/>
    <p:sldId id="295" r:id="rId11"/>
    <p:sldId id="296" r:id="rId12"/>
    <p:sldId id="298" r:id="rId13"/>
    <p:sldId id="290" r:id="rId14"/>
    <p:sldId id="297" r:id="rId15"/>
    <p:sldId id="30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3788" autoAdjust="0"/>
  </p:normalViewPr>
  <p:slideViewPr>
    <p:cSldViewPr>
      <p:cViewPr>
        <p:scale>
          <a:sx n="50" d="100"/>
          <a:sy n="50" d="100"/>
        </p:scale>
        <p:origin x="1956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7DEC7-2E59-40FE-A7C8-216683866696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62525-DD74-4339-B5D5-98A830365C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>
                <a:latin typeface="Palatino Linotype" pitchFamily="18" charset="0"/>
              </a:rPr>
              <a:t>good day ladies</a:t>
            </a:r>
            <a:r>
              <a:rPr lang="en-US" baseline="0" dirty="0" smtClean="0">
                <a:latin typeface="Palatino Linotype" pitchFamily="18" charset="0"/>
              </a:rPr>
              <a:t> and gentlemen,</a:t>
            </a:r>
          </a:p>
          <a:p>
            <a:endParaRPr lang="en-US" baseline="0" dirty="0" smtClean="0">
              <a:latin typeface="Palatino Linotype" pitchFamily="18" charset="0"/>
            </a:endParaRPr>
          </a:p>
          <a:p>
            <a:r>
              <a:rPr lang="en-US" baseline="0" dirty="0" smtClean="0">
                <a:latin typeface="Palatino Linotype" pitchFamily="18" charset="0"/>
              </a:rPr>
              <a:t>My name is MAA I work in SA as PE</a:t>
            </a:r>
          </a:p>
          <a:p>
            <a:r>
              <a:rPr lang="en-US" baseline="0" dirty="0" smtClean="0">
                <a:latin typeface="Palatino Linotype" pitchFamily="18" charset="0"/>
              </a:rPr>
              <a:t>Today it is my pleasure and glad to share with you my great topic and together to fly on the truth sky.</a:t>
            </a:r>
          </a:p>
          <a:p>
            <a:r>
              <a:rPr lang="en-US" baseline="0" dirty="0" smtClean="0">
                <a:latin typeface="Palatino Linotype" pitchFamily="18" charset="0"/>
              </a:rPr>
              <a:t>I am sure 100%, that by the end of this topic I will add great values to you and I will give you that candle which will guide to the light and happiness.</a:t>
            </a:r>
          </a:p>
          <a:p>
            <a:endParaRPr lang="en-US" baseline="0" dirty="0" smtClean="0">
              <a:latin typeface="Palatino Linotype" pitchFamily="18" charset="0"/>
            </a:endParaRPr>
          </a:p>
          <a:p>
            <a:r>
              <a:rPr lang="en-US" baseline="0" dirty="0" smtClean="0">
                <a:latin typeface="Palatino Linotype" pitchFamily="18" charset="0"/>
              </a:rPr>
              <a:t>Before beginning, I advise you to listen carefully and pay full attention</a:t>
            </a:r>
          </a:p>
          <a:p>
            <a:endParaRPr lang="en-US" baseline="0" dirty="0" smtClean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98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24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85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43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10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9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Now what</a:t>
            </a:r>
            <a:r>
              <a:rPr lang="en-US" baseline="0" dirty="0" smtClean="0"/>
              <a:t> is Islam? I want an answer from you</a:t>
            </a:r>
          </a:p>
          <a:p>
            <a:endParaRPr lang="en-US" baseline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Islam came from Arabic word “ Salam” which means; peace/purity. So the greeting of Islam is </a:t>
            </a:r>
            <a:r>
              <a:rPr lang="en-US" baseline="0" dirty="0" smtClean="0"/>
              <a:t>“</a:t>
            </a:r>
            <a:r>
              <a:rPr lang="en-US" baseline="0" dirty="0" err="1" smtClean="0"/>
              <a:t>Assalamu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Alaikum</a:t>
            </a:r>
            <a:r>
              <a:rPr lang="en-US" baseline="0" dirty="0" smtClean="0"/>
              <a:t>” means peace </a:t>
            </a:r>
            <a:r>
              <a:rPr lang="en-US" baseline="0" dirty="0" smtClean="0"/>
              <a:t>be upon you.</a:t>
            </a: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aseline="0" dirty="0" smtClean="0"/>
              <a:t>In religion term</a:t>
            </a:r>
            <a:r>
              <a:rPr lang="en-US" baseline="0" dirty="0" smtClean="0">
                <a:sym typeface="Wingdings" pitchFamily="2" charset="2"/>
              </a:rPr>
              <a:t>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submission you will to the will of God and obedience His law which has never conflict in all life aspects. By</a:t>
            </a:r>
            <a:r>
              <a:rPr lang="en-US" baseline="0" dirty="0" smtClean="0">
                <a:solidFill>
                  <a:schemeClr val="bg1">
                    <a:lumMod val="95000"/>
                  </a:schemeClr>
                </a:solidFill>
              </a:rPr>
              <a:t> being Muslim you can be engineer, doctor, teacher, go for travel, run the routine life task for both male and </a:t>
            </a:r>
            <a:r>
              <a:rPr lang="en-US" baseline="0" dirty="0" smtClean="0">
                <a:solidFill>
                  <a:schemeClr val="bg1">
                    <a:lumMod val="95000"/>
                  </a:schemeClr>
                </a:solidFill>
              </a:rPr>
              <a:t>female.</a:t>
            </a: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6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95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02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During</a:t>
            </a:r>
            <a:r>
              <a:rPr lang="en-US" baseline="0" dirty="0" smtClean="0"/>
              <a:t> </a:t>
            </a:r>
            <a:r>
              <a:rPr lang="en-US" baseline="0" dirty="0" smtClean="0"/>
              <a:t>prayer, </a:t>
            </a:r>
            <a:r>
              <a:rPr lang="en-US" baseline="0" dirty="0" smtClean="0"/>
              <a:t>you ask Allah for sustaining, forgiveness and help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If you do it in perfect manner, </a:t>
            </a:r>
            <a:r>
              <a:rPr lang="en-US" baseline="0" dirty="0" smtClean="0"/>
              <a:t>your </a:t>
            </a:r>
            <a:r>
              <a:rPr lang="en-US" baseline="0" dirty="0" smtClean="0"/>
              <a:t>attitude and behavior will be changed to better mode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It is a good practice in term of controlling </a:t>
            </a:r>
            <a:r>
              <a:rPr lang="en-US" baseline="0" dirty="0" smtClean="0"/>
              <a:t>your </a:t>
            </a:r>
            <a:r>
              <a:rPr lang="en-US" baseline="0" dirty="0" smtClean="0"/>
              <a:t>life sleeping, appointment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Before performing </a:t>
            </a:r>
            <a:r>
              <a:rPr lang="en-US" baseline="0" dirty="0" smtClean="0"/>
              <a:t>prayer, </a:t>
            </a:r>
            <a:r>
              <a:rPr lang="en-US" baseline="0" dirty="0" smtClean="0"/>
              <a:t>Muslim is requested to cleanup his face, arms, legs, ears, mouth also Muslim requested to wear clean dress and good shape before practicing </a:t>
            </a:r>
            <a:r>
              <a:rPr lang="en-US" baseline="0" dirty="0" smtClean="0"/>
              <a:t>prayer </a:t>
            </a:r>
            <a:r>
              <a:rPr lang="en-US" baseline="0" dirty="0" smtClean="0"/>
              <a:t>because he is going to face his Lord. So we can conclude that Muslim always be clean and tidy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32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As I mentioned, to gain/bring </a:t>
            </a:r>
            <a:r>
              <a:rPr lang="en-US" sz="1200" dirty="0" smtClean="0"/>
              <a:t>Allah's blessing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By paying</a:t>
            </a:r>
            <a:r>
              <a:rPr lang="en-US" baseline="0" dirty="0" smtClean="0">
                <a:solidFill>
                  <a:srgbClr val="FF0000"/>
                </a:solidFill>
              </a:rPr>
              <a:t> </a:t>
            </a:r>
            <a:r>
              <a:rPr lang="en-US" baseline="0" dirty="0" err="1" smtClean="0">
                <a:solidFill>
                  <a:srgbClr val="FF0000"/>
                </a:solidFill>
              </a:rPr>
              <a:t>Zakah</a:t>
            </a:r>
            <a:r>
              <a:rPr lang="en-US" baseline="0" dirty="0" smtClean="0">
                <a:solidFill>
                  <a:srgbClr val="FF0000"/>
                </a:solidFill>
              </a:rPr>
              <a:t>/charity,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Giving </a:t>
            </a:r>
            <a:r>
              <a:rPr lang="en-US" baseline="0" dirty="0" err="1" smtClean="0"/>
              <a:t>Zakah</a:t>
            </a:r>
            <a:r>
              <a:rPr lang="en-US" baseline="0" dirty="0" smtClean="0"/>
              <a:t> to others means sharing with him </a:t>
            </a:r>
            <a:r>
              <a:rPr lang="en-US" baseline="0" dirty="0" smtClean="0"/>
              <a:t>your </a:t>
            </a:r>
            <a:r>
              <a:rPr lang="en-US" baseline="0" dirty="0" smtClean="0"/>
              <a:t>money and help them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Because every one especially the rich has to give charity to </a:t>
            </a:r>
            <a:r>
              <a:rPr lang="en-US" baseline="0" dirty="0" err="1" smtClean="0"/>
              <a:t>poors</a:t>
            </a:r>
            <a:r>
              <a:rPr lang="en-US" baseline="0" dirty="0" smtClean="0"/>
              <a:t>; 2.5% from me and you and him …so no poverty, no crimes, no thieves (</a:t>
            </a:r>
            <a:r>
              <a:rPr lang="en-US" baseline="0" dirty="0" err="1" smtClean="0"/>
              <a:t>ali</a:t>
            </a:r>
            <a:r>
              <a:rPr lang="en-US" baseline="0" dirty="0" smtClean="0"/>
              <a:t> baba), no robbery</a:t>
            </a:r>
          </a:p>
          <a:p>
            <a:pPr marL="0" indent="0">
              <a:buFont typeface="Arial" pitchFamily="34" charset="0"/>
              <a:buNone/>
            </a:pPr>
            <a:r>
              <a:rPr lang="en-US" baseline="0" dirty="0" smtClean="0"/>
              <a:t>This enhances the meaning of society bonds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34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It is a good lesson to improve your will-power and get control</a:t>
            </a:r>
            <a:r>
              <a:rPr lang="en-US" baseline="0" dirty="0" smtClean="0"/>
              <a:t> (if you are fast and see ….)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When</a:t>
            </a:r>
            <a:r>
              <a:rPr lang="en-US" baseline="0" dirty="0" smtClean="0"/>
              <a:t> you become hungry / thirsty, we will really feel about the poor how they live without any food for couples of days this leads to help, support pay money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Because</a:t>
            </a:r>
            <a:r>
              <a:rPr lang="en-US" baseline="0" dirty="0" smtClean="0"/>
              <a:t> Muslim not requested only to abstain from drink/food but also to abstain from doing bad habit otherwise his fast is not complete.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</a:t>
            </a:r>
            <a:r>
              <a:rPr lang="en-US" baseline="0" dirty="0" smtClean="0"/>
              <a:t> the modern medicine, they showed that fasting has many benefit for body health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During Ramadan, Muslim very excellent jobs; giving charity, performing extra </a:t>
            </a:r>
            <a:r>
              <a:rPr lang="en-US" baseline="0" dirty="0" smtClean="0"/>
              <a:t>prayers, </a:t>
            </a:r>
            <a:r>
              <a:rPr lang="en-US" baseline="0" dirty="0" smtClean="0"/>
              <a:t>visiting relatives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531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>
              <a:buFont typeface="Arial" pitchFamily="34" charset="0"/>
              <a:buChar char="•"/>
            </a:pPr>
            <a:r>
              <a:rPr lang="en-US" dirty="0" smtClean="0"/>
              <a:t>Once you</a:t>
            </a:r>
            <a:r>
              <a:rPr lang="en-US" baseline="0" dirty="0" smtClean="0"/>
              <a:t> have done this pilgrimage in correct way, </a:t>
            </a:r>
            <a:r>
              <a:rPr lang="en-US" baseline="0" dirty="0" smtClean="0"/>
              <a:t>your </a:t>
            </a:r>
            <a:r>
              <a:rPr lang="en-US" baseline="0" dirty="0" smtClean="0"/>
              <a:t>all sins will be removed. 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 this is called Kabah, all Muslim face the direction of </a:t>
            </a:r>
            <a:r>
              <a:rPr lang="en-US" baseline="0" dirty="0" err="1" smtClean="0"/>
              <a:t>kabah</a:t>
            </a:r>
            <a:r>
              <a:rPr lang="en-US" baseline="0" dirty="0" smtClean="0"/>
              <a:t> </a:t>
            </a:r>
            <a:r>
              <a:rPr lang="en-US" baseline="0" dirty="0" smtClean="0"/>
              <a:t>for pray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 because in order to be your pilgrimage, a pilgrim has to be polite, kind,…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 see all the people here are wearing uniform white clothes whoever; king, janitor, engineer, labor, professor, </a:t>
            </a:r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28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6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296E6-7AF4-445E-8A92-BDD0C358C7E7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1D0A-2F26-4765-BB28-F8AA807FE8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ovie_0005.wm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iswatch@hotmail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://www.zwjte.com/s/media/images/a72da0b49d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azan.avi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533400" y="2797175"/>
            <a:ext cx="7772400" cy="1470025"/>
          </a:xfrm>
        </p:spPr>
        <p:txBody>
          <a:bodyPr>
            <a:normAutofit/>
          </a:bodyPr>
          <a:lstStyle>
            <a:extLst/>
          </a:lstStyle>
          <a:p>
            <a:r>
              <a:rPr lang="en-US" sz="8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Islam in Brief</a:t>
            </a:r>
            <a:endParaRPr lang="en-US" sz="8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>
            <a:normAutofit/>
          </a:bodyPr>
          <a:lstStyle>
            <a:extLst/>
          </a:lstStyle>
          <a:p>
            <a:r>
              <a:rPr lang="en-US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By:</a:t>
            </a:r>
          </a:p>
          <a:p>
            <a:r>
              <a:rPr lang="en-US" sz="36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Mohammed A. Al-Abdulhay</a:t>
            </a:r>
          </a:p>
          <a:p>
            <a:r>
              <a:rPr lang="en-US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Petroleum Engineer-Saudi </a:t>
            </a:r>
            <a:r>
              <a:rPr lang="en-US" sz="2400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Aramco</a:t>
            </a:r>
            <a:endParaRPr lang="en-US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6248400"/>
            <a:ext cx="6629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6248400"/>
            <a:ext cx="22860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 descr="D:\Users\abduma1s.ARAMCO\AppData\Local\Microsoft\Windows\Temporary Internet Files\Content.IE5\PK2WTU4Y\MP900146049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4000" y="0"/>
            <a:ext cx="3809999" cy="2578608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>
          <a:xfrm rot="5400000">
            <a:off x="3886200" y="1447800"/>
            <a:ext cx="28956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5029200" y="2590800"/>
            <a:ext cx="41148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867400" y="1097944"/>
            <a:ext cx="2895600" cy="2299912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67400" y="3810000"/>
            <a:ext cx="2819400" cy="2590799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28600" y="228600"/>
            <a:ext cx="87630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Six Articles of Faith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" y="9144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524000"/>
            <a:ext cx="4953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Belief in Revealed Books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dirty="0" smtClean="0">
              <a:solidFill>
                <a:srgbClr val="92D050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Revelations were given to guide the people 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The original scripture brought by Prophets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Moses, Jesus, David, Abraham &amp; Mohammad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dirty="0" smtClean="0">
              <a:solidFill>
                <a:srgbClr val="92D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4343400"/>
            <a:ext cx="4953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Belief in Prophets &amp; Messengers</a:t>
            </a:r>
            <a:r>
              <a:rPr lang="en-US" sz="3200" b="1" dirty="0" smtClean="0"/>
              <a:t> 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All messengers were  human beings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Their message is the same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Starting with Adam, Noah, Abraham, Ishmael, Isaac, Jacob, Moses, and Jesus &amp; Muhammad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38100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6" grpId="0" animBg="1"/>
      <p:bldP spid="17" grpId="0"/>
      <p:bldP spid="18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91200" y="990600"/>
            <a:ext cx="3124200" cy="2407256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3772" y="3935211"/>
            <a:ext cx="3222103" cy="2416577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7432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28600" y="228600"/>
            <a:ext cx="87630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Six Articles of Faith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" y="9144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524000"/>
            <a:ext cx="4953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Belief in the Day of Judgment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This will come to an end 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All people will be resurrected for judgment  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People with good records will be generously rewarded 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People with bad records will be fairly punished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4800" y="4343401"/>
            <a:ext cx="4953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28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Belief in Divine Predestination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 God knows everything &amp; recorded all actions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Whatever God wills to happen; it will happen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Accept &amp; patience with what Allah has decreed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Our knowledge is limited but His knowledge is limitless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God has given human beings freewill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dirty="0" smtClean="0">
              <a:solidFill>
                <a:srgbClr val="92D05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8600" y="38100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6" grpId="0" animBg="1"/>
      <p:bldP spid="17" grpId="0"/>
      <p:bldP spid="18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chemeClr val="tx1"/>
            </a:gs>
            <a:gs pos="26000">
              <a:schemeClr val="tx1">
                <a:lumMod val="50000"/>
                <a:lumOff val="50000"/>
                <a:alpha val="99000"/>
              </a:schemeClr>
            </a:gs>
            <a:gs pos="38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600" y="76200"/>
            <a:ext cx="8686800" cy="655320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856412"/>
            <a:ext cx="9144000" cy="1588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562600" y="304800"/>
            <a:ext cx="22098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Declaration of Faith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533400" y="228600"/>
            <a:ext cx="3657600" cy="457200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Autofit/>
          </a:bodyPr>
          <a:lstStyle>
            <a:extLst/>
          </a:lstStyle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How can I be a Muslim?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533400" y="1676400"/>
            <a:ext cx="3657600" cy="914400"/>
            <a:chOff x="5334000" y="1803400"/>
            <a:chExt cx="761999" cy="457199"/>
          </a:xfrm>
          <a:scene3d>
            <a:camera prst="orthographicFront"/>
            <a:lightRig rig="flat" dir="t"/>
          </a:scene3d>
        </p:grpSpPr>
        <p:sp>
          <p:nvSpPr>
            <p:cNvPr id="76" name="Rounded Rectangle 75"/>
            <p:cNvSpPr/>
            <p:nvPr/>
          </p:nvSpPr>
          <p:spPr>
            <a:xfrm>
              <a:off x="5334000" y="1803400"/>
              <a:ext cx="761999" cy="457199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120479"/>
                <a:satOff val="-2520"/>
                <a:lumOff val="14021"/>
                <a:alphaOff val="0"/>
              </a:schemeClr>
            </a:fillRef>
            <a:effectRef idx="2">
              <a:schemeClr val="accent1">
                <a:shade val="50000"/>
                <a:hueOff val="120479"/>
                <a:satOff val="-2520"/>
                <a:lumOff val="1402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800" dirty="0" smtClean="0"/>
                <a:t>Willing to Perform </a:t>
              </a:r>
            </a:p>
            <a:p>
              <a:pPr algn="ctr"/>
              <a:r>
                <a:rPr lang="en-US" sz="2800" dirty="0" smtClean="0"/>
                <a:t>Five Pillars of  Islam</a:t>
              </a:r>
              <a:endParaRPr lang="en-US" sz="2800" dirty="0"/>
            </a:p>
          </p:txBody>
        </p:sp>
        <p:sp>
          <p:nvSpPr>
            <p:cNvPr id="77" name="Rounded Rectangle 4"/>
            <p:cNvSpPr/>
            <p:nvPr/>
          </p:nvSpPr>
          <p:spPr>
            <a:xfrm>
              <a:off x="5347391" y="1816791"/>
              <a:ext cx="735217" cy="4304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00" kern="1200"/>
            </a:p>
          </p:txBody>
        </p:sp>
      </p:grpSp>
      <p:grpSp>
        <p:nvGrpSpPr>
          <p:cNvPr id="78" name="Group 77"/>
          <p:cNvGrpSpPr/>
          <p:nvPr/>
        </p:nvGrpSpPr>
        <p:grpSpPr>
          <a:xfrm rot="5400000">
            <a:off x="1981200" y="1066800"/>
            <a:ext cx="762000" cy="304800"/>
            <a:chOff x="1905000" y="1937512"/>
            <a:chExt cx="161544" cy="188976"/>
          </a:xfrm>
          <a:scene3d>
            <a:camera prst="orthographicFront"/>
            <a:lightRig rig="flat" dir="t"/>
          </a:scene3d>
        </p:grpSpPr>
        <p:sp>
          <p:nvSpPr>
            <p:cNvPr id="79" name="Right Arrow 78"/>
            <p:cNvSpPr/>
            <p:nvPr/>
          </p:nvSpPr>
          <p:spPr>
            <a:xfrm>
              <a:off x="1905000" y="1937512"/>
              <a:ext cx="161544" cy="188976"/>
            </a:xfrm>
            <a:prstGeom prst="rightArrow">
              <a:avLst>
                <a:gd name="adj1" fmla="val 60000"/>
                <a:gd name="adj2" fmla="val 50000"/>
              </a:avLst>
            </a:prstGeom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lnRef>
            <a:fillRef idx="3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fillRef>
            <a:effectRef idx="2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Right Arrow 4"/>
            <p:cNvSpPr/>
            <p:nvPr/>
          </p:nvSpPr>
          <p:spPr>
            <a:xfrm>
              <a:off x="1905000" y="1975307"/>
              <a:ext cx="113081" cy="113386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kern="120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33400" y="5334000"/>
            <a:ext cx="3657600" cy="914400"/>
            <a:chOff x="3200400" y="1803400"/>
            <a:chExt cx="761999" cy="457199"/>
          </a:xfrm>
          <a:scene3d>
            <a:camera prst="orthographicFront"/>
            <a:lightRig rig="flat" dir="t"/>
          </a:scene3d>
        </p:grpSpPr>
        <p:sp>
          <p:nvSpPr>
            <p:cNvPr id="82" name="Rounded Rectangle 81"/>
            <p:cNvSpPr/>
            <p:nvPr/>
          </p:nvSpPr>
          <p:spPr>
            <a:xfrm>
              <a:off x="3200400" y="1803400"/>
              <a:ext cx="761999" cy="457199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361437"/>
                <a:satOff val="-7560"/>
                <a:lumOff val="42063"/>
                <a:alphaOff val="0"/>
              </a:schemeClr>
            </a:fillRef>
            <a:effectRef idx="2">
              <a:schemeClr val="accent1">
                <a:shade val="50000"/>
                <a:hueOff val="361437"/>
                <a:satOff val="-7560"/>
                <a:lumOff val="4206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Say Declaration</a:t>
              </a:r>
            </a:p>
            <a:p>
              <a:pPr algn="ctr"/>
              <a:r>
                <a:rPr 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of Faith in Arabic</a:t>
              </a:r>
              <a:endPara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3" name="Rounded Rectangle 4"/>
            <p:cNvSpPr/>
            <p:nvPr/>
          </p:nvSpPr>
          <p:spPr>
            <a:xfrm>
              <a:off x="3213791" y="1816791"/>
              <a:ext cx="735217" cy="4304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00" kern="1200"/>
            </a:p>
          </p:txBody>
        </p:sp>
      </p:grpSp>
      <p:grpSp>
        <p:nvGrpSpPr>
          <p:cNvPr id="84" name="Group 83"/>
          <p:cNvGrpSpPr/>
          <p:nvPr/>
        </p:nvGrpSpPr>
        <p:grpSpPr>
          <a:xfrm rot="5400000">
            <a:off x="1981200" y="2895600"/>
            <a:ext cx="762000" cy="304800"/>
            <a:chOff x="1905000" y="1937512"/>
            <a:chExt cx="161544" cy="188976"/>
          </a:xfrm>
          <a:scene3d>
            <a:camera prst="orthographicFront"/>
            <a:lightRig rig="flat" dir="t"/>
          </a:scene3d>
        </p:grpSpPr>
        <p:sp>
          <p:nvSpPr>
            <p:cNvPr id="85" name="Right Arrow 84"/>
            <p:cNvSpPr/>
            <p:nvPr/>
          </p:nvSpPr>
          <p:spPr>
            <a:xfrm>
              <a:off x="1905000" y="1937512"/>
              <a:ext cx="161544" cy="188976"/>
            </a:xfrm>
            <a:prstGeom prst="rightArrow">
              <a:avLst>
                <a:gd name="adj1" fmla="val 60000"/>
                <a:gd name="adj2" fmla="val 50000"/>
              </a:avLst>
            </a:prstGeom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lnRef>
            <a:fillRef idx="3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fillRef>
            <a:effectRef idx="2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Right Arrow 4"/>
            <p:cNvSpPr/>
            <p:nvPr/>
          </p:nvSpPr>
          <p:spPr>
            <a:xfrm>
              <a:off x="1905000" y="1975307"/>
              <a:ext cx="113081" cy="113386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kern="1200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533400" y="3505200"/>
            <a:ext cx="3657600" cy="914400"/>
            <a:chOff x="5334000" y="1803400"/>
            <a:chExt cx="761999" cy="457199"/>
          </a:xfrm>
          <a:scene3d>
            <a:camera prst="orthographicFront"/>
            <a:lightRig rig="flat" dir="t"/>
          </a:scene3d>
        </p:grpSpPr>
        <p:sp>
          <p:nvSpPr>
            <p:cNvPr id="88" name="Rounded Rectangle 87"/>
            <p:cNvSpPr/>
            <p:nvPr/>
          </p:nvSpPr>
          <p:spPr>
            <a:xfrm>
              <a:off x="5334000" y="1803400"/>
              <a:ext cx="761999" cy="457199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50000"/>
                <a:hueOff val="120479"/>
                <a:satOff val="-2520"/>
                <a:lumOff val="14021"/>
                <a:alphaOff val="0"/>
              </a:schemeClr>
            </a:fillRef>
            <a:effectRef idx="2">
              <a:schemeClr val="accent1">
                <a:shade val="50000"/>
                <a:hueOff val="120479"/>
                <a:satOff val="-2520"/>
                <a:lumOff val="1402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2800" dirty="0" smtClean="0"/>
                <a:t>Believe</a:t>
              </a:r>
            </a:p>
            <a:p>
              <a:pPr algn="ctr"/>
              <a:r>
                <a:rPr lang="en-US" sz="2800" dirty="0" smtClean="0"/>
                <a:t>Six Articles of Faith</a:t>
              </a:r>
              <a:endParaRPr lang="en-US" sz="2800" dirty="0"/>
            </a:p>
          </p:txBody>
        </p:sp>
        <p:sp>
          <p:nvSpPr>
            <p:cNvPr id="89" name="Rounded Rectangle 4"/>
            <p:cNvSpPr/>
            <p:nvPr/>
          </p:nvSpPr>
          <p:spPr>
            <a:xfrm>
              <a:off x="5347391" y="1816791"/>
              <a:ext cx="735217" cy="4304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00" kern="1200"/>
            </a:p>
          </p:txBody>
        </p:sp>
      </p:grpSp>
      <p:grpSp>
        <p:nvGrpSpPr>
          <p:cNvPr id="90" name="Group 89"/>
          <p:cNvGrpSpPr/>
          <p:nvPr/>
        </p:nvGrpSpPr>
        <p:grpSpPr>
          <a:xfrm rot="5400000">
            <a:off x="1981200" y="4724400"/>
            <a:ext cx="762000" cy="304800"/>
            <a:chOff x="1905000" y="1937512"/>
            <a:chExt cx="161544" cy="188976"/>
          </a:xfrm>
          <a:scene3d>
            <a:camera prst="orthographicFront"/>
            <a:lightRig rig="flat" dir="t"/>
          </a:scene3d>
        </p:grpSpPr>
        <p:sp>
          <p:nvSpPr>
            <p:cNvPr id="91" name="Right Arrow 90"/>
            <p:cNvSpPr/>
            <p:nvPr/>
          </p:nvSpPr>
          <p:spPr>
            <a:xfrm>
              <a:off x="1905000" y="1937512"/>
              <a:ext cx="161544" cy="188976"/>
            </a:xfrm>
            <a:prstGeom prst="rightArrow">
              <a:avLst>
                <a:gd name="adj1" fmla="val 60000"/>
                <a:gd name="adj2" fmla="val 50000"/>
              </a:avLst>
            </a:prstGeom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lnRef>
            <a:fillRef idx="3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fillRef>
            <a:effectRef idx="2">
              <a:schemeClr val="accent1">
                <a:shade val="90000"/>
                <a:hueOff val="150045"/>
                <a:satOff val="-2771"/>
                <a:lumOff val="1285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Right Arrow 4"/>
            <p:cNvSpPr/>
            <p:nvPr/>
          </p:nvSpPr>
          <p:spPr>
            <a:xfrm>
              <a:off x="1905000" y="1975307"/>
              <a:ext cx="113081" cy="113386"/>
            </a:xfrm>
            <a:prstGeom prst="rect">
              <a:avLst/>
            </a:prstGeom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800" kern="1200"/>
            </a:p>
          </p:txBody>
        </p:sp>
      </p:grpSp>
      <p:cxnSp>
        <p:nvCxnSpPr>
          <p:cNvPr id="94" name="Straight Arrow Connector 93"/>
          <p:cNvCxnSpPr/>
          <p:nvPr/>
        </p:nvCxnSpPr>
        <p:spPr>
          <a:xfrm flipV="1">
            <a:off x="4191000" y="609600"/>
            <a:ext cx="1295400" cy="10668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5562600" y="914400"/>
            <a:ext cx="22098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 </a:t>
            </a:r>
            <a:r>
              <a:rPr lang="en-US" dirty="0" smtClean="0">
                <a:solidFill>
                  <a:schemeClr val="tx1"/>
                </a:solidFill>
              </a:rPr>
              <a:t>Prayers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562600" y="2743200"/>
            <a:ext cx="22098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 </a:t>
            </a:r>
            <a:r>
              <a:rPr lang="en-US" i="1" dirty="0" smtClean="0">
                <a:solidFill>
                  <a:schemeClr val="tx1"/>
                </a:solidFill>
              </a:rPr>
              <a:t>Hajj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562600" y="2133600"/>
            <a:ext cx="22098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Observe Fasting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5562600" y="1524000"/>
            <a:ext cx="22098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Payment of </a:t>
            </a:r>
            <a:r>
              <a:rPr lang="en-US" i="1" dirty="0" err="1" smtClean="0">
                <a:solidFill>
                  <a:schemeClr val="tx1"/>
                </a:solidFill>
              </a:rPr>
              <a:t>Zakah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101" name="Straight Arrow Connector 100"/>
          <p:cNvCxnSpPr/>
          <p:nvPr/>
        </p:nvCxnSpPr>
        <p:spPr>
          <a:xfrm flipV="1">
            <a:off x="4191000" y="1143000"/>
            <a:ext cx="1295400" cy="6858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4191000" y="1752600"/>
            <a:ext cx="1295400" cy="2286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76" idx="3"/>
          </p:cNvCxnSpPr>
          <p:nvPr/>
        </p:nvCxnSpPr>
        <p:spPr>
          <a:xfrm>
            <a:off x="4191000" y="2133600"/>
            <a:ext cx="1295400" cy="1524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91000" y="2438400"/>
            <a:ext cx="1219200" cy="381000"/>
          </a:xfrm>
          <a:prstGeom prst="straightConnector1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4724400" y="35814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Allah (God)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705600" y="35814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Angles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4724400" y="46482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Judgment Day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4724400" y="41148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Holy Books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705600" y="41148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Prophets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6705600" y="4648200"/>
            <a:ext cx="1752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Predestination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3" name="Rectangle 122">
            <a:hlinkClick r:id="rId3" action="ppaction://hlinkfile"/>
          </p:cNvPr>
          <p:cNvSpPr/>
          <p:nvPr/>
        </p:nvSpPr>
        <p:spPr>
          <a:xfrm>
            <a:off x="4343400" y="5257800"/>
            <a:ext cx="4419600" cy="1066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solidFill>
                  <a:srgbClr val="FFFF00"/>
                </a:solidFill>
              </a:rPr>
              <a:t>“</a:t>
            </a:r>
            <a:r>
              <a:rPr lang="en-US" sz="2100" b="1" dirty="0" err="1" smtClean="0">
                <a:solidFill>
                  <a:srgbClr val="FFFF00"/>
                </a:solidFill>
              </a:rPr>
              <a:t>Ashhadu</a:t>
            </a:r>
            <a:r>
              <a:rPr lang="en-US" sz="2100" b="1" dirty="0" smtClean="0">
                <a:solidFill>
                  <a:srgbClr val="FFFF00"/>
                </a:solidFill>
              </a:rPr>
              <a:t> </a:t>
            </a:r>
            <a:r>
              <a:rPr lang="en-US" sz="2100" b="1" dirty="0" err="1" smtClean="0">
                <a:solidFill>
                  <a:srgbClr val="FFFF00"/>
                </a:solidFill>
              </a:rPr>
              <a:t>Alla</a:t>
            </a:r>
            <a:r>
              <a:rPr lang="en-US" sz="2100" b="1" dirty="0" smtClean="0">
                <a:solidFill>
                  <a:srgbClr val="FFFF00"/>
                </a:solidFill>
              </a:rPr>
              <a:t> </a:t>
            </a:r>
            <a:r>
              <a:rPr lang="en-US" sz="2100" b="1" dirty="0" err="1" smtClean="0">
                <a:solidFill>
                  <a:srgbClr val="FFFF00"/>
                </a:solidFill>
              </a:rPr>
              <a:t>ilaha</a:t>
            </a:r>
            <a:r>
              <a:rPr lang="en-US" sz="2100" b="1" dirty="0" smtClean="0">
                <a:solidFill>
                  <a:srgbClr val="FFFF00"/>
                </a:solidFill>
              </a:rPr>
              <a:t> </a:t>
            </a:r>
            <a:r>
              <a:rPr lang="en-US" sz="2100" b="1" dirty="0" err="1" smtClean="0">
                <a:solidFill>
                  <a:srgbClr val="FFFF00"/>
                </a:solidFill>
              </a:rPr>
              <a:t>illa</a:t>
            </a:r>
            <a:r>
              <a:rPr lang="en-US" sz="2100" b="1" dirty="0" smtClean="0">
                <a:solidFill>
                  <a:srgbClr val="FFFF00"/>
                </a:solidFill>
              </a:rPr>
              <a:t> Allah </a:t>
            </a:r>
            <a:r>
              <a:rPr lang="en-US" sz="2100" b="1" dirty="0" err="1" smtClean="0">
                <a:solidFill>
                  <a:srgbClr val="FFFF00"/>
                </a:solidFill>
              </a:rPr>
              <a:t>Wa</a:t>
            </a:r>
            <a:r>
              <a:rPr lang="en-US" sz="2100" b="1" dirty="0" smtClean="0">
                <a:solidFill>
                  <a:srgbClr val="FFFF00"/>
                </a:solidFill>
              </a:rPr>
              <a:t> </a:t>
            </a:r>
            <a:r>
              <a:rPr lang="en-US" sz="2100" b="1" dirty="0" err="1" smtClean="0">
                <a:solidFill>
                  <a:srgbClr val="FFFF00"/>
                </a:solidFill>
              </a:rPr>
              <a:t>Ashhadu</a:t>
            </a:r>
            <a:r>
              <a:rPr lang="en-US" sz="2100" b="1" dirty="0" smtClean="0">
                <a:solidFill>
                  <a:srgbClr val="FFFF00"/>
                </a:solidFill>
              </a:rPr>
              <a:t> Anna Muhammad </a:t>
            </a:r>
            <a:r>
              <a:rPr lang="en-US" sz="2100" b="1" dirty="0" err="1" smtClean="0">
                <a:solidFill>
                  <a:srgbClr val="FFFF00"/>
                </a:solidFill>
              </a:rPr>
              <a:t>Rasulu</a:t>
            </a:r>
            <a:r>
              <a:rPr lang="en-US" sz="2100" b="1" dirty="0" smtClean="0">
                <a:solidFill>
                  <a:srgbClr val="FFFF00"/>
                </a:solidFill>
              </a:rPr>
              <a:t> Allah”</a:t>
            </a:r>
            <a:endParaRPr lang="en-US" sz="21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4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96" grpId="0" animBg="1"/>
      <p:bldP spid="97" grpId="0" animBg="1"/>
      <p:bldP spid="98" grpId="0" animBg="1"/>
      <p:bldP spid="99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rot="10800000">
            <a:off x="0" y="49530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676400" y="1905000"/>
            <a:ext cx="582127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Thank You…</a:t>
            </a:r>
            <a:endParaRPr lang="en-US" sz="8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0" y="6705600"/>
            <a:ext cx="9144000" cy="1588"/>
          </a:xfrm>
          <a:prstGeom prst="line">
            <a:avLst/>
          </a:prstGeom>
          <a:ln w="1333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-304800" y="5181600"/>
            <a:ext cx="9677400" cy="1219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0" y="5247382"/>
            <a:ext cx="433169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/>
                <a:hlinkClick r:id="rId3"/>
              </a:rPr>
              <a:t>miswatch@hotmail.com</a:t>
            </a:r>
            <a:endParaRPr lang="en-US" sz="32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  <a:p>
            <a:pPr algn="ctr"/>
            <a:r>
              <a:rPr 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0503925046</a:t>
            </a:r>
            <a:endParaRPr lang="en-US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15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chemeClr val="tx1"/>
            </a:gs>
            <a:gs pos="26000">
              <a:schemeClr val="tx1">
                <a:lumMod val="50000"/>
                <a:lumOff val="50000"/>
                <a:alpha val="99000"/>
              </a:schemeClr>
            </a:gs>
            <a:gs pos="38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609600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extLst/>
          </a:lstStyle>
          <a:p>
            <a:pPr algn="l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Prophets Tree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838200"/>
            <a:ext cx="8686800" cy="5867400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856412"/>
            <a:ext cx="9144000" cy="1588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914400"/>
            <a:ext cx="15240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Adam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4153694" y="1561306"/>
            <a:ext cx="38100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752600" y="6019800"/>
            <a:ext cx="17526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Muhammad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62800" y="5105400"/>
            <a:ext cx="15240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Jesus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62800" y="4419600"/>
            <a:ext cx="15240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Moses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33800" y="4876800"/>
            <a:ext cx="15240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Abraham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57600" y="2590800"/>
            <a:ext cx="15240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Noah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57600" y="1752600"/>
            <a:ext cx="15240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Enoch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rot="5400000">
            <a:off x="4054634" y="4479766"/>
            <a:ext cx="73152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4153694" y="2399506"/>
            <a:ext cx="38100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4153694" y="3237706"/>
            <a:ext cx="38100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0800000">
            <a:off x="3429000" y="5103812"/>
            <a:ext cx="30480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3276600" y="2895600"/>
            <a:ext cx="382588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181600" y="2894012"/>
            <a:ext cx="379412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iamond 42"/>
          <p:cNvSpPr/>
          <p:nvPr/>
        </p:nvSpPr>
        <p:spPr>
          <a:xfrm>
            <a:off x="5562600" y="2590800"/>
            <a:ext cx="1905000" cy="68580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Japheth</a:t>
            </a:r>
          </a:p>
        </p:txBody>
      </p:sp>
      <p:sp>
        <p:nvSpPr>
          <p:cNvPr id="45" name="Diamond 44"/>
          <p:cNvSpPr/>
          <p:nvPr/>
        </p:nvSpPr>
        <p:spPr>
          <a:xfrm>
            <a:off x="5486400" y="4648200"/>
            <a:ext cx="1447800" cy="762000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Isaac</a:t>
            </a:r>
          </a:p>
        </p:txBody>
      </p:sp>
      <p:sp>
        <p:nvSpPr>
          <p:cNvPr id="46" name="Diamond 45"/>
          <p:cNvSpPr/>
          <p:nvPr/>
        </p:nvSpPr>
        <p:spPr>
          <a:xfrm>
            <a:off x="1600200" y="4724400"/>
            <a:ext cx="1828800" cy="762000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Ishmael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6629400" y="5181600"/>
            <a:ext cx="531812" cy="15240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6629400" y="4648200"/>
            <a:ext cx="533400" cy="22860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5257800" y="5027612"/>
            <a:ext cx="303212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iamond 29"/>
          <p:cNvSpPr/>
          <p:nvPr/>
        </p:nvSpPr>
        <p:spPr>
          <a:xfrm>
            <a:off x="3429000" y="3429000"/>
            <a:ext cx="1905000" cy="68580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Shem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2" name="Diamond 31"/>
          <p:cNvSpPr/>
          <p:nvPr/>
        </p:nvSpPr>
        <p:spPr>
          <a:xfrm>
            <a:off x="1371600" y="2590800"/>
            <a:ext cx="1905000" cy="68580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Ham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rot="5400000">
            <a:off x="2248694" y="5752306"/>
            <a:ext cx="533400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381000" y="2743200"/>
            <a:ext cx="9906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Africa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334000" y="3581400"/>
            <a:ext cx="12192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Asia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7467600" y="2743200"/>
            <a:ext cx="12192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Europe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4495800" y="5867400"/>
            <a:ext cx="2971800" cy="685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Moses, Jesus &amp; Muhammad sharing same grandfather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ounded Rectangle 36">
            <a:hlinkClick r:id="rId3" action="ppaction://hlinksldjump"/>
          </p:cNvPr>
          <p:cNvSpPr/>
          <p:nvPr/>
        </p:nvSpPr>
        <p:spPr>
          <a:xfrm>
            <a:off x="304800" y="914400"/>
            <a:ext cx="609600" cy="30480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</a:rPr>
              <a:t>back</a:t>
            </a:r>
            <a:endParaRPr lang="en-US" sz="1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1" animBg="1"/>
      <p:bldP spid="20" grpId="1" animBg="1"/>
      <p:bldP spid="21" grpId="1" animBg="1"/>
      <p:bldP spid="23" grpId="0" animBg="1"/>
      <p:bldP spid="24" grpId="0" animBg="1"/>
      <p:bldP spid="31" grpId="0" animBg="1"/>
      <p:bldP spid="43" grpId="0" animBg="1"/>
      <p:bldP spid="45" grpId="0" animBg="1"/>
      <p:bldP spid="46" grpId="0" animBg="1"/>
      <p:bldP spid="30" grpId="0" animBg="1"/>
      <p:bldP spid="32" grpId="0" animBg="1"/>
      <p:bldP spid="60" grpId="0" animBg="1"/>
      <p:bldP spid="61" grpId="0" animBg="1"/>
      <p:bldP spid="62" grpId="0" animBg="1"/>
      <p:bldP spid="6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335536"/>
            <a:ext cx="7391400" cy="40914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3"/>
          <a:stretch/>
        </p:blipFill>
        <p:spPr>
          <a:xfrm>
            <a:off x="4267200" y="3695700"/>
            <a:ext cx="4686300" cy="30729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914825"/>
            <a:ext cx="2975064" cy="2714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Left Arrow 5"/>
          <p:cNvSpPr/>
          <p:nvPr/>
        </p:nvSpPr>
        <p:spPr>
          <a:xfrm>
            <a:off x="3409950" y="5072601"/>
            <a:ext cx="1066800" cy="319112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38400" y="3124200"/>
            <a:ext cx="5562600" cy="381000"/>
          </a:xfrm>
          <a:prstGeom prst="rect">
            <a:avLst/>
          </a:prstGeom>
          <a:solidFill>
            <a:srgbClr val="FFFF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>
            <a:hlinkClick r:id="rId5" action="ppaction://hlinksldjump"/>
          </p:cNvPr>
          <p:cNvSpPr/>
          <p:nvPr/>
        </p:nvSpPr>
        <p:spPr>
          <a:xfrm>
            <a:off x="228600" y="228600"/>
            <a:ext cx="304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284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chemeClr val="tx1"/>
            </a:gs>
            <a:gs pos="26000">
              <a:schemeClr val="tx1">
                <a:lumMod val="50000"/>
                <a:lumOff val="50000"/>
                <a:alpha val="99000"/>
              </a:schemeClr>
            </a:gs>
            <a:gs pos="38000">
              <a:schemeClr val="tx1">
                <a:lumMod val="75000"/>
                <a:lumOff val="2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609600"/>
          </a:xfr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extLst/>
          </a:lstStyle>
          <a:p>
            <a:pPr algn="l"/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Introduction…..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2895600"/>
            <a:ext cx="8686800" cy="38100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228600" y="2895600"/>
            <a:ext cx="8686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Islam?</a:t>
            </a:r>
          </a:p>
          <a:p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Islam is derived from the Arabic root "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Salam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": peace,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purity</a:t>
            </a: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Religious meaning: submission to the will of God and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obedience to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His law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Islam is not a new religion, the same truth that God revealed through all His prophets</a:t>
            </a:r>
          </a:p>
          <a:p>
            <a:pPr>
              <a:buClr>
                <a:srgbClr val="FFFF00"/>
              </a:buClr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buClr>
                <a:srgbClr val="FFFF00"/>
              </a:buClr>
            </a:pP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 </a:t>
            </a: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Prophets Tree</a:t>
            </a:r>
            <a:endParaRPr lang="en-US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Islam's message has been reformed in the last stage thru messenger, (Muhammad)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buClr>
                <a:srgbClr val="FFFF00"/>
              </a:buClr>
            </a:pPr>
            <a:r>
              <a:rPr lang="en-US" sz="2400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Muslims follow the religion of peace, mercy, and forgiveness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856412"/>
            <a:ext cx="9144000" cy="1588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33400" y="914400"/>
            <a:ext cx="2743200" cy="1828800"/>
          </a:xfrm>
          <a:prstGeom prst="rect">
            <a:avLst/>
          </a:prstGeom>
          <a:noFill/>
        </p:spPr>
      </p:pic>
      <p:pic>
        <p:nvPicPr>
          <p:cNvPr id="26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02357" y="914400"/>
            <a:ext cx="2739286" cy="1828800"/>
          </a:xfrm>
          <a:prstGeom prst="rect">
            <a:avLst/>
          </a:prstGeom>
          <a:noFill/>
        </p:spPr>
      </p:pic>
      <p:pic>
        <p:nvPicPr>
          <p:cNvPr id="27" name="Picture 12" descr="D:\Users\abduma1s.ARAMCO\AppData\Local\Microsoft\Windows\Temporary Internet Files\Content.IE5\0O8837CF\MP900423637[1].jpg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943600" y="914400"/>
            <a:ext cx="2438400" cy="1828800"/>
          </a:xfrm>
          <a:prstGeom prst="rect">
            <a:avLst/>
          </a:prstGeom>
          <a:noFill/>
        </p:spPr>
      </p:pic>
      <p:cxnSp>
        <p:nvCxnSpPr>
          <p:cNvPr id="28" name="Straight Connector 27"/>
          <p:cNvCxnSpPr/>
          <p:nvPr/>
        </p:nvCxnSpPr>
        <p:spPr>
          <a:xfrm>
            <a:off x="0" y="2743200"/>
            <a:ext cx="9144000" cy="1588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838200"/>
            <a:ext cx="9144000" cy="1588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2248297" y="1790303"/>
            <a:ext cx="1905000" cy="7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4991497" y="1790303"/>
            <a:ext cx="1905000" cy="7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1447800" y="3886200"/>
            <a:ext cx="6400800" cy="1066800"/>
          </a:xfrm>
        </p:spPr>
        <p:txBody>
          <a:bodyPr>
            <a:noAutofit/>
          </a:bodyPr>
          <a:lstStyle>
            <a:extLst/>
          </a:lstStyle>
          <a:p>
            <a:r>
              <a:rPr lang="en-US" sz="4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Religion of Islam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D:\Users\abduma1s.ARAMCO\AppData\Local\Microsoft\Windows\Temporary Internet Files\Content.IE5\PK2WTU4Y\MP90014604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1977" y="0"/>
            <a:ext cx="5742023" cy="3886200"/>
          </a:xfrm>
          <a:prstGeom prst="rect">
            <a:avLst/>
          </a:prstGeom>
          <a:noFill/>
        </p:spPr>
      </p:pic>
      <p:pic>
        <p:nvPicPr>
          <p:cNvPr id="1026" name="Picture 2" descr="D:\Users\abduma1s.ARAMCO\AppData\Local\Microsoft\Windows\Temporary Internet Files\Content.IE5\2FWIS4S5\MC9003615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25289"/>
            <a:ext cx="685800" cy="18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Users\abduma1s.ARAMCO\AppData\Local\Microsoft\Windows\Temporary Internet Files\Content.IE5\2FWIS4S5\MC9003615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825289"/>
            <a:ext cx="685800" cy="18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Users\abduma1s.ARAMCO\AppData\Local\Microsoft\Windows\Temporary Internet Files\Content.IE5\2FWIS4S5\MC9003615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825289"/>
            <a:ext cx="685800" cy="18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Users\abduma1s.ARAMCO\AppData\Local\Microsoft\Windows\Temporary Internet Files\Content.IE5\2FWIS4S5\MC9003615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825289"/>
            <a:ext cx="685800" cy="18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Users\abduma1s.ARAMCO\AppData\Local\Microsoft\Windows\Temporary Internet Files\Content.IE5\2FWIS4S5\MC9003615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825289"/>
            <a:ext cx="685800" cy="18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7156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52600" y="228600"/>
            <a:ext cx="73152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   The Declaration of Faith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28600"/>
            <a:ext cx="16002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Pillar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it?</a:t>
            </a:r>
          </a:p>
          <a:p>
            <a:endParaRPr lang="en-US" sz="2000" dirty="0" smtClean="0"/>
          </a:p>
          <a:p>
            <a:r>
              <a:rPr lang="en-US" sz="2000" dirty="0" smtClean="0"/>
              <a:t>There is </a:t>
            </a:r>
            <a:r>
              <a:rPr lang="en-US" sz="2000" dirty="0" smtClean="0"/>
              <a:t>non </a:t>
            </a:r>
            <a:r>
              <a:rPr lang="en-US" sz="2000" dirty="0" smtClean="0"/>
              <a:t>worthy of worship except Allah and Muhammad is the messenger of Allah.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SA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itchFamily="2" charset="-78"/>
              </a:rPr>
              <a:t>أشْهَدُ أنَّ لا إلهَ إلا الْلَّهِ وَأشْهَدُ أنَّ مُحَمَّدً رَسُوْلُ الْلَّهِ</a:t>
            </a:r>
            <a:endParaRPr lang="en-US" sz="28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raditional Arabic" pitchFamily="2" charset="-78"/>
            </a:endParaRPr>
          </a:p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91200" y="1295400"/>
            <a:ext cx="3124200" cy="18288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Testimony of faith = </a:t>
            </a:r>
            <a:r>
              <a:rPr lang="en-US" sz="2000" dirty="0" smtClean="0">
                <a:solidFill>
                  <a:srgbClr val="92D050"/>
                </a:solidFill>
              </a:rPr>
              <a:t>(</a:t>
            </a:r>
            <a:r>
              <a:rPr lang="en-US" sz="2000" dirty="0" err="1">
                <a:solidFill>
                  <a:srgbClr val="92D050"/>
                </a:solidFill>
              </a:rPr>
              <a:t>S</a:t>
            </a:r>
            <a:r>
              <a:rPr lang="en-US" sz="2000" dirty="0" err="1" smtClean="0">
                <a:solidFill>
                  <a:srgbClr val="92D050"/>
                </a:solidFill>
              </a:rPr>
              <a:t>hahadah</a:t>
            </a:r>
            <a:r>
              <a:rPr lang="en-US" sz="2000" dirty="0" smtClean="0">
                <a:solidFill>
                  <a:srgbClr val="92D050"/>
                </a:solidFill>
              </a:rPr>
              <a:t>)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Allah </a:t>
            </a:r>
            <a:r>
              <a:rPr lang="en-US" sz="2000" dirty="0">
                <a:solidFill>
                  <a:srgbClr val="92D050"/>
                </a:solidFill>
              </a:rPr>
              <a:t>has no partner, no son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It </a:t>
            </a:r>
            <a:r>
              <a:rPr lang="en-US" sz="2000" dirty="0">
                <a:solidFill>
                  <a:srgbClr val="92D050"/>
                </a:solidFill>
              </a:rPr>
              <a:t>is a key to enter Islam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To say this in Arabic :</a:t>
            </a:r>
          </a:p>
          <a:p>
            <a:pPr>
              <a:buClr>
                <a:srgbClr val="FFFF00"/>
              </a:buClr>
            </a:pPr>
            <a:endParaRPr lang="en-US" sz="2000" dirty="0" smtClean="0">
              <a:solidFill>
                <a:srgbClr val="92D050"/>
              </a:solidFill>
            </a:endParaRPr>
          </a:p>
          <a:p>
            <a:pPr algn="ctr">
              <a:buClr>
                <a:srgbClr val="FFFF00"/>
              </a:buClr>
            </a:pPr>
            <a:r>
              <a:rPr lang="en-US" sz="2100" dirty="0" smtClean="0">
                <a:solidFill>
                  <a:srgbClr val="FFC000"/>
                </a:solidFill>
              </a:rPr>
              <a:t>“</a:t>
            </a:r>
            <a:r>
              <a:rPr lang="en-US" sz="2100" u="sng" dirty="0" err="1" smtClean="0">
                <a:solidFill>
                  <a:srgbClr val="FFC000"/>
                </a:solidFill>
              </a:rPr>
              <a:t>Ashhadu</a:t>
            </a:r>
            <a:r>
              <a:rPr lang="en-US" sz="2100" u="sng" dirty="0" smtClean="0">
                <a:solidFill>
                  <a:srgbClr val="FFC000"/>
                </a:solidFill>
              </a:rPr>
              <a:t> </a:t>
            </a:r>
            <a:r>
              <a:rPr lang="en-US" sz="2100" u="sng" dirty="0" err="1" smtClean="0">
                <a:solidFill>
                  <a:srgbClr val="FFC000"/>
                </a:solidFill>
              </a:rPr>
              <a:t>Alla</a:t>
            </a:r>
            <a:r>
              <a:rPr lang="en-US" sz="2100" u="sng" dirty="0" smtClean="0">
                <a:solidFill>
                  <a:srgbClr val="FFC000"/>
                </a:solidFill>
              </a:rPr>
              <a:t> </a:t>
            </a:r>
            <a:r>
              <a:rPr lang="en-US" sz="2100" u="sng" dirty="0" err="1" smtClean="0">
                <a:solidFill>
                  <a:srgbClr val="FFC000"/>
                </a:solidFill>
              </a:rPr>
              <a:t>Ilaha</a:t>
            </a:r>
            <a:r>
              <a:rPr lang="en-US" sz="2100" u="sng" dirty="0" smtClean="0">
                <a:solidFill>
                  <a:srgbClr val="FFC000"/>
                </a:solidFill>
              </a:rPr>
              <a:t> </a:t>
            </a:r>
            <a:r>
              <a:rPr lang="en-US" sz="2100" u="sng" dirty="0" err="1" smtClean="0">
                <a:solidFill>
                  <a:srgbClr val="FFC000"/>
                </a:solidFill>
              </a:rPr>
              <a:t>Illa</a:t>
            </a:r>
            <a:r>
              <a:rPr lang="en-US" sz="2100" u="sng" dirty="0" smtClean="0">
                <a:solidFill>
                  <a:srgbClr val="FFC000"/>
                </a:solidFill>
              </a:rPr>
              <a:t> Allah </a:t>
            </a:r>
            <a:r>
              <a:rPr lang="en-US" sz="2100" u="sng" dirty="0" err="1" smtClean="0">
                <a:solidFill>
                  <a:srgbClr val="FFC000"/>
                </a:solidFill>
              </a:rPr>
              <a:t>Wa</a:t>
            </a:r>
            <a:r>
              <a:rPr lang="en-US" sz="2100" u="sng" dirty="0" smtClean="0">
                <a:solidFill>
                  <a:srgbClr val="FFC000"/>
                </a:solidFill>
              </a:rPr>
              <a:t> </a:t>
            </a:r>
            <a:r>
              <a:rPr lang="en-US" sz="2100" u="sng" dirty="0" err="1" smtClean="0">
                <a:solidFill>
                  <a:srgbClr val="FFC000"/>
                </a:solidFill>
              </a:rPr>
              <a:t>Ashhadu</a:t>
            </a:r>
            <a:r>
              <a:rPr lang="en-US" sz="2100" u="sng" dirty="0" smtClean="0">
                <a:solidFill>
                  <a:srgbClr val="FFC000"/>
                </a:solidFill>
              </a:rPr>
              <a:t> Anna Muhammad </a:t>
            </a:r>
            <a:r>
              <a:rPr lang="en-US" sz="2100" u="sng" dirty="0" err="1" smtClean="0">
                <a:solidFill>
                  <a:srgbClr val="FFC000"/>
                </a:solidFill>
              </a:rPr>
              <a:t>Rasulu</a:t>
            </a:r>
            <a:r>
              <a:rPr lang="en-US" sz="2100" u="sng" dirty="0" smtClean="0">
                <a:solidFill>
                  <a:srgbClr val="FFC000"/>
                </a:solidFill>
              </a:rPr>
              <a:t> Allah</a:t>
            </a:r>
            <a:r>
              <a:rPr lang="en-US" sz="2000" dirty="0" smtClean="0">
                <a:solidFill>
                  <a:srgbClr val="FFC000"/>
                </a:solidFill>
              </a:rPr>
              <a:t>”</a:t>
            </a:r>
          </a:p>
        </p:txBody>
      </p:sp>
      <p:pic>
        <p:nvPicPr>
          <p:cNvPr id="14" name="Picture 2" descr="http://www.zwjte.com/s/media/images/a72da0b49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3436" y="3810000"/>
            <a:ext cx="3394364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52600" y="228600"/>
            <a:ext cx="73152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   Performing Prayers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28600"/>
            <a:ext cx="16002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Pillar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it?</a:t>
            </a:r>
          </a:p>
          <a:p>
            <a:endParaRPr lang="en-US" sz="2000" dirty="0" smtClean="0"/>
          </a:p>
          <a:p>
            <a:r>
              <a:rPr lang="en-US" sz="2000" dirty="0" smtClean="0"/>
              <a:t>They are five prayers at five times. Prayer in Islam is a direct link between the mankind and Allah. Each prayer does not take more than a few minutes to perform.  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62712" y="914401"/>
            <a:ext cx="1781175" cy="2590800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3772" y="3813048"/>
            <a:ext cx="3222103" cy="2587752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Strengthen the belief in Allah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Inspire the morality and attitude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Time management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>
                <a:solidFill>
                  <a:srgbClr val="92D050"/>
                </a:solidFill>
              </a:rPr>
              <a:t>Frequent cleanup and tidy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</a:t>
            </a:r>
            <a:r>
              <a:rPr lang="en-US" sz="2000" dirty="0" err="1" smtClean="0">
                <a:solidFill>
                  <a:srgbClr val="92D050"/>
                </a:solidFill>
                <a:hlinkClick r:id="rId5" action="ppaction://hlinkfile"/>
              </a:rPr>
              <a:t>Athan</a:t>
            </a:r>
            <a:r>
              <a:rPr lang="en-US" sz="2000" dirty="0">
                <a:solidFill>
                  <a:srgbClr val="92D050"/>
                </a:solidFill>
              </a:rPr>
              <a:t>, call for </a:t>
            </a:r>
            <a:r>
              <a:rPr lang="en-US" sz="2000" dirty="0" smtClean="0">
                <a:solidFill>
                  <a:srgbClr val="92D050"/>
                </a:solidFill>
              </a:rPr>
              <a:t>pray</a:t>
            </a:r>
            <a:endParaRPr lang="en-US" sz="2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52600" y="228600"/>
            <a:ext cx="73152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   Payment of Charity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800" b="1" i="1" dirty="0" err="1" smtClean="0">
                <a:solidFill>
                  <a:schemeClr val="accent1">
                    <a:lumMod val="50000"/>
                  </a:schemeClr>
                </a:solidFill>
              </a:rPr>
              <a:t>Zakah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28600"/>
            <a:ext cx="16002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Pillar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it?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Z</a:t>
            </a:r>
            <a:r>
              <a:rPr lang="en-US" sz="2000" i="1" dirty="0" err="1" smtClean="0"/>
              <a:t>akah</a:t>
            </a:r>
            <a:r>
              <a:rPr lang="en-US" sz="2000" dirty="0" smtClean="0"/>
              <a:t> in Arabic means “grow”, “increase”, and “purifying”. So, actually  the act of giving </a:t>
            </a:r>
            <a:r>
              <a:rPr lang="en-US" sz="2000" i="1" dirty="0" err="1" smtClean="0"/>
              <a:t>Zakah</a:t>
            </a:r>
            <a:r>
              <a:rPr lang="en-US" sz="2000" dirty="0" smtClean="0"/>
              <a:t> means purifying the wealth to gain Allah's blessing.  Practically, is to give </a:t>
            </a:r>
            <a:r>
              <a:rPr lang="en-US" sz="2000" b="1" u="sng" dirty="0" smtClean="0">
                <a:solidFill>
                  <a:srgbClr val="FF0000"/>
                </a:solidFill>
              </a:rPr>
              <a:t>2.5 %</a:t>
            </a:r>
            <a:r>
              <a:rPr lang="en-US" sz="2000" b="1" dirty="0" smtClean="0"/>
              <a:t> </a:t>
            </a:r>
            <a:r>
              <a:rPr lang="en-US" sz="2000" dirty="0" smtClean="0"/>
              <a:t>of wealth each year to the poor and needy.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19800" y="990600"/>
            <a:ext cx="2590800" cy="2465327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3772" y="3886200"/>
            <a:ext cx="3222103" cy="2514599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Purify self-heart and wealth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Allah forgives your sins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Frees oneself from love of oneself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Ends poverty as </a:t>
            </a:r>
            <a:r>
              <a:rPr lang="en-US" sz="2000" dirty="0" err="1" smtClean="0">
                <a:solidFill>
                  <a:srgbClr val="92D050"/>
                </a:solidFill>
              </a:rPr>
              <a:t>Z</a:t>
            </a:r>
            <a:r>
              <a:rPr lang="en-US" sz="2000" i="1" dirty="0" err="1" smtClean="0">
                <a:solidFill>
                  <a:srgbClr val="92D050"/>
                </a:solidFill>
              </a:rPr>
              <a:t>akah</a:t>
            </a:r>
            <a:r>
              <a:rPr lang="en-US" sz="2000" dirty="0" smtClean="0">
                <a:solidFill>
                  <a:srgbClr val="92D050"/>
                </a:solidFill>
              </a:rPr>
              <a:t> is given to poor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Reduces crimes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52600" y="228600"/>
            <a:ext cx="73152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   Fasting The Month of Ramadan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28600"/>
            <a:ext cx="16002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Pillar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it?</a:t>
            </a:r>
          </a:p>
          <a:p>
            <a:endParaRPr lang="en-US" sz="2000" dirty="0" smtClean="0"/>
          </a:p>
          <a:p>
            <a:r>
              <a:rPr lang="en-US" sz="2000" dirty="0" smtClean="0"/>
              <a:t>During the Arabic month of Ramadan, Muslims are requested to abstain from food, eat, and sexual intercourse from dawn until sunset.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990600"/>
            <a:ext cx="3295606" cy="2514600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>
            <a:hlinkClick r:id="rId4" action="ppaction://hlinksldjump"/>
          </p:cNvPr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743772" y="3886201"/>
            <a:ext cx="3222103" cy="2465588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To strengthen the power of self-control and  patience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To feel the pain of poor and needy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To stop us from doing sins, bad habits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To improve health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To bring us closer to Allah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52600" y="228600"/>
            <a:ext cx="73152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   Pilgrimage (Hajj)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228600"/>
            <a:ext cx="1600200" cy="533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Pillar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it?</a:t>
            </a:r>
          </a:p>
          <a:p>
            <a:endParaRPr lang="en-US" sz="2000" dirty="0" smtClean="0"/>
          </a:p>
          <a:p>
            <a:r>
              <a:rPr lang="en-US" sz="2000" dirty="0" smtClean="0"/>
              <a:t>It is the holy trip to </a:t>
            </a:r>
            <a:r>
              <a:rPr lang="en-US" sz="2000" i="1" dirty="0" err="1" smtClean="0"/>
              <a:t>Makkah</a:t>
            </a:r>
            <a:r>
              <a:rPr lang="en-US" sz="2000" dirty="0" smtClean="0"/>
              <a:t> once in lifetime if one can  afford it physically and financially.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1005006"/>
            <a:ext cx="3295606" cy="2485788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3772" y="3886200"/>
            <a:ext cx="3222103" cy="2514599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 To clean Muslims of all their sins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 </a:t>
            </a:r>
            <a:r>
              <a:rPr lang="en-US" sz="2000" dirty="0" err="1" smtClean="0">
                <a:solidFill>
                  <a:srgbClr val="92D050"/>
                </a:solidFill>
              </a:rPr>
              <a:t>Makkah</a:t>
            </a:r>
            <a:r>
              <a:rPr lang="en-US" sz="2000" dirty="0" smtClean="0">
                <a:solidFill>
                  <a:srgbClr val="92D050"/>
                </a:solidFill>
              </a:rPr>
              <a:t> is the most sacred  place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Teaching noble morals (modesty, patience,.. )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92D050"/>
                </a:solidFill>
              </a:rPr>
              <a:t> Example of the universal message, equality and unity of Islam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92D050"/>
                </a:solidFill>
              </a:rPr>
              <a:t>Hajj</a:t>
            </a:r>
            <a:r>
              <a:rPr lang="en-US" sz="2000" dirty="0" smtClean="0">
                <a:solidFill>
                  <a:srgbClr val="92D050"/>
                </a:solidFill>
              </a:rPr>
              <a:t> is a great Islamic conference ; every race, class, and nationality join together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b="1" dirty="0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tx1"/>
            </a:gs>
            <a:gs pos="67000">
              <a:schemeClr val="tx1">
                <a:lumMod val="50000"/>
                <a:lumOff val="50000"/>
              </a:schemeClr>
            </a:gs>
            <a:gs pos="84000">
              <a:schemeClr val="bg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rot="10800000">
            <a:off x="4724400" y="3657600"/>
            <a:ext cx="4419605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819400" y="3657600"/>
            <a:ext cx="54864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629400"/>
            <a:ext cx="2209800" cy="152400"/>
          </a:xfrm>
          <a:prstGeom prst="rect">
            <a:avLst/>
          </a:prstGeom>
          <a:solidFill>
            <a:srgbClr val="FF0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62200" y="6629400"/>
            <a:ext cx="667512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914400"/>
            <a:ext cx="5105400" cy="2590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 smtClean="0"/>
          </a:p>
        </p:txBody>
      </p:sp>
      <p:pic>
        <p:nvPicPr>
          <p:cNvPr id="19" name="Picture 12" descr="D:\Users\abduma1s.ARAMCO\AppData\Local\Microsoft\Windows\Temporary Internet Files\Content.IE5\0O8837CF\MP900423637[1]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1097944"/>
            <a:ext cx="3295606" cy="2299912"/>
          </a:xfrm>
          <a:prstGeom prst="rect">
            <a:avLst/>
          </a:prstGeom>
          <a:noFill/>
        </p:spPr>
      </p:pic>
      <p:pic>
        <p:nvPicPr>
          <p:cNvPr id="20" name="Picture 13" descr="D:\Users\abduma1s.ARAMCO\AppData\Local\Microsoft\Windows\Temporary Internet Files\Content.IE5\PK2WTU4Y\MP900444225[1].jpg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54624" y="3886200"/>
            <a:ext cx="3200398" cy="2514599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3810000"/>
            <a:ext cx="5105400" cy="25908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5400000" scaled="0"/>
          </a:gra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sz="20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228600" y="228600"/>
            <a:ext cx="87630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Six Articles of Faith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" y="9144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524000"/>
            <a:ext cx="4953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Belief in God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One, unique, incomparable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Has no son nor partner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Only to be </a:t>
            </a:r>
            <a:r>
              <a:rPr lang="en-US" dirty="0" smtClean="0">
                <a:solidFill>
                  <a:srgbClr val="92D050"/>
                </a:solidFill>
              </a:rPr>
              <a:t>worthy of </a:t>
            </a:r>
            <a:r>
              <a:rPr lang="en-US" dirty="0" smtClean="0">
                <a:solidFill>
                  <a:srgbClr val="92D050"/>
                </a:solidFill>
              </a:rPr>
              <a:t>worshipped lonely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He has the most magnificent names and sublime perfect attributes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4800" y="4343400"/>
            <a:ext cx="4953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00"/>
              </a:buClr>
            </a:pPr>
            <a:r>
              <a:rPr lang="en-US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Belief in the Angels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endParaRPr lang="en-US" dirty="0" smtClean="0">
              <a:solidFill>
                <a:srgbClr val="92D050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The existence of the angels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They are honored creatures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en-US" dirty="0" smtClean="0">
                <a:solidFill>
                  <a:srgbClr val="92D050"/>
                </a:solidFill>
              </a:rPr>
              <a:t> The angels worship God alone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3810000"/>
            <a:ext cx="1905000" cy="5334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200" baseline="30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Article</a:t>
            </a:r>
            <a:endParaRPr lang="en-US" sz="3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6" grpId="0" animBg="1"/>
      <p:bldP spid="17" grpId="0"/>
      <p:bldP spid="18" grpId="0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3159</TotalTime>
  <Words>1273</Words>
  <Application>Microsoft Office PowerPoint</Application>
  <PresentationFormat>On-screen Show (4:3)</PresentationFormat>
  <Paragraphs>193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Palatino Linotype</vt:lpstr>
      <vt:lpstr>Traditional Arabic</vt:lpstr>
      <vt:lpstr>Wingdings</vt:lpstr>
      <vt:lpstr>Office Theme</vt:lpstr>
      <vt:lpstr>Islam in Brief</vt:lpstr>
      <vt:lpstr> Introduction…..</vt:lpstr>
      <vt:lpstr>The Religion of Islam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can I be a Muslim?</vt:lpstr>
      <vt:lpstr>PowerPoint Presentation</vt:lpstr>
      <vt:lpstr>Prophets Tree</vt:lpstr>
      <vt:lpstr>PowerPoint Presentation</vt:lpstr>
    </vt:vector>
  </TitlesOfParts>
  <Company>Saudi Aramco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Five Pillars of Islam</dc:title>
  <dc:creator>Mohammed A. Al-Abdulhay</dc:creator>
  <cp:lastModifiedBy>Maraoof</cp:lastModifiedBy>
  <cp:revision>303</cp:revision>
  <dcterms:created xsi:type="dcterms:W3CDTF">2011-08-29T07:17:06Z</dcterms:created>
  <dcterms:modified xsi:type="dcterms:W3CDTF">2014-11-08T07:55:03Z</dcterms:modified>
</cp:coreProperties>
</file>