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91" r:id="rId3"/>
    <p:sldId id="299" r:id="rId4"/>
    <p:sldId id="277" r:id="rId5"/>
    <p:sldId id="275" r:id="rId6"/>
    <p:sldId id="276" r:id="rId7"/>
    <p:sldId id="278" r:id="rId8"/>
    <p:sldId id="279" r:id="rId9"/>
    <p:sldId id="294" r:id="rId10"/>
    <p:sldId id="295" r:id="rId11"/>
    <p:sldId id="296" r:id="rId12"/>
    <p:sldId id="298" r:id="rId13"/>
    <p:sldId id="290" r:id="rId14"/>
    <p:sldId id="297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788" autoAdjust="0"/>
  </p:normalViewPr>
  <p:slideViewPr>
    <p:cSldViewPr>
      <p:cViewPr>
        <p:scale>
          <a:sx n="50" d="100"/>
          <a:sy n="50" d="100"/>
        </p:scale>
        <p:origin x="195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7DEC7-2E59-40FE-A7C8-216683866696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62525-DD74-4339-B5D5-98A830365C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Palatino Linotype" pitchFamily="18" charset="0"/>
              </a:rPr>
              <a:t>good day ladies</a:t>
            </a:r>
            <a:r>
              <a:rPr lang="en-US" baseline="0" dirty="0" smtClean="0">
                <a:latin typeface="Palatino Linotype" pitchFamily="18" charset="0"/>
              </a:rPr>
              <a:t> and gentlemen,</a:t>
            </a:r>
          </a:p>
          <a:p>
            <a:endParaRPr lang="en-US" baseline="0" dirty="0" smtClean="0">
              <a:latin typeface="Palatino Linotype" pitchFamily="18" charset="0"/>
            </a:endParaRPr>
          </a:p>
          <a:p>
            <a:r>
              <a:rPr lang="en-US" baseline="0" dirty="0" smtClean="0">
                <a:latin typeface="Palatino Linotype" pitchFamily="18" charset="0"/>
              </a:rPr>
              <a:t>My name is MAA I work in SA as PE</a:t>
            </a:r>
          </a:p>
          <a:p>
            <a:r>
              <a:rPr lang="en-US" baseline="0" dirty="0" smtClean="0">
                <a:latin typeface="Palatino Linotype" pitchFamily="18" charset="0"/>
              </a:rPr>
              <a:t>Today it is my pleasure and glad to share with you my great topic and together to fly on the truth sky.</a:t>
            </a:r>
          </a:p>
          <a:p>
            <a:r>
              <a:rPr lang="en-US" baseline="0" dirty="0" smtClean="0">
                <a:latin typeface="Palatino Linotype" pitchFamily="18" charset="0"/>
              </a:rPr>
              <a:t>I am sure 100%, that by the end of this topic I will add great values to you and I will give you that candle which will guide to the light and happiness.</a:t>
            </a:r>
          </a:p>
          <a:p>
            <a:endParaRPr lang="en-US" baseline="0" dirty="0" smtClean="0">
              <a:latin typeface="Palatino Linotype" pitchFamily="18" charset="0"/>
            </a:endParaRPr>
          </a:p>
          <a:p>
            <a:r>
              <a:rPr lang="en-US" baseline="0" dirty="0" smtClean="0">
                <a:latin typeface="Palatino Linotype" pitchFamily="18" charset="0"/>
              </a:rPr>
              <a:t>Before beginning, I advise you to listen carefully and pay full attention</a:t>
            </a:r>
          </a:p>
          <a:p>
            <a:endParaRPr lang="en-US" baseline="0" dirty="0" smtClean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3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0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Now what</a:t>
            </a:r>
            <a:r>
              <a:rPr lang="en-US" baseline="0" dirty="0" smtClean="0"/>
              <a:t> is Islam? I want an answer from you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Islam came from Arabic word “ Salam” which means; peace/purity. So the greeting of Islam is </a:t>
            </a:r>
            <a:r>
              <a:rPr lang="en-US" baseline="0" dirty="0" smtClean="0"/>
              <a:t>“</a:t>
            </a:r>
            <a:r>
              <a:rPr lang="en-US" baseline="0" dirty="0" err="1" smtClean="0"/>
              <a:t>Assalamu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Alaikum</a:t>
            </a:r>
            <a:r>
              <a:rPr lang="en-US" baseline="0" dirty="0" smtClean="0"/>
              <a:t>” means peace </a:t>
            </a:r>
            <a:r>
              <a:rPr lang="en-US" baseline="0" dirty="0" smtClean="0"/>
              <a:t>be upon you.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religion term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submission you will to the will of God and obedience His law which has never conflict in all life aspects. By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 being Muslim you can be engineer, doctor, teacher, go for travel, run the routine life task for both male and 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female.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During</a:t>
            </a:r>
            <a:r>
              <a:rPr lang="en-US" baseline="0" dirty="0" smtClean="0"/>
              <a:t> </a:t>
            </a:r>
            <a:r>
              <a:rPr lang="en-US" baseline="0" dirty="0" smtClean="0"/>
              <a:t>prayer, </a:t>
            </a:r>
            <a:r>
              <a:rPr lang="en-US" baseline="0" dirty="0" smtClean="0"/>
              <a:t>you ask Allah for sustaining, forgiveness and help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If you do it in perfect manner, </a:t>
            </a:r>
            <a:r>
              <a:rPr lang="en-US" baseline="0" dirty="0" smtClean="0"/>
              <a:t>your </a:t>
            </a:r>
            <a:r>
              <a:rPr lang="en-US" baseline="0" dirty="0" smtClean="0"/>
              <a:t>attitude and behavior will be changed to better mode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 is a good practice in term of controlling </a:t>
            </a:r>
            <a:r>
              <a:rPr lang="en-US" baseline="0" dirty="0" smtClean="0"/>
              <a:t>your </a:t>
            </a:r>
            <a:r>
              <a:rPr lang="en-US" baseline="0" dirty="0" smtClean="0"/>
              <a:t>life sleeping, appointment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Before performing </a:t>
            </a:r>
            <a:r>
              <a:rPr lang="en-US" baseline="0" dirty="0" smtClean="0"/>
              <a:t>prayer, </a:t>
            </a:r>
            <a:r>
              <a:rPr lang="en-US" baseline="0" dirty="0" smtClean="0"/>
              <a:t>Muslim is requested to cleanup his face, arms, legs, ears, mouth also Muslim requested to wear clean dress and good shape before practicing </a:t>
            </a:r>
            <a:r>
              <a:rPr lang="en-US" baseline="0" dirty="0" smtClean="0"/>
              <a:t>prayer </a:t>
            </a:r>
            <a:r>
              <a:rPr lang="en-US" baseline="0" dirty="0" smtClean="0"/>
              <a:t>because he is going to face his Lord. So we can conclude that Muslim always be clean and tidy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 I mentioned, to gain/bring </a:t>
            </a:r>
            <a:r>
              <a:rPr lang="en-US" sz="1200" dirty="0" smtClean="0"/>
              <a:t>Allah's blessing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By paying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Zakah</a:t>
            </a:r>
            <a:r>
              <a:rPr lang="en-US" baseline="0" dirty="0" smtClean="0">
                <a:solidFill>
                  <a:srgbClr val="FF0000"/>
                </a:solidFill>
              </a:rPr>
              <a:t>/charity,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Giving </a:t>
            </a:r>
            <a:r>
              <a:rPr lang="en-US" baseline="0" dirty="0" err="1" smtClean="0"/>
              <a:t>Zakah</a:t>
            </a:r>
            <a:r>
              <a:rPr lang="en-US" baseline="0" dirty="0" smtClean="0"/>
              <a:t> to others means sharing with him </a:t>
            </a:r>
            <a:r>
              <a:rPr lang="en-US" baseline="0" dirty="0" smtClean="0"/>
              <a:t>your </a:t>
            </a:r>
            <a:r>
              <a:rPr lang="en-US" baseline="0" dirty="0" smtClean="0"/>
              <a:t>money and help them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Because every one especially the rich has to give charity to </a:t>
            </a:r>
            <a:r>
              <a:rPr lang="en-US" baseline="0" dirty="0" err="1" smtClean="0"/>
              <a:t>poors</a:t>
            </a:r>
            <a:r>
              <a:rPr lang="en-US" baseline="0" dirty="0" smtClean="0"/>
              <a:t>; 2.5% from me and you and him …so no poverty, no crimes, no thieves (</a:t>
            </a:r>
            <a:r>
              <a:rPr lang="en-US" baseline="0" dirty="0" err="1" smtClean="0"/>
              <a:t>ali</a:t>
            </a:r>
            <a:r>
              <a:rPr lang="en-US" baseline="0" dirty="0" smtClean="0"/>
              <a:t> baba), no robbery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This enhances the meaning of society bonds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It is a good lesson to improve your will-power and get control</a:t>
            </a:r>
            <a:r>
              <a:rPr lang="en-US" baseline="0" dirty="0" smtClean="0"/>
              <a:t> (if you are fast and see ….)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you become hungry / thirsty, we will really feel about the poor how they live without any food for couples of days this leads to help, support pay money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Because</a:t>
            </a:r>
            <a:r>
              <a:rPr lang="en-US" baseline="0" dirty="0" smtClean="0"/>
              <a:t> Muslim not requested only to abstain from drink/food but also to abstain from doing bad habit otherwise his fast is not complete.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modern medicine, they showed that fasting has many benefit for body health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During Ramadan, Muslim very excellent jobs; giving charity, performing extra </a:t>
            </a:r>
            <a:r>
              <a:rPr lang="en-US" baseline="0" dirty="0" smtClean="0"/>
              <a:t>prayers, </a:t>
            </a:r>
            <a:r>
              <a:rPr lang="en-US" baseline="0" dirty="0" smtClean="0"/>
              <a:t>visiting relatives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3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Once you</a:t>
            </a:r>
            <a:r>
              <a:rPr lang="en-US" baseline="0" dirty="0" smtClean="0"/>
              <a:t> have done this pilgrimage in correct way, </a:t>
            </a:r>
            <a:r>
              <a:rPr lang="en-US" baseline="0" dirty="0" smtClean="0"/>
              <a:t>your </a:t>
            </a:r>
            <a:r>
              <a:rPr lang="en-US" baseline="0" dirty="0" smtClean="0"/>
              <a:t>all sins will be removed.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this is called Kabah, all Muslim face the direction of </a:t>
            </a:r>
            <a:r>
              <a:rPr lang="en-US" baseline="0" dirty="0" err="1" smtClean="0"/>
              <a:t>kabah</a:t>
            </a:r>
            <a:r>
              <a:rPr lang="en-US" baseline="0" dirty="0" smtClean="0"/>
              <a:t> </a:t>
            </a:r>
            <a:r>
              <a:rPr lang="en-US" baseline="0" dirty="0" smtClean="0"/>
              <a:t>for pray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because in order to be your pilgrimage, a pilgrim has to be polite, kind,…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see all the people here are wearing uniform white clothes whoever; king, janitor, engineer, labor, professor,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96E6-7AF4-445E-8A92-BDD0C358C7E7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1D0A-2F26-4765-BB28-F8AA807FE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ovie_0005.wm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swatch@hot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wjte.com/s/media/images/a72da0b49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azan.avi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2797175"/>
            <a:ext cx="7772400" cy="1470025"/>
          </a:xfrm>
        </p:spPr>
        <p:txBody>
          <a:bodyPr>
            <a:normAutofit/>
          </a:bodyPr>
          <a:lstStyle>
            <a:extLst/>
          </a:lstStyle>
          <a:p>
            <a:r>
              <a:rPr lang="en-US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in Brief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By:</a:t>
            </a:r>
          </a:p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Mohammed A. Al-Abdulhay</a:t>
            </a:r>
          </a:p>
          <a:p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Petroleum Engineer-Saudi </a:t>
            </a:r>
            <a:r>
              <a:rPr lang="en-US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Aramco</a:t>
            </a:r>
            <a:endParaRPr lang="en-US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6248400"/>
            <a:ext cx="66294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248400"/>
            <a:ext cx="22860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D:\Users\abduma1s.ARAMCO\AppData\Local\Microsoft\Windows\Temporary Internet Files\Content.IE5\PK2WTU4Y\MP900146049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0"/>
            <a:ext cx="3809999" cy="2578608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>
            <a:off x="3886200" y="1447800"/>
            <a:ext cx="2895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029200" y="2590800"/>
            <a:ext cx="41148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7400" y="1097944"/>
            <a:ext cx="2895600" cy="2299912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7400" y="3810000"/>
            <a:ext cx="2819400" cy="25907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28600" y="228600"/>
            <a:ext cx="8763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Six Articles of Faith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9144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0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Belief in Revealed Books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92D05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Revelations were given to guide the people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The original scripture brought by Prophets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Moses, Jesus, David, Abraham &amp; Mohammad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343400"/>
            <a:ext cx="495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in Prophets &amp; Messengers</a:t>
            </a:r>
            <a:r>
              <a:rPr lang="en-US" sz="3200" b="1" dirty="0" smtClean="0"/>
              <a:t> 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All messengers were  human beings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Their message is the same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Starting with Adam, Noah, Abraham, Ishmael, Isaac, Jacob, Moses, and Jesus &amp; Muhammad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38100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6" grpId="0" animBg="1"/>
      <p:bldP spid="17" grpId="0"/>
      <p:bldP spid="18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1200" y="990600"/>
            <a:ext cx="3124200" cy="2407256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3772" y="3935211"/>
            <a:ext cx="3222103" cy="241657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743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28600" y="228600"/>
            <a:ext cx="8763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Six Articles of Faith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9144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0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in the Day of Judgment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This will come to an end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All people will be resurrected for judgment 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People with good records will be generously rewarded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People with bad records will be fairly punished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343401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Belief in Divine Predestination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 God knows everything &amp; recorded all actions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Whatever God wills to happen; it will happen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Accept &amp; patience with what Allah has decreed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Our knowledge is limited but His knowledge is limitless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God has given human beings freewill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38100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6" grpId="0" animBg="1"/>
      <p:bldP spid="17" grpId="0"/>
      <p:bldP spid="18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tx1"/>
            </a:gs>
            <a:gs pos="26000">
              <a:schemeClr val="tx1">
                <a:lumMod val="50000"/>
                <a:lumOff val="50000"/>
                <a:alpha val="99000"/>
              </a:schemeClr>
            </a:gs>
            <a:gs pos="38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76200"/>
            <a:ext cx="8686800" cy="65532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600" y="3048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Declaration of Faith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3657600" cy="4572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>
            <a:extLst/>
          </a:lstStyle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How can I be a Muslim?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33400" y="1676400"/>
            <a:ext cx="3657600" cy="914400"/>
            <a:chOff x="5334000" y="1803400"/>
            <a:chExt cx="761999" cy="457199"/>
          </a:xfrm>
          <a:scene3d>
            <a:camera prst="orthographicFront"/>
            <a:lightRig rig="flat" dir="t"/>
          </a:scene3d>
        </p:grpSpPr>
        <p:sp>
          <p:nvSpPr>
            <p:cNvPr id="76" name="Rounded Rectangle 75"/>
            <p:cNvSpPr/>
            <p:nvPr/>
          </p:nvSpPr>
          <p:spPr>
            <a:xfrm>
              <a:off x="5334000" y="1803400"/>
              <a:ext cx="761999" cy="457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fillRef>
            <a:effectRef idx="2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Willing to Perform </a:t>
              </a:r>
            </a:p>
            <a:p>
              <a:pPr algn="ctr"/>
              <a:r>
                <a:rPr lang="en-US" sz="2800" dirty="0" smtClean="0"/>
                <a:t>Five Pillars of  Islam</a:t>
              </a:r>
              <a:endParaRPr lang="en-US" sz="2800" dirty="0"/>
            </a:p>
          </p:txBody>
        </p:sp>
        <p:sp>
          <p:nvSpPr>
            <p:cNvPr id="77" name="Rounded Rectangle 4"/>
            <p:cNvSpPr/>
            <p:nvPr/>
          </p:nvSpPr>
          <p:spPr>
            <a:xfrm>
              <a:off x="5347391" y="1816791"/>
              <a:ext cx="735217" cy="430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1981200" y="1066800"/>
            <a:ext cx="762000" cy="304800"/>
            <a:chOff x="1905000" y="1937512"/>
            <a:chExt cx="161544" cy="188976"/>
          </a:xfrm>
          <a:scene3d>
            <a:camera prst="orthographicFront"/>
            <a:lightRig rig="flat" dir="t"/>
          </a:scene3d>
        </p:grpSpPr>
        <p:sp>
          <p:nvSpPr>
            <p:cNvPr id="79" name="Right Arrow 78"/>
            <p:cNvSpPr/>
            <p:nvPr/>
          </p:nvSpPr>
          <p:spPr>
            <a:xfrm>
              <a:off x="1905000" y="1937512"/>
              <a:ext cx="161544" cy="18897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lnRef>
            <a:fillRef idx="3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fillRef>
            <a:effectRef idx="2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ight Arrow 4"/>
            <p:cNvSpPr/>
            <p:nvPr/>
          </p:nvSpPr>
          <p:spPr>
            <a:xfrm>
              <a:off x="1905000" y="1975307"/>
              <a:ext cx="113081" cy="11338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5334000"/>
            <a:ext cx="3657600" cy="914400"/>
            <a:chOff x="3200400" y="1803400"/>
            <a:chExt cx="761999" cy="457199"/>
          </a:xfrm>
          <a:scene3d>
            <a:camera prst="orthographicFront"/>
            <a:lightRig rig="flat" dir="t"/>
          </a:scene3d>
        </p:grpSpPr>
        <p:sp>
          <p:nvSpPr>
            <p:cNvPr id="82" name="Rounded Rectangle 81"/>
            <p:cNvSpPr/>
            <p:nvPr/>
          </p:nvSpPr>
          <p:spPr>
            <a:xfrm>
              <a:off x="3200400" y="1803400"/>
              <a:ext cx="761999" cy="457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fillRef>
            <a:effectRef idx="2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Say Declaration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of Faith in Arabic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Rounded Rectangle 4"/>
            <p:cNvSpPr/>
            <p:nvPr/>
          </p:nvSpPr>
          <p:spPr>
            <a:xfrm>
              <a:off x="3213791" y="1816791"/>
              <a:ext cx="735217" cy="430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4" name="Group 83"/>
          <p:cNvGrpSpPr/>
          <p:nvPr/>
        </p:nvGrpSpPr>
        <p:grpSpPr>
          <a:xfrm rot="5400000">
            <a:off x="1981200" y="2895600"/>
            <a:ext cx="762000" cy="304800"/>
            <a:chOff x="1905000" y="1937512"/>
            <a:chExt cx="161544" cy="188976"/>
          </a:xfrm>
          <a:scene3d>
            <a:camera prst="orthographicFront"/>
            <a:lightRig rig="flat" dir="t"/>
          </a:scene3d>
        </p:grpSpPr>
        <p:sp>
          <p:nvSpPr>
            <p:cNvPr id="85" name="Right Arrow 84"/>
            <p:cNvSpPr/>
            <p:nvPr/>
          </p:nvSpPr>
          <p:spPr>
            <a:xfrm>
              <a:off x="1905000" y="1937512"/>
              <a:ext cx="161544" cy="18897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lnRef>
            <a:fillRef idx="3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fillRef>
            <a:effectRef idx="2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ight Arrow 4"/>
            <p:cNvSpPr/>
            <p:nvPr/>
          </p:nvSpPr>
          <p:spPr>
            <a:xfrm>
              <a:off x="1905000" y="1975307"/>
              <a:ext cx="113081" cy="11338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33400" y="3505200"/>
            <a:ext cx="3657600" cy="914400"/>
            <a:chOff x="5334000" y="1803400"/>
            <a:chExt cx="761999" cy="457199"/>
          </a:xfrm>
          <a:scene3d>
            <a:camera prst="orthographicFront"/>
            <a:lightRig rig="flat" dir="t"/>
          </a:scene3d>
        </p:grpSpPr>
        <p:sp>
          <p:nvSpPr>
            <p:cNvPr id="88" name="Rounded Rectangle 87"/>
            <p:cNvSpPr/>
            <p:nvPr/>
          </p:nvSpPr>
          <p:spPr>
            <a:xfrm>
              <a:off x="5334000" y="1803400"/>
              <a:ext cx="761999" cy="457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fillRef>
            <a:effectRef idx="2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800" dirty="0" smtClean="0"/>
                <a:t>Believe</a:t>
              </a:r>
            </a:p>
            <a:p>
              <a:pPr algn="ctr"/>
              <a:r>
                <a:rPr lang="en-US" sz="2800" dirty="0" smtClean="0"/>
                <a:t>Six Articles of Faith</a:t>
              </a:r>
              <a:endParaRPr lang="en-US" sz="2800" dirty="0"/>
            </a:p>
          </p:txBody>
        </p:sp>
        <p:sp>
          <p:nvSpPr>
            <p:cNvPr id="89" name="Rounded Rectangle 4"/>
            <p:cNvSpPr/>
            <p:nvPr/>
          </p:nvSpPr>
          <p:spPr>
            <a:xfrm>
              <a:off x="5347391" y="1816791"/>
              <a:ext cx="735217" cy="430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90" name="Group 89"/>
          <p:cNvGrpSpPr/>
          <p:nvPr/>
        </p:nvGrpSpPr>
        <p:grpSpPr>
          <a:xfrm rot="5400000">
            <a:off x="1981200" y="4724400"/>
            <a:ext cx="762000" cy="304800"/>
            <a:chOff x="1905000" y="1937512"/>
            <a:chExt cx="161544" cy="188976"/>
          </a:xfrm>
          <a:scene3d>
            <a:camera prst="orthographicFront"/>
            <a:lightRig rig="flat" dir="t"/>
          </a:scene3d>
        </p:grpSpPr>
        <p:sp>
          <p:nvSpPr>
            <p:cNvPr id="91" name="Right Arrow 90"/>
            <p:cNvSpPr/>
            <p:nvPr/>
          </p:nvSpPr>
          <p:spPr>
            <a:xfrm>
              <a:off x="1905000" y="1937512"/>
              <a:ext cx="161544" cy="18897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lnRef>
            <a:fillRef idx="3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fillRef>
            <a:effectRef idx="2">
              <a:schemeClr val="accent1">
                <a:shade val="90000"/>
                <a:hueOff val="150045"/>
                <a:satOff val="-2771"/>
                <a:lumOff val="128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ight Arrow 4"/>
            <p:cNvSpPr/>
            <p:nvPr/>
          </p:nvSpPr>
          <p:spPr>
            <a:xfrm>
              <a:off x="1905000" y="1975307"/>
              <a:ext cx="113081" cy="11338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flipV="1">
            <a:off x="4191000" y="609600"/>
            <a:ext cx="1295400" cy="10668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562600" y="9144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 </a:t>
            </a:r>
            <a:r>
              <a:rPr lang="en-US" dirty="0" smtClean="0">
                <a:solidFill>
                  <a:schemeClr val="tx1"/>
                </a:solidFill>
              </a:rPr>
              <a:t>Prayers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562600" y="27432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 </a:t>
            </a:r>
            <a:r>
              <a:rPr lang="en-US" i="1" dirty="0" smtClean="0">
                <a:solidFill>
                  <a:schemeClr val="tx1"/>
                </a:solidFill>
              </a:rPr>
              <a:t>Hajj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62600" y="21336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Observe Fasting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62600" y="15240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Payment of </a:t>
            </a:r>
            <a:r>
              <a:rPr lang="en-US" i="1" dirty="0" err="1" smtClean="0">
                <a:solidFill>
                  <a:schemeClr val="tx1"/>
                </a:solidFill>
              </a:rPr>
              <a:t>Zakah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191000" y="1143000"/>
            <a:ext cx="1295400" cy="6858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4191000" y="1752600"/>
            <a:ext cx="1295400" cy="2286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6" idx="3"/>
          </p:cNvCxnSpPr>
          <p:nvPr/>
        </p:nvCxnSpPr>
        <p:spPr>
          <a:xfrm>
            <a:off x="4191000" y="2133600"/>
            <a:ext cx="1295400" cy="1524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191000" y="2438400"/>
            <a:ext cx="1219200" cy="3810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724400" y="35814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Allah (God)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705600" y="35814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Angles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724400" y="46482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Judgment 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724400" y="41148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Holy Books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705600" y="41148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Prophets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705600" y="4648200"/>
            <a:ext cx="1752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Predestination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hlinkClick r:id="rId3" action="ppaction://hlinkfile"/>
          </p:cNvPr>
          <p:cNvSpPr/>
          <p:nvPr/>
        </p:nvSpPr>
        <p:spPr>
          <a:xfrm>
            <a:off x="4343400" y="5257800"/>
            <a:ext cx="4419600" cy="106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FF00"/>
                </a:solidFill>
              </a:rPr>
              <a:t>“</a:t>
            </a:r>
            <a:r>
              <a:rPr lang="en-US" sz="2100" b="1" dirty="0" err="1" smtClean="0">
                <a:solidFill>
                  <a:srgbClr val="FFFF00"/>
                </a:solidFill>
              </a:rPr>
              <a:t>Ashhadu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Alla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ilaha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illa</a:t>
            </a:r>
            <a:r>
              <a:rPr lang="en-US" sz="2100" b="1" dirty="0" smtClean="0">
                <a:solidFill>
                  <a:srgbClr val="FFFF00"/>
                </a:solidFill>
              </a:rPr>
              <a:t> Allah </a:t>
            </a:r>
            <a:r>
              <a:rPr lang="en-US" sz="2100" b="1" dirty="0" err="1" smtClean="0">
                <a:solidFill>
                  <a:srgbClr val="FFFF00"/>
                </a:solidFill>
              </a:rPr>
              <a:t>Wa</a:t>
            </a:r>
            <a:r>
              <a:rPr lang="en-US" sz="2100" b="1" dirty="0" smtClean="0">
                <a:solidFill>
                  <a:srgbClr val="FFFF00"/>
                </a:solidFill>
              </a:rPr>
              <a:t> </a:t>
            </a:r>
            <a:r>
              <a:rPr lang="en-US" sz="2100" b="1" dirty="0" err="1" smtClean="0">
                <a:solidFill>
                  <a:srgbClr val="FFFF00"/>
                </a:solidFill>
              </a:rPr>
              <a:t>Ashhadu</a:t>
            </a:r>
            <a:r>
              <a:rPr lang="en-US" sz="2100" b="1" dirty="0" smtClean="0">
                <a:solidFill>
                  <a:srgbClr val="FFFF00"/>
                </a:solidFill>
              </a:rPr>
              <a:t> Anna Muhammad </a:t>
            </a:r>
            <a:r>
              <a:rPr lang="en-US" sz="2100" b="1" dirty="0" err="1" smtClean="0">
                <a:solidFill>
                  <a:srgbClr val="FFFF00"/>
                </a:solidFill>
              </a:rPr>
              <a:t>Rasulu</a:t>
            </a:r>
            <a:r>
              <a:rPr lang="en-US" sz="2100" b="1" dirty="0" smtClean="0">
                <a:solidFill>
                  <a:srgbClr val="FFFF00"/>
                </a:solidFill>
              </a:rPr>
              <a:t> Allah”</a:t>
            </a:r>
            <a:endParaRPr lang="en-US" sz="2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96" grpId="0" animBg="1"/>
      <p:bldP spid="97" grpId="0" animBg="1"/>
      <p:bldP spid="98" grpId="0" animBg="1"/>
      <p:bldP spid="9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0" y="49530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76400" y="1905000"/>
            <a:ext cx="58212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Thank You…</a:t>
            </a:r>
            <a:endParaRPr lang="en-U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0" y="6705600"/>
            <a:ext cx="9144000" cy="1588"/>
          </a:xfrm>
          <a:prstGeom prst="line">
            <a:avLst/>
          </a:prstGeom>
          <a:ln w="133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304800" y="5181600"/>
            <a:ext cx="9677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5247382"/>
            <a:ext cx="43316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3"/>
              </a:rPr>
              <a:t>miswatch@hotmail.com</a:t>
            </a:r>
            <a:endParaRPr lang="en-US" sz="32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0503925046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tx1"/>
            </a:gs>
            <a:gs pos="26000">
              <a:schemeClr val="tx1">
                <a:lumMod val="50000"/>
                <a:lumOff val="50000"/>
                <a:alpha val="99000"/>
              </a:schemeClr>
            </a:gs>
            <a:gs pos="38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extLst/>
          </a:lstStyle>
          <a:p>
            <a:pPr algn="l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Prophets Tree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838200"/>
            <a:ext cx="8686800" cy="5867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914400"/>
            <a:ext cx="152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Adam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153694" y="1561306"/>
            <a:ext cx="3810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2600" y="6019800"/>
            <a:ext cx="1752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Muhammad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2800" y="5105400"/>
            <a:ext cx="152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Jesus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800" y="4419600"/>
            <a:ext cx="1524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4876800"/>
            <a:ext cx="152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Abraham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0" y="2590800"/>
            <a:ext cx="152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Noah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0" y="1752600"/>
            <a:ext cx="1524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Enoch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4054634" y="4479766"/>
            <a:ext cx="73152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153694" y="2399506"/>
            <a:ext cx="3810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153694" y="3237706"/>
            <a:ext cx="3810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3429000" y="5103812"/>
            <a:ext cx="3048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276600" y="2895600"/>
            <a:ext cx="382588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181600" y="2894012"/>
            <a:ext cx="379412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amond 42"/>
          <p:cNvSpPr/>
          <p:nvPr/>
        </p:nvSpPr>
        <p:spPr>
          <a:xfrm>
            <a:off x="5562600" y="2590800"/>
            <a:ext cx="1905000" cy="6858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Japheth</a:t>
            </a:r>
          </a:p>
        </p:txBody>
      </p:sp>
      <p:sp>
        <p:nvSpPr>
          <p:cNvPr id="45" name="Diamond 44"/>
          <p:cNvSpPr/>
          <p:nvPr/>
        </p:nvSpPr>
        <p:spPr>
          <a:xfrm>
            <a:off x="5486400" y="4648200"/>
            <a:ext cx="1447800" cy="76200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Isaac</a:t>
            </a:r>
          </a:p>
        </p:txBody>
      </p:sp>
      <p:sp>
        <p:nvSpPr>
          <p:cNvPr id="46" name="Diamond 45"/>
          <p:cNvSpPr/>
          <p:nvPr/>
        </p:nvSpPr>
        <p:spPr>
          <a:xfrm>
            <a:off x="1600200" y="4724400"/>
            <a:ext cx="1828800" cy="76200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Ishmael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629400" y="5181600"/>
            <a:ext cx="531812" cy="1524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629400" y="4648200"/>
            <a:ext cx="533400" cy="2286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257800" y="5027612"/>
            <a:ext cx="303212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3429000" y="3429000"/>
            <a:ext cx="1905000" cy="6858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Shem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1371600" y="2590800"/>
            <a:ext cx="1905000" cy="6858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Ham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2248694" y="5752306"/>
            <a:ext cx="5334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81000" y="2743200"/>
            <a:ext cx="990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34000" y="35814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467600" y="27432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Europe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495800" y="5867400"/>
            <a:ext cx="29718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Moses, Jesus &amp; Muhammad sharing same grandfather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3" action="ppaction://hlinksldjump"/>
          </p:cNvPr>
          <p:cNvSpPr/>
          <p:nvPr/>
        </p:nvSpPr>
        <p:spPr>
          <a:xfrm>
            <a:off x="304800" y="914400"/>
            <a:ext cx="609600" cy="304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back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1" animBg="1"/>
      <p:bldP spid="20" grpId="1" animBg="1"/>
      <p:bldP spid="21" grpId="1" animBg="1"/>
      <p:bldP spid="23" grpId="0" animBg="1"/>
      <p:bldP spid="24" grpId="0" animBg="1"/>
      <p:bldP spid="31" grpId="0" animBg="1"/>
      <p:bldP spid="43" grpId="0" animBg="1"/>
      <p:bldP spid="45" grpId="0" animBg="1"/>
      <p:bldP spid="46" grpId="0" animBg="1"/>
      <p:bldP spid="30" grpId="0" animBg="1"/>
      <p:bldP spid="32" grpId="0" animBg="1"/>
      <p:bldP spid="60" grpId="0" animBg="1"/>
      <p:bldP spid="61" grpId="0" animBg="1"/>
      <p:bldP spid="62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35536"/>
            <a:ext cx="7391400" cy="4091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3"/>
          <a:stretch/>
        </p:blipFill>
        <p:spPr>
          <a:xfrm>
            <a:off x="4267200" y="3695700"/>
            <a:ext cx="4686300" cy="3072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14825"/>
            <a:ext cx="2975064" cy="27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3409950" y="5072601"/>
            <a:ext cx="1066800" cy="31911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124200"/>
            <a:ext cx="5562600" cy="38100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228600" y="228600"/>
            <a:ext cx="304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8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tx1"/>
            </a:gs>
            <a:gs pos="26000">
              <a:schemeClr val="tx1">
                <a:lumMod val="50000"/>
                <a:lumOff val="50000"/>
                <a:alpha val="99000"/>
              </a:schemeClr>
            </a:gs>
            <a:gs pos="38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>
            <a:extLst/>
          </a:lstStyle>
          <a:p>
            <a:pPr algn="l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Introduction…..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895600"/>
            <a:ext cx="8686800" cy="3810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8956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Islam?</a:t>
            </a:r>
          </a:p>
          <a:p>
            <a:endParaRPr 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Islam is derived from the Arabic root "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Salam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": peace,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purity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Religious meaning: submission to the will of God 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obedience to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His law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Islam is not a new religion, the same truth that God revealed through all His prophets</a:t>
            </a:r>
          </a:p>
          <a:p>
            <a:pPr>
              <a:buClr>
                <a:srgbClr val="FFFF00"/>
              </a:buClr>
            </a:pPr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Clr>
                <a:srgbClr val="FFFF00"/>
              </a:buClr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Prophets Tree</a:t>
            </a:r>
            <a:endParaRPr lang="en-US" sz="2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Islam's message has been reformed in the last stage thru messenger, (Muhammad)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Clr>
                <a:srgbClr val="FFFF00"/>
              </a:buClr>
            </a:pPr>
            <a:r>
              <a:rPr lang="en-US" sz="2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Muslims follow the religion of peace, mercy, and forgiveness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" y="914400"/>
            <a:ext cx="2743200" cy="1828800"/>
          </a:xfrm>
          <a:prstGeom prst="rect">
            <a:avLst/>
          </a:prstGeom>
          <a:noFill/>
        </p:spPr>
      </p:pic>
      <p:pic>
        <p:nvPicPr>
          <p:cNvPr id="26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02357" y="914400"/>
            <a:ext cx="2739286" cy="1828800"/>
          </a:xfrm>
          <a:prstGeom prst="rect">
            <a:avLst/>
          </a:prstGeom>
          <a:noFill/>
        </p:spPr>
      </p:pic>
      <p:pic>
        <p:nvPicPr>
          <p:cNvPr id="27" name="Picture 12" descr="D:\Users\abduma1s.ARAMCO\AppData\Local\Microsoft\Windows\Temporary Internet Files\Content.IE5\0O8837CF\MP900423637[1].jpg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3600" y="914400"/>
            <a:ext cx="2438400" cy="182880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248297" y="1790303"/>
            <a:ext cx="1905000" cy="79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91497" y="1790303"/>
            <a:ext cx="1905000" cy="794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447800" y="3886200"/>
            <a:ext cx="6400800" cy="1066800"/>
          </a:xfrm>
        </p:spPr>
        <p:txBody>
          <a:bodyPr>
            <a:noAutofit/>
          </a:bodyPr>
          <a:lstStyle>
            <a:extLst/>
          </a:lstStyle>
          <a:p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Religion of Islam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Users\abduma1s.ARAMCO\AppData\Local\Microsoft\Windows\Temporary Internet Files\Content.IE5\PK2WTU4Y\MP9001460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977" y="0"/>
            <a:ext cx="5742023" cy="3886200"/>
          </a:xfrm>
          <a:prstGeom prst="rect">
            <a:avLst/>
          </a:prstGeom>
          <a:noFill/>
        </p:spPr>
      </p:pic>
      <p:pic>
        <p:nvPicPr>
          <p:cNvPr id="1026" name="Picture 2" descr="D:\Users\abduma1s.ARAMCO\AppData\Local\Microsoft\Windows\Temporary Internet Files\Content.IE5\2FWIS4S5\MC900361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25289"/>
            <a:ext cx="68580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abduma1s.ARAMCO\AppData\Local\Microsoft\Windows\Temporary Internet Files\Content.IE5\2FWIS4S5\MC900361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25289"/>
            <a:ext cx="68580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abduma1s.ARAMCO\AppData\Local\Microsoft\Windows\Temporary Internet Files\Content.IE5\2FWIS4S5\MC900361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25289"/>
            <a:ext cx="68580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Users\abduma1s.ARAMCO\AppData\Local\Microsoft\Windows\Temporary Internet Files\Content.IE5\2FWIS4S5\MC900361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25289"/>
            <a:ext cx="68580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sers\abduma1s.ARAMCO\AppData\Local\Microsoft\Windows\Temporary Internet Files\Content.IE5\2FWIS4S5\MC9003615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25289"/>
            <a:ext cx="685800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156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731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The Declaration of Faith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8600"/>
            <a:ext cx="16002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Pillar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</a:t>
            </a:r>
            <a:r>
              <a:rPr lang="en-US" sz="2000" dirty="0" smtClean="0"/>
              <a:t>non </a:t>
            </a:r>
            <a:r>
              <a:rPr lang="en-US" sz="2000" dirty="0" smtClean="0"/>
              <a:t>worthy of worship except Allah and Muhammad is the messenger of Allah.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أشْهَدُ أنَّ لا إلهَ إلا الْلَّهِ وَأشْهَدُ أنَّ مُحَمَّدً رَسُوْلُ الْلَّهِ</a:t>
            </a:r>
            <a:endParaRPr lang="en-US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1200" y="1295400"/>
            <a:ext cx="3124200" cy="182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Testimony of faith = </a:t>
            </a:r>
            <a:r>
              <a:rPr lang="en-US" sz="2000" dirty="0" smtClean="0">
                <a:solidFill>
                  <a:srgbClr val="92D050"/>
                </a:solidFill>
              </a:rPr>
              <a:t>(</a:t>
            </a:r>
            <a:r>
              <a:rPr lang="en-US" sz="2000" dirty="0" err="1">
                <a:solidFill>
                  <a:srgbClr val="92D050"/>
                </a:solidFill>
              </a:rPr>
              <a:t>S</a:t>
            </a:r>
            <a:r>
              <a:rPr lang="en-US" sz="2000" dirty="0" err="1" smtClean="0">
                <a:solidFill>
                  <a:srgbClr val="92D050"/>
                </a:solidFill>
              </a:rPr>
              <a:t>hahadah</a:t>
            </a:r>
            <a:r>
              <a:rPr lang="en-US" sz="2000" dirty="0" smtClean="0">
                <a:solidFill>
                  <a:srgbClr val="92D050"/>
                </a:solidFill>
              </a:rPr>
              <a:t>)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Allah </a:t>
            </a:r>
            <a:r>
              <a:rPr lang="en-US" sz="2000" dirty="0">
                <a:solidFill>
                  <a:srgbClr val="92D050"/>
                </a:solidFill>
              </a:rPr>
              <a:t>has no partner, no son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It </a:t>
            </a:r>
            <a:r>
              <a:rPr lang="en-US" sz="2000" dirty="0">
                <a:solidFill>
                  <a:srgbClr val="92D050"/>
                </a:solidFill>
              </a:rPr>
              <a:t>is a key to enter Islam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To say this in Arabic :</a:t>
            </a:r>
          </a:p>
          <a:p>
            <a:pPr>
              <a:buClr>
                <a:srgbClr val="FFFF00"/>
              </a:buClr>
            </a:pPr>
            <a:endParaRPr lang="en-US" sz="2000" dirty="0" smtClean="0">
              <a:solidFill>
                <a:srgbClr val="92D050"/>
              </a:solidFill>
            </a:endParaRPr>
          </a:p>
          <a:p>
            <a:pPr algn="ctr">
              <a:buClr>
                <a:srgbClr val="FFFF00"/>
              </a:buClr>
            </a:pPr>
            <a:r>
              <a:rPr lang="en-US" sz="2100" dirty="0" smtClean="0">
                <a:solidFill>
                  <a:srgbClr val="FFC000"/>
                </a:solidFill>
              </a:rPr>
              <a:t>“</a:t>
            </a:r>
            <a:r>
              <a:rPr lang="en-US" sz="2100" u="sng" dirty="0" err="1" smtClean="0">
                <a:solidFill>
                  <a:srgbClr val="FFC000"/>
                </a:solidFill>
              </a:rPr>
              <a:t>Ashhadu</a:t>
            </a:r>
            <a:r>
              <a:rPr lang="en-US" sz="2100" u="sng" dirty="0" smtClean="0">
                <a:solidFill>
                  <a:srgbClr val="FFC000"/>
                </a:solidFill>
              </a:rPr>
              <a:t> </a:t>
            </a:r>
            <a:r>
              <a:rPr lang="en-US" sz="2100" u="sng" dirty="0" err="1" smtClean="0">
                <a:solidFill>
                  <a:srgbClr val="FFC000"/>
                </a:solidFill>
              </a:rPr>
              <a:t>Alla</a:t>
            </a:r>
            <a:r>
              <a:rPr lang="en-US" sz="2100" u="sng" dirty="0" smtClean="0">
                <a:solidFill>
                  <a:srgbClr val="FFC000"/>
                </a:solidFill>
              </a:rPr>
              <a:t> </a:t>
            </a:r>
            <a:r>
              <a:rPr lang="en-US" sz="2100" u="sng" dirty="0" err="1" smtClean="0">
                <a:solidFill>
                  <a:srgbClr val="FFC000"/>
                </a:solidFill>
              </a:rPr>
              <a:t>Ilaha</a:t>
            </a:r>
            <a:r>
              <a:rPr lang="en-US" sz="2100" u="sng" dirty="0" smtClean="0">
                <a:solidFill>
                  <a:srgbClr val="FFC000"/>
                </a:solidFill>
              </a:rPr>
              <a:t> </a:t>
            </a:r>
            <a:r>
              <a:rPr lang="en-US" sz="2100" u="sng" dirty="0" err="1" smtClean="0">
                <a:solidFill>
                  <a:srgbClr val="FFC000"/>
                </a:solidFill>
              </a:rPr>
              <a:t>Illa</a:t>
            </a:r>
            <a:r>
              <a:rPr lang="en-US" sz="2100" u="sng" dirty="0" smtClean="0">
                <a:solidFill>
                  <a:srgbClr val="FFC000"/>
                </a:solidFill>
              </a:rPr>
              <a:t> Allah </a:t>
            </a:r>
            <a:r>
              <a:rPr lang="en-US" sz="2100" u="sng" dirty="0" err="1" smtClean="0">
                <a:solidFill>
                  <a:srgbClr val="FFC000"/>
                </a:solidFill>
              </a:rPr>
              <a:t>Wa</a:t>
            </a:r>
            <a:r>
              <a:rPr lang="en-US" sz="2100" u="sng" dirty="0" smtClean="0">
                <a:solidFill>
                  <a:srgbClr val="FFC000"/>
                </a:solidFill>
              </a:rPr>
              <a:t> </a:t>
            </a:r>
            <a:r>
              <a:rPr lang="en-US" sz="2100" u="sng" dirty="0" err="1" smtClean="0">
                <a:solidFill>
                  <a:srgbClr val="FFC000"/>
                </a:solidFill>
              </a:rPr>
              <a:t>Ashhadu</a:t>
            </a:r>
            <a:r>
              <a:rPr lang="en-US" sz="2100" u="sng" dirty="0" smtClean="0">
                <a:solidFill>
                  <a:srgbClr val="FFC000"/>
                </a:solidFill>
              </a:rPr>
              <a:t> Anna Muhammad </a:t>
            </a:r>
            <a:r>
              <a:rPr lang="en-US" sz="2100" u="sng" dirty="0" err="1" smtClean="0">
                <a:solidFill>
                  <a:srgbClr val="FFC000"/>
                </a:solidFill>
              </a:rPr>
              <a:t>Rasulu</a:t>
            </a:r>
            <a:r>
              <a:rPr lang="en-US" sz="2100" u="sng" dirty="0" smtClean="0">
                <a:solidFill>
                  <a:srgbClr val="FFC000"/>
                </a:solidFill>
              </a:rPr>
              <a:t> Allah</a:t>
            </a:r>
            <a:r>
              <a:rPr lang="en-US" sz="2000" dirty="0" smtClean="0">
                <a:solidFill>
                  <a:srgbClr val="FFC000"/>
                </a:solidFill>
              </a:rPr>
              <a:t>”</a:t>
            </a:r>
          </a:p>
        </p:txBody>
      </p:sp>
      <p:pic>
        <p:nvPicPr>
          <p:cNvPr id="14" name="Picture 2" descr="http://www.zwjte.com/s/media/images/a72da0b49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436" y="3810000"/>
            <a:ext cx="3394364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731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Performing Prayers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8600"/>
            <a:ext cx="16002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Pillar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endParaRPr lang="en-US" sz="2000" dirty="0" smtClean="0"/>
          </a:p>
          <a:p>
            <a:r>
              <a:rPr lang="en-US" sz="2000" dirty="0" smtClean="0"/>
              <a:t>They are five prayers at five times. Prayer in Islam is a direct link between the mankind and Allah. Each prayer does not take more than a few minutes to perform.  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2712" y="914401"/>
            <a:ext cx="1781175" cy="2590800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3772" y="3813048"/>
            <a:ext cx="3222103" cy="25877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Strengthen the belief in Allah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Inspire the morality and attitude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Time management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>
                <a:solidFill>
                  <a:srgbClr val="92D050"/>
                </a:solidFill>
              </a:rPr>
              <a:t>Frequent cleanup and tidy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hlinkClick r:id="rId5" action="ppaction://hlinkfile"/>
              </a:rPr>
              <a:t>Athan</a:t>
            </a:r>
            <a:r>
              <a:rPr lang="en-US" sz="2000" dirty="0">
                <a:solidFill>
                  <a:srgbClr val="92D050"/>
                </a:solidFill>
              </a:rPr>
              <a:t>, call for </a:t>
            </a:r>
            <a:r>
              <a:rPr lang="en-US" sz="2000" dirty="0" smtClean="0">
                <a:solidFill>
                  <a:srgbClr val="92D050"/>
                </a:solidFill>
              </a:rPr>
              <a:t>pray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731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Payment of Charity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Zakah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8600"/>
            <a:ext cx="16002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Pillar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Z</a:t>
            </a:r>
            <a:r>
              <a:rPr lang="en-US" sz="2000" i="1" dirty="0" err="1" smtClean="0"/>
              <a:t>akah</a:t>
            </a:r>
            <a:r>
              <a:rPr lang="en-US" sz="2000" dirty="0" smtClean="0"/>
              <a:t> in Arabic means “grow”, “increase”, and “purifying”. So, actually  the act of giving </a:t>
            </a:r>
            <a:r>
              <a:rPr lang="en-US" sz="2000" i="1" dirty="0" err="1" smtClean="0"/>
              <a:t>Zakah</a:t>
            </a:r>
            <a:r>
              <a:rPr lang="en-US" sz="2000" dirty="0" smtClean="0"/>
              <a:t> means purifying the wealth to gain Allah's blessing.  Practically, is to give </a:t>
            </a:r>
            <a:r>
              <a:rPr lang="en-US" sz="2000" b="1" u="sng" dirty="0" smtClean="0">
                <a:solidFill>
                  <a:srgbClr val="FF0000"/>
                </a:solidFill>
              </a:rPr>
              <a:t>2.5 %</a:t>
            </a:r>
            <a:r>
              <a:rPr lang="en-US" sz="2000" b="1" dirty="0" smtClean="0"/>
              <a:t> </a:t>
            </a:r>
            <a:r>
              <a:rPr lang="en-US" sz="2000" dirty="0" smtClean="0"/>
              <a:t>of wealth each year to the poor and needy.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9800" y="990600"/>
            <a:ext cx="2590800" cy="2465327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3772" y="3886200"/>
            <a:ext cx="3222103" cy="25145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Purify self-heart and wealth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Allah forgives your sins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Frees oneself from love of oneself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Ends poverty as </a:t>
            </a:r>
            <a:r>
              <a:rPr lang="en-US" sz="2000" dirty="0" err="1" smtClean="0">
                <a:solidFill>
                  <a:srgbClr val="92D050"/>
                </a:solidFill>
              </a:rPr>
              <a:t>Z</a:t>
            </a:r>
            <a:r>
              <a:rPr lang="en-US" sz="2000" i="1" dirty="0" err="1" smtClean="0">
                <a:solidFill>
                  <a:srgbClr val="92D050"/>
                </a:solidFill>
              </a:rPr>
              <a:t>akah</a:t>
            </a:r>
            <a:r>
              <a:rPr lang="en-US" sz="2000" dirty="0" smtClean="0">
                <a:solidFill>
                  <a:srgbClr val="92D050"/>
                </a:solidFill>
              </a:rPr>
              <a:t> is given to poor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Reduces crimes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731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Fasting The Month of Ramadan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8600"/>
            <a:ext cx="16002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Pillar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endParaRPr lang="en-US" sz="2000" dirty="0" smtClean="0"/>
          </a:p>
          <a:p>
            <a:r>
              <a:rPr lang="en-US" sz="2000" dirty="0" smtClean="0"/>
              <a:t>During the Arabic month of Ramadan, Muslims are requested to abstain from food, eat, and sexual intercourse from dawn until sunset.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990600"/>
            <a:ext cx="3295606" cy="2514600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43772" y="3886201"/>
            <a:ext cx="3222103" cy="246558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To strengthen the power of self-control and  patience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To feel the pain of poor and needy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To stop us from doing sins, bad habits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To improve health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To bring us closer to Allah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73152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Pilgrimage (Hajj)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28600"/>
            <a:ext cx="1600200" cy="533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Pillar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  <a:p>
            <a:endParaRPr lang="en-US" sz="2000" dirty="0" smtClean="0"/>
          </a:p>
          <a:p>
            <a:r>
              <a:rPr lang="en-US" sz="2000" dirty="0" smtClean="0"/>
              <a:t>It is the holy trip to </a:t>
            </a:r>
            <a:r>
              <a:rPr lang="en-US" sz="2000" i="1" dirty="0" err="1" smtClean="0"/>
              <a:t>Makkah</a:t>
            </a:r>
            <a:r>
              <a:rPr lang="en-US" sz="2000" dirty="0" smtClean="0"/>
              <a:t> once in lifetime if one can  afford it physically and financially.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1005006"/>
            <a:ext cx="3295606" cy="2485788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3772" y="3886200"/>
            <a:ext cx="3222103" cy="25145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 To clean Muslims of all their sins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 </a:t>
            </a:r>
            <a:r>
              <a:rPr lang="en-US" sz="2000" dirty="0" err="1" smtClean="0">
                <a:solidFill>
                  <a:srgbClr val="92D050"/>
                </a:solidFill>
              </a:rPr>
              <a:t>Makkah</a:t>
            </a:r>
            <a:r>
              <a:rPr lang="en-US" sz="2000" dirty="0" smtClean="0">
                <a:solidFill>
                  <a:srgbClr val="92D050"/>
                </a:solidFill>
              </a:rPr>
              <a:t> is the most sacred  place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Teaching noble morals (modesty, patience,.. )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92D050"/>
                </a:solidFill>
              </a:rPr>
              <a:t> Example of the universal message, equality and unity of Islam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92D050"/>
                </a:solidFill>
              </a:rPr>
              <a:t>Hajj</a:t>
            </a:r>
            <a:r>
              <a:rPr lang="en-US" sz="2000" dirty="0" smtClean="0">
                <a:solidFill>
                  <a:srgbClr val="92D050"/>
                </a:solidFill>
              </a:rPr>
              <a:t> is a great Islamic conference ; every race, class, and nationality join together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b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tx1"/>
            </a:gs>
            <a:gs pos="67000">
              <a:schemeClr val="tx1">
                <a:lumMod val="50000"/>
                <a:lumOff val="50000"/>
              </a:schemeClr>
            </a:gs>
            <a:gs pos="84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10800000">
            <a:off x="4724400" y="3657600"/>
            <a:ext cx="4419605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3657600"/>
            <a:ext cx="54864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6629400"/>
            <a:ext cx="2209800" cy="1524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6629400"/>
            <a:ext cx="667512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914400"/>
            <a:ext cx="5105400" cy="259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/>
          </a:p>
        </p:txBody>
      </p:sp>
      <p:pic>
        <p:nvPicPr>
          <p:cNvPr id="19" name="Picture 12" descr="D:\Users\abduma1s.ARAMCO\AppData\Local\Microsoft\Windows\Temporary Internet Files\Content.IE5\0O8837CF\MP900423637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1097944"/>
            <a:ext cx="3295606" cy="2299912"/>
          </a:xfrm>
          <a:prstGeom prst="rect">
            <a:avLst/>
          </a:prstGeom>
          <a:noFill/>
        </p:spPr>
      </p:pic>
      <p:pic>
        <p:nvPicPr>
          <p:cNvPr id="20" name="Picture 13" descr="D:\Users\abduma1s.ARAMCO\AppData\Local\Microsoft\Windows\Temporary Internet Files\Content.IE5\PK2WTU4Y\MP900444225[1]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4624" y="3886200"/>
            <a:ext cx="3200398" cy="25145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3810000"/>
            <a:ext cx="5105400" cy="2590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28600" y="228600"/>
            <a:ext cx="87630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Six Articles of Faith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9144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0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Belief in God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One, unique, incomparable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Has no son nor partner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Only to be </a:t>
            </a:r>
            <a:r>
              <a:rPr lang="en-US" dirty="0" smtClean="0">
                <a:solidFill>
                  <a:srgbClr val="92D050"/>
                </a:solidFill>
              </a:rPr>
              <a:t>worthy of </a:t>
            </a:r>
            <a:r>
              <a:rPr lang="en-US" dirty="0" smtClean="0">
                <a:solidFill>
                  <a:srgbClr val="92D050"/>
                </a:solidFill>
              </a:rPr>
              <a:t>worshipped lonely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He has the most magnificent names and sublime perfect attributes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343400"/>
            <a:ext cx="495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Belief in the Angels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92D05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The existence of the angels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They are honored creatures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92D050"/>
                </a:solidFill>
              </a:rPr>
              <a:t> The angels worship God alone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3810000"/>
            <a:ext cx="1905000" cy="5334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Article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6" grpId="0" animBg="1"/>
      <p:bldP spid="17" grpId="0"/>
      <p:bldP spid="18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1273</Words>
  <Application>Microsoft Office PowerPoint</Application>
  <PresentationFormat>On-screen Show (4:3)</PresentationFormat>
  <Paragraphs>193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Palatino Linotype</vt:lpstr>
      <vt:lpstr>Traditional Arabic</vt:lpstr>
      <vt:lpstr>Wingdings</vt:lpstr>
      <vt:lpstr>Office Theme</vt:lpstr>
      <vt:lpstr>Islam in Brief</vt:lpstr>
      <vt:lpstr> Introduction…..</vt:lpstr>
      <vt:lpstr>The Religion of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be a Muslim?</vt:lpstr>
      <vt:lpstr>PowerPoint Presentation</vt:lpstr>
      <vt:lpstr>Prophets Tree</vt:lpstr>
      <vt:lpstr>PowerPoint Presentation</vt:lpstr>
    </vt:vector>
  </TitlesOfParts>
  <Company>Saudi Aramco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Pillars of Islam</dc:title>
  <dc:creator>Mohammed A. Al-Abdulhay</dc:creator>
  <cp:lastModifiedBy>Maraoof</cp:lastModifiedBy>
  <cp:revision>303</cp:revision>
  <dcterms:created xsi:type="dcterms:W3CDTF">2011-08-29T07:17:06Z</dcterms:created>
  <dcterms:modified xsi:type="dcterms:W3CDTF">2014-11-08T07:55:03Z</dcterms:modified>
</cp:coreProperties>
</file>