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56" r:id="rId2"/>
    <p:sldId id="259" r:id="rId3"/>
    <p:sldId id="274" r:id="rId4"/>
    <p:sldId id="257" r:id="rId5"/>
    <p:sldId id="273" r:id="rId6"/>
    <p:sldId id="258" r:id="rId7"/>
    <p:sldId id="260" r:id="rId8"/>
    <p:sldId id="272" r:id="rId9"/>
    <p:sldId id="266" r:id="rId10"/>
    <p:sldId id="267" r:id="rId11"/>
    <p:sldId id="271" r:id="rId12"/>
    <p:sldId id="269" r:id="rId13"/>
    <p:sldId id="268" r:id="rId14"/>
    <p:sldId id="270" r:id="rId15"/>
    <p:sldId id="275" r:id="rId16"/>
    <p:sldId id="276" r:id="rId17"/>
    <p:sldId id="262" r:id="rId18"/>
    <p:sldId id="263" r:id="rId19"/>
    <p:sldId id="264" r:id="rId20"/>
    <p:sldId id="265" r:id="rId21"/>
    <p:sldId id="277" r:id="rId22"/>
    <p:sldId id="278" r:id="rId23"/>
    <p:sldId id="279" r:id="rId24"/>
    <p:sldId id="283" r:id="rId25"/>
    <p:sldId id="280" r:id="rId26"/>
    <p:sldId id="281" r:id="rId27"/>
    <p:sldId id="282" r:id="rId28"/>
    <p:sldId id="286" r:id="rId29"/>
    <p:sldId id="284" r:id="rId30"/>
    <p:sldId id="287" r:id="rId31"/>
    <p:sldId id="285" r:id="rId32"/>
    <p:sldId id="288" r:id="rId33"/>
    <p:sldId id="289" r:id="rId34"/>
    <p:sldId id="290" r:id="rId35"/>
    <p:sldId id="291" r:id="rId36"/>
    <p:sldId id="292" r:id="rId37"/>
    <p:sldId id="293"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3300"/>
    <a:srgbClr val="660033"/>
    <a:srgbClr val="E62E48"/>
    <a:srgbClr val="FF0066"/>
    <a:srgbClr val="FFCC99"/>
    <a:srgbClr val="2600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p:scale>
          <a:sx n="76" d="100"/>
          <a:sy n="76" d="100"/>
        </p:scale>
        <p:origin x="-1392"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767DF7-59E3-441D-95D4-EE1EDE8181A0}" type="datetimeFigureOut">
              <a:rPr lang="ar-SA" smtClean="0"/>
              <a:pPr/>
              <a:t>30/01/1434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D674B5-0B57-4232-8EC8-D9327C6F7029}" type="slidenum">
              <a:rPr lang="ar-SA" smtClean="0"/>
              <a:pPr/>
              <a:t>‹#›</a:t>
            </a:fld>
            <a:endParaRPr lang="ar-SA"/>
          </a:p>
        </p:txBody>
      </p:sp>
    </p:spTree>
    <p:extLst>
      <p:ext uri="{BB962C8B-B14F-4D97-AF65-F5344CB8AC3E}">
        <p14:creationId xmlns:p14="http://schemas.microsoft.com/office/powerpoint/2010/main" xmlns="" val="15818104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9D674B5-0B57-4232-8EC8-D9327C6F7029}" type="slidenum">
              <a:rPr lang="ar-SA" smtClean="0"/>
              <a:pPr/>
              <a:t>23</a:t>
            </a:fld>
            <a:endParaRPr lang="ar-SA"/>
          </a:p>
        </p:txBody>
      </p:sp>
    </p:spTree>
    <p:extLst>
      <p:ext uri="{BB962C8B-B14F-4D97-AF65-F5344CB8AC3E}">
        <p14:creationId xmlns:p14="http://schemas.microsoft.com/office/powerpoint/2010/main" xmlns="" val="311105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9D674B5-0B57-4232-8EC8-D9327C6F7029}" type="slidenum">
              <a:rPr lang="ar-SA" smtClean="0"/>
              <a:pPr/>
              <a:t>25</a:t>
            </a:fld>
            <a:endParaRPr lang="ar-SA"/>
          </a:p>
        </p:txBody>
      </p:sp>
    </p:spTree>
    <p:extLst>
      <p:ext uri="{BB962C8B-B14F-4D97-AF65-F5344CB8AC3E}">
        <p14:creationId xmlns:p14="http://schemas.microsoft.com/office/powerpoint/2010/main" xmlns="" val="136472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192203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275367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408793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121622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29495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197932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55246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130408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269689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51505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FA81360-5861-409C-8250-548556C01757}" type="datetimeFigureOut">
              <a:rPr lang="ar-SA" smtClean="0"/>
              <a:pPr/>
              <a:t>30/01/1434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29221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FA81360-5861-409C-8250-548556C01757}" type="datetimeFigureOut">
              <a:rPr lang="ar-SA" smtClean="0"/>
              <a:pPr/>
              <a:t>30/01/1434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26F7F1-A27A-4A56-A38B-CBBBCB3E202F}" type="slidenum">
              <a:rPr lang="ar-SA" smtClean="0"/>
              <a:pPr/>
              <a:t>‹#›</a:t>
            </a:fld>
            <a:endParaRPr lang="ar-SA"/>
          </a:p>
        </p:txBody>
      </p:sp>
    </p:spTree>
    <p:extLst>
      <p:ext uri="{BB962C8B-B14F-4D97-AF65-F5344CB8AC3E}">
        <p14:creationId xmlns:p14="http://schemas.microsoft.com/office/powerpoint/2010/main" xmlns="" val="394563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quran.co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5" name="Picture 11" descr="Pinn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815" y="0"/>
            <a:ext cx="3013607" cy="7043933"/>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Pinn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7873" y="-1"/>
            <a:ext cx="3661680" cy="7052391"/>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Pinn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99792" y="-1"/>
            <a:ext cx="3188081" cy="705239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806692300"/>
      </p:ext>
    </p:extLst>
  </p:cSld>
  <p:clrMapOvr>
    <a:masterClrMapping/>
  </p:clrMapOvr>
  <mc:AlternateContent xmlns:mc="http://schemas.openxmlformats.org/markup-compatibility/2006">
    <mc:Choice xmlns:p14="http://schemas.microsoft.com/office/powerpoint/2010/main" xmlns=""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anim calcmode="lin" valueType="num">
                                      <p:cBhvr additive="base">
                                        <p:cTn id="7" dur="500" fill="hold"/>
                                        <p:tgtEl>
                                          <p:spTgt spid="1037"/>
                                        </p:tgtEl>
                                        <p:attrNameLst>
                                          <p:attrName>ppt_x</p:attrName>
                                        </p:attrNameLst>
                                      </p:cBhvr>
                                      <p:tavLst>
                                        <p:tav tm="0">
                                          <p:val>
                                            <p:strVal val="#ppt_x"/>
                                          </p:val>
                                        </p:tav>
                                        <p:tav tm="100000">
                                          <p:val>
                                            <p:strVal val="#ppt_x"/>
                                          </p:val>
                                        </p:tav>
                                      </p:tavLst>
                                    </p:anim>
                                    <p:anim calcmode="lin" valueType="num">
                                      <p:cBhvr additive="base">
                                        <p:cTn id="8" dur="500" fill="hold"/>
                                        <p:tgtEl>
                                          <p:spTgt spid="10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1"/>
                                        </p:tgtEl>
                                        <p:attrNameLst>
                                          <p:attrName>style.visibility</p:attrName>
                                        </p:attrNameLst>
                                      </p:cBhvr>
                                      <p:to>
                                        <p:strVal val="visible"/>
                                      </p:to>
                                    </p:set>
                                    <p:anim calcmode="lin" valueType="num">
                                      <p:cBhvr additive="base">
                                        <p:cTn id="13" dur="500" fill="hold"/>
                                        <p:tgtEl>
                                          <p:spTgt spid="1041"/>
                                        </p:tgtEl>
                                        <p:attrNameLst>
                                          <p:attrName>ppt_x</p:attrName>
                                        </p:attrNameLst>
                                      </p:cBhvr>
                                      <p:tavLst>
                                        <p:tav tm="0">
                                          <p:val>
                                            <p:strVal val="0-#ppt_w/2"/>
                                          </p:val>
                                        </p:tav>
                                        <p:tav tm="100000">
                                          <p:val>
                                            <p:strVal val="#ppt_x"/>
                                          </p:val>
                                        </p:tav>
                                      </p:tavLst>
                                    </p:anim>
                                    <p:anim calcmode="lin" valueType="num">
                                      <p:cBhvr additive="base">
                                        <p:cTn id="14" dur="500" fill="hold"/>
                                        <p:tgtEl>
                                          <p:spTgt spid="10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anim calcmode="lin" valueType="num">
                                      <p:cBhvr additive="base">
                                        <p:cTn id="19" dur="500" fill="hold"/>
                                        <p:tgtEl>
                                          <p:spTgt spid="1035"/>
                                        </p:tgtEl>
                                        <p:attrNameLst>
                                          <p:attrName>ppt_x</p:attrName>
                                        </p:attrNameLst>
                                      </p:cBhvr>
                                      <p:tavLst>
                                        <p:tav tm="0">
                                          <p:val>
                                            <p:strVal val="1+#ppt_w/2"/>
                                          </p:val>
                                        </p:tav>
                                        <p:tav tm="100000">
                                          <p:val>
                                            <p:strVal val="#ppt_x"/>
                                          </p:val>
                                        </p:tav>
                                      </p:tavLst>
                                    </p:anim>
                                    <p:anim calcmode="lin" valueType="num">
                                      <p:cBhvr additive="base">
                                        <p:cTn id="20" dur="500" fill="hold"/>
                                        <p:tgtEl>
                                          <p:spTgt spid="10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2" name="Picture 9" descr="Pinn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0663" y="0"/>
            <a:ext cx="303333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107504" y="23926"/>
            <a:ext cx="5788282" cy="1323439"/>
          </a:xfrm>
          <a:prstGeom prst="rect">
            <a:avLst/>
          </a:prstGeom>
        </p:spPr>
        <p:txBody>
          <a:bodyPr wrap="square">
            <a:spAutoFit/>
          </a:bodyPr>
          <a:lstStyle/>
          <a:p>
            <a:pPr algn="ctr" rtl="0"/>
            <a:r>
              <a:rPr lang="en-US" sz="40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Was Jesus born on Dec. </a:t>
            </a:r>
            <a:r>
              <a:rPr lang="en-US" sz="40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25 ?</a:t>
            </a:r>
            <a:endParaRPr lang="en-US" sz="40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8" name="مستطيل 7"/>
          <p:cNvSpPr/>
          <p:nvPr/>
        </p:nvSpPr>
        <p:spPr>
          <a:xfrm>
            <a:off x="251521" y="1340767"/>
            <a:ext cx="5859144" cy="5262979"/>
          </a:xfrm>
          <a:prstGeom prst="rect">
            <a:avLst/>
          </a:prstGeom>
        </p:spPr>
        <p:txBody>
          <a:bodyPr wrap="square">
            <a:spAutoFit/>
          </a:bodyPr>
          <a:lstStyle/>
          <a:p>
            <a:pPr algn="l" rtl="0"/>
            <a:r>
              <a:rPr lang="en-US" sz="2800" b="1" dirty="0">
                <a:ln w="18415" cmpd="sng">
                  <a:solidFill>
                    <a:schemeClr val="tx1"/>
                  </a:solidFill>
                  <a:prstDash val="solid"/>
                </a:ln>
                <a:solidFill>
                  <a:srgbClr val="C00000"/>
                </a:solidFill>
                <a:latin typeface="Aharoni" pitchFamily="2" charset="-79"/>
                <a:cs typeface="Aharoni" pitchFamily="2" charset="-79"/>
              </a:rPr>
              <a:t>"</a:t>
            </a:r>
            <a:r>
              <a:rPr lang="en-US" sz="2800" b="1" dirty="0">
                <a:ln w="18415" cmpd="sng">
                  <a:solidFill>
                    <a:schemeClr val="tx1"/>
                  </a:solidFill>
                  <a:prstDash val="solid"/>
                </a:ln>
                <a:latin typeface="Aharoni" pitchFamily="2" charset="-79"/>
                <a:cs typeface="Aharoni" pitchFamily="2" charset="-79"/>
              </a:rPr>
              <a:t>In the 2nd century A..D., it </a:t>
            </a:r>
            <a:r>
              <a:rPr lang="en-US" sz="2800" b="1" dirty="0">
                <a:ln w="18415" cmpd="sng">
                  <a:solidFill>
                    <a:schemeClr val="tx1"/>
                  </a:solidFill>
                  <a:prstDash val="solid"/>
                </a:ln>
                <a:solidFill>
                  <a:srgbClr val="C00000"/>
                </a:solidFill>
                <a:latin typeface="Aharoni" pitchFamily="2" charset="-79"/>
                <a:cs typeface="Aharoni" pitchFamily="2" charset="-79"/>
              </a:rPr>
              <a:t>(Mithraism) </a:t>
            </a:r>
            <a:r>
              <a:rPr lang="en-US" sz="2800" b="1" dirty="0">
                <a:ln w="18415" cmpd="sng">
                  <a:solidFill>
                    <a:schemeClr val="tx1"/>
                  </a:solidFill>
                  <a:prstDash val="solid"/>
                </a:ln>
                <a:latin typeface="Aharoni" pitchFamily="2" charset="-79"/>
                <a:cs typeface="Aharoni" pitchFamily="2" charset="-79"/>
              </a:rPr>
              <a:t>was more general in the Roman Empire than Christianity, to which it bore many </a:t>
            </a:r>
            <a:r>
              <a:rPr lang="en-US" sz="2800" b="1" dirty="0" smtClean="0">
                <a:ln w="18415" cmpd="sng">
                  <a:solidFill>
                    <a:schemeClr val="tx1"/>
                  </a:solidFill>
                  <a:prstDash val="solid"/>
                </a:ln>
                <a:latin typeface="Aharoni" pitchFamily="2" charset="-79"/>
                <a:cs typeface="Aharoni" pitchFamily="2" charset="-79"/>
              </a:rPr>
              <a:t>similarities </a:t>
            </a:r>
            <a:r>
              <a:rPr lang="en-US" sz="2800" b="1" dirty="0" smtClean="0">
                <a:ln w="18415" cmpd="sng">
                  <a:solidFill>
                    <a:schemeClr val="tx1"/>
                  </a:solidFill>
                  <a:prstDash val="solid"/>
                </a:ln>
                <a:solidFill>
                  <a:srgbClr val="C00000"/>
                </a:solidFill>
                <a:latin typeface="Aharoni" pitchFamily="2" charset="-79"/>
                <a:cs typeface="Aharoni" pitchFamily="2" charset="-79"/>
              </a:rPr>
              <a:t>" (</a:t>
            </a:r>
            <a:r>
              <a:rPr lang="en-US" sz="2800" b="1" dirty="0" smtClean="0">
                <a:ln w="18415" cmpd="sng">
                  <a:solidFill>
                    <a:schemeClr val="tx1"/>
                  </a:solidFill>
                  <a:prstDash val="solid"/>
                </a:ln>
                <a:latin typeface="Aharoni" pitchFamily="2" charset="-79"/>
                <a:cs typeface="Aharoni" pitchFamily="2" charset="-79"/>
              </a:rPr>
              <a:t> The </a:t>
            </a:r>
            <a:r>
              <a:rPr lang="en-US" sz="2800" b="1" dirty="0">
                <a:ln w="18415" cmpd="sng">
                  <a:solidFill>
                    <a:schemeClr val="tx1"/>
                  </a:solidFill>
                  <a:prstDash val="solid"/>
                </a:ln>
                <a:latin typeface="Aharoni" pitchFamily="2" charset="-79"/>
                <a:cs typeface="Aharoni" pitchFamily="2" charset="-79"/>
              </a:rPr>
              <a:t>Concise Columbia Encyclopedia, </a:t>
            </a:r>
            <a:r>
              <a:rPr lang="en-US" sz="2800" b="1" dirty="0">
                <a:ln w="18415" cmpd="sng">
                  <a:solidFill>
                    <a:schemeClr val="tx1"/>
                  </a:solidFill>
                  <a:prstDash val="solid"/>
                </a:ln>
                <a:solidFill>
                  <a:srgbClr val="C00000"/>
                </a:solidFill>
                <a:latin typeface="Aharoni" pitchFamily="2" charset="-79"/>
                <a:cs typeface="Aharoni" pitchFamily="2" charset="-79"/>
              </a:rPr>
              <a:t>1995</a:t>
            </a:r>
            <a:r>
              <a:rPr lang="en-US" sz="2800" b="1" dirty="0">
                <a:ln w="18415" cmpd="sng">
                  <a:solidFill>
                    <a:schemeClr val="tx1"/>
                  </a:solidFill>
                  <a:prstDash val="solid"/>
                </a:ln>
                <a:latin typeface="Aharoni" pitchFamily="2" charset="-79"/>
                <a:cs typeface="Aharoni" pitchFamily="2" charset="-79"/>
              </a:rPr>
              <a:t> </a:t>
            </a:r>
            <a:r>
              <a:rPr lang="en-US" sz="2800" b="1" dirty="0" smtClean="0">
                <a:ln w="18415" cmpd="sng">
                  <a:solidFill>
                    <a:schemeClr val="tx1"/>
                  </a:solidFill>
                  <a:prstDash val="solid"/>
                </a:ln>
                <a:latin typeface="Aharoni" pitchFamily="2" charset="-79"/>
                <a:cs typeface="Aharoni" pitchFamily="2" charset="-79"/>
              </a:rPr>
              <a:t>ed. Other </a:t>
            </a:r>
            <a:r>
              <a:rPr lang="en-US" sz="2800" b="1" dirty="0">
                <a:ln w="18415" cmpd="sng">
                  <a:solidFill>
                    <a:schemeClr val="tx1"/>
                  </a:solidFill>
                  <a:prstDash val="solid"/>
                </a:ln>
                <a:latin typeface="Aharoni" pitchFamily="2" charset="-79"/>
                <a:cs typeface="Aharoni" pitchFamily="2" charset="-79"/>
              </a:rPr>
              <a:t>pagan 'gods' born on Dec. 25th are: </a:t>
            </a:r>
            <a:r>
              <a:rPr lang="en-US" sz="2800" b="1" dirty="0" smtClean="0">
                <a:ln w="18415" cmpd="sng">
                  <a:solidFill>
                    <a:schemeClr val="tx1"/>
                  </a:solidFill>
                  <a:prstDash val="solid"/>
                </a:ln>
                <a:latin typeface="Aharoni" pitchFamily="2" charset="-79"/>
                <a:cs typeface="Aharoni" pitchFamily="2" charset="-79"/>
              </a:rPr>
              <a:t>Hercules </a:t>
            </a:r>
            <a:r>
              <a:rPr lang="en-US" sz="2800" b="1" dirty="0">
                <a:ln w="18415" cmpd="sng">
                  <a:solidFill>
                    <a:schemeClr val="tx1"/>
                  </a:solidFill>
                  <a:prstDash val="solid"/>
                </a:ln>
                <a:latin typeface="Aharoni" pitchFamily="2" charset="-79"/>
                <a:cs typeface="Aharoni" pitchFamily="2" charset="-79"/>
              </a:rPr>
              <a:t>the son of </a:t>
            </a:r>
            <a:r>
              <a:rPr lang="en-US" sz="2800" b="1" dirty="0" smtClean="0">
                <a:ln w="18415" cmpd="sng">
                  <a:solidFill>
                    <a:schemeClr val="tx1"/>
                  </a:solidFill>
                  <a:prstDash val="solid"/>
                </a:ln>
                <a:latin typeface="Aharoni" pitchFamily="2" charset="-79"/>
                <a:cs typeface="Aharoni" pitchFamily="2" charset="-79"/>
              </a:rPr>
              <a:t>Zeus </a:t>
            </a:r>
            <a:r>
              <a:rPr lang="en-US" sz="2800" b="1" dirty="0" smtClean="0">
                <a:ln w="18415" cmpd="sng">
                  <a:solidFill>
                    <a:schemeClr val="tx1"/>
                  </a:solidFill>
                  <a:prstDash val="solid"/>
                </a:ln>
                <a:solidFill>
                  <a:srgbClr val="C00000"/>
                </a:solidFill>
                <a:latin typeface="Aharoni" pitchFamily="2" charset="-79"/>
                <a:cs typeface="Aharoni" pitchFamily="2" charset="-79"/>
              </a:rPr>
              <a:t>(Greeks</a:t>
            </a:r>
            <a:r>
              <a:rPr lang="en-US" sz="2800" b="1" dirty="0">
                <a:ln w="18415" cmpd="sng">
                  <a:solidFill>
                    <a:schemeClr val="tx1"/>
                  </a:solidFill>
                  <a:prstDash val="solid"/>
                </a:ln>
                <a:solidFill>
                  <a:srgbClr val="C00000"/>
                </a:solidFill>
                <a:latin typeface="Aharoni" pitchFamily="2" charset="-79"/>
                <a:cs typeface="Aharoni" pitchFamily="2" charset="-79"/>
              </a:rPr>
              <a:t>); </a:t>
            </a:r>
            <a:r>
              <a:rPr lang="en-US" sz="2800" b="1" dirty="0">
                <a:ln w="18415" cmpd="sng">
                  <a:solidFill>
                    <a:schemeClr val="tx1"/>
                  </a:solidFill>
                  <a:prstDash val="solid"/>
                </a:ln>
                <a:latin typeface="Aharoni" pitchFamily="2" charset="-79"/>
                <a:cs typeface="Aharoni" pitchFamily="2" charset="-79"/>
              </a:rPr>
              <a:t>Bacchus, 'god' </a:t>
            </a:r>
            <a:r>
              <a:rPr lang="en-US" sz="2800" b="1" dirty="0" smtClean="0">
                <a:ln w="18415" cmpd="sng">
                  <a:solidFill>
                    <a:schemeClr val="tx1"/>
                  </a:solidFill>
                  <a:prstDash val="solid"/>
                </a:ln>
                <a:latin typeface="Aharoni" pitchFamily="2" charset="-79"/>
                <a:cs typeface="Aharoni" pitchFamily="2" charset="-79"/>
              </a:rPr>
              <a:t>of </a:t>
            </a:r>
            <a:r>
              <a:rPr lang="en-US" sz="2800" b="1" dirty="0">
                <a:ln w="18415" cmpd="sng">
                  <a:solidFill>
                    <a:schemeClr val="tx1"/>
                  </a:solidFill>
                  <a:prstDash val="solid"/>
                </a:ln>
                <a:latin typeface="Aharoni" pitchFamily="2" charset="-79"/>
                <a:cs typeface="Aharoni" pitchFamily="2" charset="-79"/>
              </a:rPr>
              <a:t>wine </a:t>
            </a:r>
            <a:r>
              <a:rPr lang="en-US" sz="2800" b="1" dirty="0">
                <a:ln w="18415" cmpd="sng">
                  <a:solidFill>
                    <a:schemeClr val="tx1"/>
                  </a:solidFill>
                  <a:prstDash val="solid"/>
                </a:ln>
                <a:solidFill>
                  <a:srgbClr val="C00000"/>
                </a:solidFill>
                <a:latin typeface="Aharoni" pitchFamily="2" charset="-79"/>
                <a:cs typeface="Aharoni" pitchFamily="2" charset="-79"/>
              </a:rPr>
              <a:t>(Romans); </a:t>
            </a:r>
            <a:r>
              <a:rPr lang="en-US" sz="2800" b="1" dirty="0">
                <a:ln w="18415" cmpd="sng">
                  <a:solidFill>
                    <a:schemeClr val="tx1"/>
                  </a:solidFill>
                  <a:prstDash val="solid"/>
                </a:ln>
                <a:latin typeface="Aharoni" pitchFamily="2" charset="-79"/>
                <a:cs typeface="Aharoni" pitchFamily="2" charset="-79"/>
              </a:rPr>
              <a:t>Adonis, 'god' of Greeks, </a:t>
            </a:r>
            <a:r>
              <a:rPr lang="en-US" sz="2800" b="1" dirty="0" smtClean="0">
                <a:ln w="18415" cmpd="sng">
                  <a:solidFill>
                    <a:schemeClr val="tx1"/>
                  </a:solidFill>
                  <a:prstDash val="solid"/>
                </a:ln>
                <a:latin typeface="Aharoni" pitchFamily="2" charset="-79"/>
                <a:cs typeface="Aharoni" pitchFamily="2" charset="-79"/>
              </a:rPr>
              <a:t>and </a:t>
            </a:r>
            <a:r>
              <a:rPr lang="en-US" sz="2800" b="1" dirty="0">
                <a:ln w="18415" cmpd="sng">
                  <a:solidFill>
                    <a:schemeClr val="tx1"/>
                  </a:solidFill>
                  <a:prstDash val="solid"/>
                </a:ln>
                <a:latin typeface="Aharoni" pitchFamily="2" charset="-79"/>
                <a:cs typeface="Aharoni" pitchFamily="2" charset="-79"/>
              </a:rPr>
              <a:t>'god' </a:t>
            </a:r>
            <a:r>
              <a:rPr lang="en-US" sz="2800" b="1" dirty="0" err="1">
                <a:ln w="18415" cmpd="sng">
                  <a:solidFill>
                    <a:schemeClr val="tx1"/>
                  </a:solidFill>
                  <a:prstDash val="solid"/>
                </a:ln>
                <a:latin typeface="Aharoni" pitchFamily="2" charset="-79"/>
                <a:cs typeface="Aharoni" pitchFamily="2" charset="-79"/>
              </a:rPr>
              <a:t>Freyr</a:t>
            </a:r>
            <a:r>
              <a:rPr lang="en-US" sz="2800" b="1" dirty="0">
                <a:ln w="18415" cmpd="sng">
                  <a:solidFill>
                    <a:schemeClr val="tx1"/>
                  </a:solidFill>
                  <a:prstDash val="solid"/>
                </a:ln>
                <a:latin typeface="Aharoni" pitchFamily="2" charset="-79"/>
                <a:cs typeface="Aharoni" pitchFamily="2" charset="-79"/>
              </a:rPr>
              <a:t> </a:t>
            </a:r>
            <a:endParaRPr lang="en-US" sz="2800" b="1" dirty="0" smtClean="0">
              <a:ln w="18415" cmpd="sng">
                <a:solidFill>
                  <a:schemeClr val="tx1"/>
                </a:solidFill>
                <a:prstDash val="solid"/>
              </a:ln>
              <a:latin typeface="Aharoni" pitchFamily="2" charset="-79"/>
              <a:cs typeface="Aharoni" pitchFamily="2" charset="-79"/>
            </a:endParaRPr>
          </a:p>
          <a:p>
            <a:pPr algn="l" rtl="0"/>
            <a:r>
              <a:rPr lang="en-US" sz="2800" b="1" dirty="0" smtClean="0">
                <a:ln w="18415" cmpd="sng">
                  <a:solidFill>
                    <a:schemeClr val="tx1"/>
                  </a:solidFill>
                  <a:prstDash val="solid"/>
                </a:ln>
                <a:latin typeface="Aharoni" pitchFamily="2" charset="-79"/>
                <a:cs typeface="Aharoni" pitchFamily="2" charset="-79"/>
              </a:rPr>
              <a:t>of Greek Roman  </a:t>
            </a:r>
            <a:r>
              <a:rPr lang="en-US" sz="2800" b="1" dirty="0">
                <a:ln w="18415" cmpd="sng">
                  <a:solidFill>
                    <a:schemeClr val="tx1"/>
                  </a:solidFill>
                  <a:prstDash val="solid"/>
                </a:ln>
                <a:latin typeface="Aharoni" pitchFamily="2" charset="-79"/>
                <a:cs typeface="Aharoni" pitchFamily="2" charset="-79"/>
              </a:rPr>
              <a:t>pagans.</a:t>
            </a:r>
          </a:p>
        </p:txBody>
      </p:sp>
    </p:spTree>
    <p:extLst>
      <p:ext uri="{BB962C8B-B14F-4D97-AF65-F5344CB8AC3E}">
        <p14:creationId xmlns:p14="http://schemas.microsoft.com/office/powerpoint/2010/main" xmlns="" val="2863597018"/>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ww.freechristmaswallpapers.net/images/wallpapers/Santa-Claus-in-Nature1024-996420.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363"/>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5"/>
          <p:cNvSpPr/>
          <p:nvPr/>
        </p:nvSpPr>
        <p:spPr>
          <a:xfrm>
            <a:off x="0" y="548680"/>
            <a:ext cx="9144000" cy="646331"/>
          </a:xfrm>
          <a:prstGeom prst="rect">
            <a:avLst/>
          </a:prstGeom>
          <a:solidFill>
            <a:schemeClr val="accent5">
              <a:lumMod val="20000"/>
              <a:lumOff val="80000"/>
            </a:schemeClr>
          </a:solidFill>
        </p:spPr>
        <p:txBody>
          <a:bodyPr wrap="square">
            <a:spAutoFit/>
          </a:bodyPr>
          <a:lstStyle/>
          <a:p>
            <a:pPr algn="ctr"/>
            <a:r>
              <a:rPr lang="en-US" sz="3600" b="1" dirty="0">
                <a:ln>
                  <a:solidFill>
                    <a:srgbClr val="C00000"/>
                  </a:solidFill>
                </a:ln>
                <a:solidFill>
                  <a:srgbClr val="FF0000"/>
                </a:solidFill>
                <a:latin typeface="Aharoni" pitchFamily="2" charset="-79"/>
                <a:cs typeface="Aharoni" pitchFamily="2" charset="-79"/>
              </a:rPr>
              <a:t>What about Santa </a:t>
            </a:r>
            <a:r>
              <a:rPr lang="en-US" sz="3600" b="1" dirty="0" smtClean="0">
                <a:ln>
                  <a:solidFill>
                    <a:srgbClr val="C00000"/>
                  </a:solidFill>
                </a:ln>
                <a:solidFill>
                  <a:srgbClr val="FF0000"/>
                </a:solidFill>
                <a:latin typeface="Aharoni" pitchFamily="2" charset="-79"/>
                <a:cs typeface="Aharoni" pitchFamily="2" charset="-79"/>
              </a:rPr>
              <a:t>Claus ?! ..</a:t>
            </a:r>
            <a:endParaRPr lang="en-US" sz="3600" dirty="0">
              <a:ln>
                <a:solidFill>
                  <a:srgbClr val="C00000"/>
                </a:solidFill>
              </a:ln>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xmlns="" val="1780044005"/>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42" name="Picture 2" descr="Pinn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1" y="0"/>
            <a:ext cx="323080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25508" y="548680"/>
            <a:ext cx="5804794" cy="646331"/>
          </a:xfrm>
          <a:prstGeom prst="rect">
            <a:avLst/>
          </a:prstGeom>
        </p:spPr>
        <p:txBody>
          <a:bodyPr wrap="none">
            <a:spAutoFit/>
          </a:bodyPr>
          <a:lstStyle/>
          <a:p>
            <a:r>
              <a:rPr lang="en-US" sz="3600" b="1" dirty="0">
                <a:ln>
                  <a:solidFill>
                    <a:srgbClr val="FFC000"/>
                  </a:solidFill>
                </a:ln>
                <a:solidFill>
                  <a:srgbClr val="FF0000"/>
                </a:solidFill>
                <a:latin typeface="Aharoni" pitchFamily="2" charset="-79"/>
                <a:cs typeface="Aharoni" pitchFamily="2" charset="-79"/>
              </a:rPr>
              <a:t>What about Santa </a:t>
            </a:r>
            <a:r>
              <a:rPr lang="en-US" sz="3600" b="1" dirty="0" smtClean="0">
                <a:ln>
                  <a:solidFill>
                    <a:srgbClr val="FFC000"/>
                  </a:solidFill>
                </a:ln>
                <a:solidFill>
                  <a:srgbClr val="FF0000"/>
                </a:solidFill>
                <a:latin typeface="Aharoni" pitchFamily="2" charset="-79"/>
                <a:cs typeface="Aharoni" pitchFamily="2" charset="-79"/>
              </a:rPr>
              <a:t>Claus ?</a:t>
            </a:r>
            <a:endParaRPr lang="en-US" sz="3600" dirty="0">
              <a:ln>
                <a:solidFill>
                  <a:srgbClr val="FFC000"/>
                </a:solidFill>
              </a:ln>
              <a:solidFill>
                <a:srgbClr val="FF0000"/>
              </a:solidFill>
              <a:latin typeface="Aharoni" pitchFamily="2" charset="-79"/>
              <a:cs typeface="Aharoni" pitchFamily="2" charset="-79"/>
            </a:endParaRPr>
          </a:p>
        </p:txBody>
      </p:sp>
      <p:sp>
        <p:nvSpPr>
          <p:cNvPr id="2" name="مستطيل 1"/>
          <p:cNvSpPr/>
          <p:nvPr/>
        </p:nvSpPr>
        <p:spPr>
          <a:xfrm>
            <a:off x="179512" y="1700808"/>
            <a:ext cx="5625282" cy="4031873"/>
          </a:xfrm>
          <a:prstGeom prst="rect">
            <a:avLst/>
          </a:prstGeom>
        </p:spPr>
        <p:txBody>
          <a:bodyPr wrap="square">
            <a:spAutoFit/>
          </a:bodyPr>
          <a:lstStyle/>
          <a:p>
            <a:pPr algn="l" rtl="0"/>
            <a:r>
              <a:rPr lang="en-US" sz="3200" dirty="0" smtClean="0">
                <a:ln>
                  <a:solidFill>
                    <a:schemeClr val="accent5">
                      <a:lumMod val="50000"/>
                    </a:schemeClr>
                  </a:solidFill>
                </a:ln>
                <a:solidFill>
                  <a:schemeClr val="accent5">
                    <a:lumMod val="50000"/>
                  </a:schemeClr>
                </a:solidFill>
                <a:latin typeface="Aharoni" pitchFamily="2" charset="-79"/>
                <a:cs typeface="Aharoni" pitchFamily="2" charset="-79"/>
              </a:rPr>
              <a:t>If aliens descended on earth during the </a:t>
            </a:r>
            <a:r>
              <a:rPr lang="en-US" sz="3200" dirty="0" smtClean="0">
                <a:ln>
                  <a:solidFill>
                    <a:schemeClr val="accent5">
                      <a:lumMod val="50000"/>
                    </a:schemeClr>
                  </a:solidFill>
                </a:ln>
                <a:solidFill>
                  <a:srgbClr val="92D050"/>
                </a:solidFill>
                <a:latin typeface="Aharoni" pitchFamily="2" charset="-79"/>
                <a:cs typeface="Aharoni" pitchFamily="2" charset="-79"/>
              </a:rPr>
              <a:t>Christmas season</a:t>
            </a:r>
            <a:r>
              <a:rPr lang="en-US" sz="3200" dirty="0" smtClean="0">
                <a:ln>
                  <a:solidFill>
                    <a:schemeClr val="accent5">
                      <a:lumMod val="50000"/>
                    </a:schemeClr>
                  </a:solidFill>
                </a:ln>
                <a:solidFill>
                  <a:schemeClr val="accent5">
                    <a:lumMod val="50000"/>
                  </a:schemeClr>
                </a:solidFill>
                <a:latin typeface="Aharoni" pitchFamily="2" charset="-79"/>
                <a:cs typeface="Aharoni" pitchFamily="2" charset="-79"/>
              </a:rPr>
              <a:t>, they would undoubtedly believe </a:t>
            </a:r>
            <a:r>
              <a:rPr lang="en-US" sz="3200" dirty="0" smtClean="0">
                <a:ln>
                  <a:solidFill>
                    <a:schemeClr val="accent5">
                      <a:lumMod val="50000"/>
                    </a:schemeClr>
                  </a:solidFill>
                </a:ln>
                <a:solidFill>
                  <a:srgbClr val="92D050"/>
                </a:solidFill>
                <a:latin typeface="Aharoni" pitchFamily="2" charset="-79"/>
                <a:cs typeface="Aharoni" pitchFamily="2" charset="-79"/>
              </a:rPr>
              <a:t>Christmas</a:t>
            </a:r>
            <a:r>
              <a:rPr lang="en-US" sz="3200" dirty="0" smtClean="0">
                <a:ln>
                  <a:solidFill>
                    <a:schemeClr val="accent5">
                      <a:lumMod val="50000"/>
                    </a:schemeClr>
                  </a:solidFill>
                </a:ln>
                <a:solidFill>
                  <a:schemeClr val="accent5">
                    <a:lumMod val="50000"/>
                  </a:schemeClr>
                </a:solidFill>
                <a:latin typeface="Aharoni" pitchFamily="2" charset="-79"/>
                <a:cs typeface="Aharoni" pitchFamily="2" charset="-79"/>
              </a:rPr>
              <a:t> as being </a:t>
            </a:r>
            <a:r>
              <a:rPr lang="en-US" sz="3200" dirty="0" smtClean="0">
                <a:ln>
                  <a:solidFill>
                    <a:schemeClr val="accent5">
                      <a:lumMod val="50000"/>
                    </a:schemeClr>
                  </a:solidFill>
                </a:ln>
                <a:solidFill>
                  <a:srgbClr val="92D050"/>
                </a:solidFill>
                <a:latin typeface="Aharoni" pitchFamily="2" charset="-79"/>
                <a:cs typeface="Aharoni" pitchFamily="2" charset="-79"/>
              </a:rPr>
              <a:t>Santa's birthday</a:t>
            </a:r>
            <a:r>
              <a:rPr lang="en-US" sz="3200" dirty="0" smtClean="0">
                <a:ln>
                  <a:solidFill>
                    <a:schemeClr val="accent5">
                      <a:lumMod val="50000"/>
                    </a:schemeClr>
                  </a:solidFill>
                </a:ln>
                <a:solidFill>
                  <a:schemeClr val="accent5">
                    <a:lumMod val="50000"/>
                  </a:schemeClr>
                </a:solidFill>
                <a:latin typeface="Aharoni" pitchFamily="2" charset="-79"/>
                <a:cs typeface="Aharoni" pitchFamily="2" charset="-79"/>
              </a:rPr>
              <a:t>. The words </a:t>
            </a:r>
            <a:r>
              <a:rPr lang="en-US" sz="3200" dirty="0" smtClean="0">
                <a:ln>
                  <a:solidFill>
                    <a:schemeClr val="accent5">
                      <a:lumMod val="50000"/>
                    </a:schemeClr>
                  </a:solidFill>
                </a:ln>
                <a:solidFill>
                  <a:srgbClr val="92D050"/>
                </a:solidFill>
                <a:latin typeface="Aharoni" pitchFamily="2" charset="-79"/>
                <a:cs typeface="Aharoni" pitchFamily="2" charset="-79"/>
              </a:rPr>
              <a:t>'Santa Claus'</a:t>
            </a:r>
            <a:r>
              <a:rPr lang="en-US" sz="3200" dirty="0" smtClean="0">
                <a:ln>
                  <a:solidFill>
                    <a:schemeClr val="accent5">
                      <a:lumMod val="50000"/>
                    </a:schemeClr>
                  </a:solidFill>
                </a:ln>
                <a:solidFill>
                  <a:schemeClr val="accent5">
                    <a:lumMod val="50000"/>
                  </a:schemeClr>
                </a:solidFill>
                <a:latin typeface="Aharoni" pitchFamily="2" charset="-79"/>
                <a:cs typeface="Aharoni" pitchFamily="2" charset="-79"/>
              </a:rPr>
              <a:t>, appear nowhere in the Bible.</a:t>
            </a:r>
            <a:endParaRPr lang="en-US" sz="3200" dirty="0">
              <a:ln>
                <a:solidFill>
                  <a:schemeClr val="accent5">
                    <a:lumMod val="50000"/>
                  </a:schemeClr>
                </a:solidFill>
              </a:ln>
              <a:solidFill>
                <a:schemeClr val="accent5">
                  <a:lumMod val="50000"/>
                </a:schemeClr>
              </a:solidFill>
              <a:latin typeface="Aharoni" pitchFamily="2" charset="-79"/>
              <a:cs typeface="Aharoni" pitchFamily="2" charset="-79"/>
            </a:endParaRPr>
          </a:p>
        </p:txBody>
      </p:sp>
    </p:spTree>
    <p:extLst>
      <p:ext uri="{BB962C8B-B14F-4D97-AF65-F5344CB8AC3E}">
        <p14:creationId xmlns:p14="http://schemas.microsoft.com/office/powerpoint/2010/main" xmlns="" val="4071878252"/>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171" name="Picture 3" descr="C:\Users\Hinda\Desktop\صور\454652524851385296_MpLs76ok_b.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081" r="-235"/>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C:\Users\Hinda\Desktop\يوسف\008.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2405" t="1731" r="12355" b="-1731"/>
          <a:stretch/>
        </p:blipFill>
        <p:spPr bwMode="auto">
          <a:xfrm>
            <a:off x="6274474" y="0"/>
            <a:ext cx="2869525" cy="69573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75876" y="493893"/>
            <a:ext cx="6417141" cy="707886"/>
          </a:xfrm>
          <a:prstGeom prst="rect">
            <a:avLst/>
          </a:prstGeom>
        </p:spPr>
        <p:txBody>
          <a:bodyPr wrap="none">
            <a:spAutoFit/>
          </a:bodyPr>
          <a:lstStyle/>
          <a:p>
            <a:r>
              <a:rPr lang="en-US" sz="4000" b="1" dirty="0">
                <a:ln>
                  <a:solidFill>
                    <a:srgbClr val="FFC000"/>
                  </a:solidFill>
                </a:ln>
                <a:solidFill>
                  <a:srgbClr val="FFC000"/>
                </a:solidFill>
                <a:latin typeface="Aharoni" pitchFamily="2" charset="-79"/>
                <a:cs typeface="Aharoni" pitchFamily="2" charset="-79"/>
              </a:rPr>
              <a:t>What about Santa </a:t>
            </a:r>
            <a:r>
              <a:rPr lang="en-US" sz="4000" b="1" dirty="0" smtClean="0">
                <a:ln>
                  <a:solidFill>
                    <a:srgbClr val="FFC000"/>
                  </a:solidFill>
                </a:ln>
                <a:solidFill>
                  <a:srgbClr val="FFC000"/>
                </a:solidFill>
                <a:latin typeface="Aharoni" pitchFamily="2" charset="-79"/>
                <a:cs typeface="Aharoni" pitchFamily="2" charset="-79"/>
              </a:rPr>
              <a:t>Claus ?</a:t>
            </a:r>
            <a:endParaRPr lang="en-US" sz="4000" dirty="0">
              <a:ln>
                <a:solidFill>
                  <a:srgbClr val="FFC000"/>
                </a:solidFill>
              </a:ln>
              <a:solidFill>
                <a:srgbClr val="FFC000"/>
              </a:solidFill>
              <a:latin typeface="Aharoni" pitchFamily="2" charset="-79"/>
              <a:cs typeface="Aharoni" pitchFamily="2" charset="-79"/>
            </a:endParaRPr>
          </a:p>
        </p:txBody>
      </p:sp>
      <p:sp>
        <p:nvSpPr>
          <p:cNvPr id="3" name="مستطيل 2"/>
          <p:cNvSpPr/>
          <p:nvPr/>
        </p:nvSpPr>
        <p:spPr>
          <a:xfrm>
            <a:off x="-21486" y="1268760"/>
            <a:ext cx="6274474" cy="5262979"/>
          </a:xfrm>
          <a:prstGeom prst="rect">
            <a:avLst/>
          </a:prstGeom>
        </p:spPr>
        <p:txBody>
          <a:bodyPr wrap="square">
            <a:spAutoFit/>
          </a:bodyPr>
          <a:lstStyle/>
          <a:p>
            <a:pPr algn="ctr" rtl="0"/>
            <a:r>
              <a:rPr lang="en-US" sz="2800" dirty="0" smtClean="0">
                <a:ln>
                  <a:solidFill>
                    <a:schemeClr val="bg2">
                      <a:lumMod val="25000"/>
                    </a:schemeClr>
                  </a:solidFill>
                </a:ln>
                <a:solidFill>
                  <a:schemeClr val="bg1"/>
                </a:solidFill>
                <a:latin typeface="Aharoni" pitchFamily="2" charset="-79"/>
                <a:cs typeface="Aharoni" pitchFamily="2" charset="-79"/>
              </a:rPr>
              <a:t>However</a:t>
            </a:r>
            <a:r>
              <a:rPr lang="en-US" sz="2800" dirty="0">
                <a:ln>
                  <a:solidFill>
                    <a:schemeClr val="bg2">
                      <a:lumMod val="25000"/>
                    </a:schemeClr>
                  </a:solidFill>
                </a:ln>
                <a:solidFill>
                  <a:schemeClr val="bg1"/>
                </a:solidFill>
                <a:latin typeface="Aharoni" pitchFamily="2" charset="-79"/>
                <a:cs typeface="Aharoni" pitchFamily="2" charset="-79"/>
              </a:rPr>
              <a:t>, </a:t>
            </a:r>
            <a:r>
              <a:rPr lang="en-US" sz="2800" dirty="0">
                <a:ln>
                  <a:solidFill>
                    <a:schemeClr val="bg2">
                      <a:lumMod val="25000"/>
                    </a:schemeClr>
                  </a:solidFill>
                </a:ln>
                <a:solidFill>
                  <a:srgbClr val="00B0F0"/>
                </a:solidFill>
                <a:latin typeface="Aharoni" pitchFamily="2" charset="-79"/>
                <a:cs typeface="Aharoni" pitchFamily="2" charset="-79"/>
              </a:rPr>
              <a:t>Saint Nicholas </a:t>
            </a:r>
            <a:r>
              <a:rPr lang="en-US" sz="2800" dirty="0">
                <a:ln>
                  <a:solidFill>
                    <a:schemeClr val="bg2">
                      <a:lumMod val="25000"/>
                    </a:schemeClr>
                  </a:solidFill>
                </a:ln>
                <a:solidFill>
                  <a:schemeClr val="accent6">
                    <a:lumMod val="60000"/>
                    <a:lumOff val="40000"/>
                  </a:schemeClr>
                </a:solidFill>
                <a:latin typeface="Aharoni" pitchFamily="2" charset="-79"/>
                <a:cs typeface="Aharoni" pitchFamily="2" charset="-79"/>
              </a:rPr>
              <a:t>(Santa Claus) </a:t>
            </a:r>
            <a:r>
              <a:rPr lang="en-US" sz="2800" dirty="0">
                <a:ln>
                  <a:solidFill>
                    <a:schemeClr val="bg2">
                      <a:lumMod val="25000"/>
                    </a:schemeClr>
                  </a:solidFill>
                </a:ln>
                <a:solidFill>
                  <a:schemeClr val="bg1"/>
                </a:solidFill>
                <a:latin typeface="Aharoni" pitchFamily="2" charset="-79"/>
                <a:cs typeface="Aharoni" pitchFamily="2" charset="-79"/>
              </a:rPr>
              <a:t>was a real person, a bishop, who </a:t>
            </a:r>
            <a:r>
              <a:rPr lang="en-US" sz="2800" dirty="0">
                <a:ln>
                  <a:solidFill>
                    <a:schemeClr val="bg2">
                      <a:lumMod val="25000"/>
                    </a:schemeClr>
                  </a:solidFill>
                </a:ln>
                <a:solidFill>
                  <a:srgbClr val="92D050"/>
                </a:solidFill>
                <a:latin typeface="Aharoni" pitchFamily="2" charset="-79"/>
                <a:cs typeface="Aharoni" pitchFamily="2" charset="-79"/>
              </a:rPr>
              <a:t>was</a:t>
            </a:r>
            <a:r>
              <a:rPr lang="en-US" sz="2800" dirty="0">
                <a:ln>
                  <a:solidFill>
                    <a:schemeClr val="bg2">
                      <a:lumMod val="25000"/>
                    </a:schemeClr>
                  </a:solidFill>
                </a:ln>
                <a:solidFill>
                  <a:schemeClr val="bg1"/>
                </a:solidFill>
                <a:latin typeface="Aharoni" pitchFamily="2" charset="-79"/>
                <a:cs typeface="Aharoni" pitchFamily="2" charset="-79"/>
              </a:rPr>
              <a:t> </a:t>
            </a:r>
            <a:r>
              <a:rPr lang="en-US" sz="2800" dirty="0">
                <a:ln>
                  <a:solidFill>
                    <a:schemeClr val="bg2">
                      <a:lumMod val="25000"/>
                    </a:schemeClr>
                  </a:solidFill>
                </a:ln>
                <a:solidFill>
                  <a:srgbClr val="92D050"/>
                </a:solidFill>
                <a:latin typeface="Aharoni" pitchFamily="2" charset="-79"/>
                <a:cs typeface="Aharoni" pitchFamily="2" charset="-79"/>
              </a:rPr>
              <a:t>born 300 years after Jesus</a:t>
            </a:r>
            <a:r>
              <a:rPr lang="en-US" sz="2800" dirty="0">
                <a:ln>
                  <a:solidFill>
                    <a:schemeClr val="bg2">
                      <a:lumMod val="25000"/>
                    </a:schemeClr>
                  </a:solidFill>
                </a:ln>
                <a:solidFill>
                  <a:schemeClr val="bg1"/>
                </a:solidFill>
                <a:latin typeface="Aharoni" pitchFamily="2" charset="-79"/>
                <a:cs typeface="Aharoni" pitchFamily="2" charset="-79"/>
              </a:rPr>
              <a:t>. According to legend, he was extremely kind and set out at night to bring presents to the needy. </a:t>
            </a:r>
            <a:r>
              <a:rPr lang="en-US" sz="2800" dirty="0">
                <a:ln>
                  <a:solidFill>
                    <a:schemeClr val="bg2">
                      <a:lumMod val="25000"/>
                    </a:schemeClr>
                  </a:solidFill>
                </a:ln>
                <a:solidFill>
                  <a:srgbClr val="FFFF00"/>
                </a:solidFill>
                <a:latin typeface="Aharoni" pitchFamily="2" charset="-79"/>
                <a:cs typeface="Aharoni" pitchFamily="2" charset="-79"/>
              </a:rPr>
              <a:t>After his death</a:t>
            </a:r>
            <a:r>
              <a:rPr lang="en-US" sz="2800" dirty="0">
                <a:ln>
                  <a:solidFill>
                    <a:schemeClr val="bg2">
                      <a:lumMod val="25000"/>
                    </a:schemeClr>
                  </a:solidFill>
                </a:ln>
                <a:solidFill>
                  <a:schemeClr val="bg1"/>
                </a:solidFill>
                <a:latin typeface="Aharoni" pitchFamily="2" charset="-79"/>
                <a:cs typeface="Aharoni" pitchFamily="2" charset="-79"/>
              </a:rPr>
              <a:t> on </a:t>
            </a:r>
            <a:r>
              <a:rPr lang="en-US" sz="2800" dirty="0">
                <a:ln>
                  <a:solidFill>
                    <a:schemeClr val="bg2">
                      <a:lumMod val="25000"/>
                    </a:schemeClr>
                  </a:solidFill>
                </a:ln>
                <a:solidFill>
                  <a:srgbClr val="FF0000"/>
                </a:solidFill>
                <a:latin typeface="Aharoni" pitchFamily="2" charset="-79"/>
                <a:cs typeface="Aharoni" pitchFamily="2" charset="-79"/>
              </a:rPr>
              <a:t>6th of Dec</a:t>
            </a:r>
            <a:r>
              <a:rPr lang="en-US" sz="2800" dirty="0">
                <a:ln>
                  <a:solidFill>
                    <a:schemeClr val="bg2">
                      <a:lumMod val="25000"/>
                    </a:schemeClr>
                  </a:solidFill>
                </a:ln>
                <a:solidFill>
                  <a:schemeClr val="bg1"/>
                </a:solidFill>
                <a:latin typeface="Aharoni" pitchFamily="2" charset="-79"/>
                <a:cs typeface="Aharoni" pitchFamily="2" charset="-79"/>
              </a:rPr>
              <a:t>., school boys in </a:t>
            </a:r>
            <a:r>
              <a:rPr lang="en-US" sz="2800" dirty="0">
                <a:ln>
                  <a:solidFill>
                    <a:schemeClr val="bg2">
                      <a:lumMod val="25000"/>
                    </a:schemeClr>
                  </a:solidFill>
                </a:ln>
                <a:solidFill>
                  <a:schemeClr val="accent6"/>
                </a:solidFill>
                <a:latin typeface="Aharoni" pitchFamily="2" charset="-79"/>
                <a:cs typeface="Aharoni" pitchFamily="2" charset="-79"/>
              </a:rPr>
              <a:t>Europe</a:t>
            </a:r>
            <a:r>
              <a:rPr lang="en-US" sz="2800" dirty="0">
                <a:ln>
                  <a:solidFill>
                    <a:schemeClr val="bg2">
                      <a:lumMod val="25000"/>
                    </a:schemeClr>
                  </a:solidFill>
                </a:ln>
                <a:solidFill>
                  <a:schemeClr val="bg1"/>
                </a:solidFill>
                <a:latin typeface="Aharoni" pitchFamily="2" charset="-79"/>
                <a:cs typeface="Aharoni" pitchFamily="2" charset="-79"/>
              </a:rPr>
              <a:t> began celebrating a feast day each </a:t>
            </a:r>
            <a:r>
              <a:rPr lang="en-US" sz="2800" dirty="0" smtClean="0">
                <a:ln>
                  <a:solidFill>
                    <a:schemeClr val="bg2">
                      <a:lumMod val="25000"/>
                    </a:schemeClr>
                  </a:solidFill>
                </a:ln>
                <a:solidFill>
                  <a:schemeClr val="bg1"/>
                </a:solidFill>
                <a:latin typeface="Aharoni" pitchFamily="2" charset="-79"/>
                <a:cs typeface="Aharoni" pitchFamily="2" charset="-79"/>
              </a:rPr>
              <a:t>year .</a:t>
            </a:r>
            <a:endParaRPr lang="en-US" sz="2800" dirty="0">
              <a:ln>
                <a:solidFill>
                  <a:schemeClr val="bg2">
                    <a:lumMod val="25000"/>
                  </a:schemeClr>
                </a:solidFill>
              </a:ln>
              <a:solidFill>
                <a:schemeClr val="bg1"/>
              </a:solidFill>
              <a:latin typeface="Aharoni" pitchFamily="2" charset="-79"/>
              <a:cs typeface="Aharoni" pitchFamily="2" charset="-79"/>
            </a:endParaRPr>
          </a:p>
          <a:p>
            <a:pPr algn="ctr" rtl="0"/>
            <a:r>
              <a:rPr lang="en-US" sz="2800" dirty="0">
                <a:ln>
                  <a:solidFill>
                    <a:schemeClr val="bg2">
                      <a:lumMod val="25000"/>
                    </a:schemeClr>
                  </a:solidFill>
                </a:ln>
                <a:solidFill>
                  <a:schemeClr val="bg1"/>
                </a:solidFill>
                <a:latin typeface="Aharoni" pitchFamily="2" charset="-79"/>
                <a:cs typeface="Aharoni" pitchFamily="2" charset="-79"/>
              </a:rPr>
              <a:t>Queen Victoria later changed the celebration date from Dec</a:t>
            </a:r>
            <a:r>
              <a:rPr lang="en-US" sz="2800" dirty="0" smtClean="0">
                <a:ln>
                  <a:solidFill>
                    <a:schemeClr val="bg2">
                      <a:lumMod val="25000"/>
                    </a:schemeClr>
                  </a:solidFill>
                </a:ln>
                <a:solidFill>
                  <a:schemeClr val="bg1"/>
                </a:solidFill>
                <a:latin typeface="Aharoni" pitchFamily="2" charset="-79"/>
                <a:cs typeface="Aharoni" pitchFamily="2" charset="-79"/>
              </a:rPr>
              <a:t>.</a:t>
            </a:r>
          </a:p>
          <a:p>
            <a:pPr algn="ctr" rtl="0"/>
            <a:r>
              <a:rPr lang="en-US" sz="2800" dirty="0" smtClean="0">
                <a:ln>
                  <a:solidFill>
                    <a:schemeClr val="bg2">
                      <a:lumMod val="25000"/>
                    </a:schemeClr>
                  </a:solidFill>
                </a:ln>
                <a:solidFill>
                  <a:schemeClr val="bg1"/>
                </a:solidFill>
                <a:latin typeface="Aharoni" pitchFamily="2" charset="-79"/>
                <a:cs typeface="Aharoni" pitchFamily="2" charset="-79"/>
              </a:rPr>
              <a:t> </a:t>
            </a:r>
            <a:r>
              <a:rPr lang="en-US" sz="2800" dirty="0">
                <a:ln>
                  <a:solidFill>
                    <a:schemeClr val="bg2">
                      <a:lumMod val="25000"/>
                    </a:schemeClr>
                  </a:solidFill>
                </a:ln>
                <a:solidFill>
                  <a:srgbClr val="FF0066"/>
                </a:solidFill>
                <a:latin typeface="Aharoni" pitchFamily="2" charset="-79"/>
                <a:cs typeface="Aharoni" pitchFamily="2" charset="-79"/>
              </a:rPr>
              <a:t>6th to Dec. 24th </a:t>
            </a:r>
            <a:r>
              <a:rPr lang="en-US" sz="2800" dirty="0" smtClean="0">
                <a:ln>
                  <a:solidFill>
                    <a:schemeClr val="bg2">
                      <a:lumMod val="25000"/>
                    </a:schemeClr>
                  </a:solidFill>
                </a:ln>
                <a:solidFill>
                  <a:schemeClr val="bg1"/>
                </a:solidFill>
                <a:latin typeface="Aharoni" pitchFamily="2" charset="-79"/>
                <a:cs typeface="Aharoni" pitchFamily="2" charset="-79"/>
              </a:rPr>
              <a:t>eve .</a:t>
            </a:r>
            <a:endParaRPr lang="en-US" sz="2800" dirty="0">
              <a:ln>
                <a:solidFill>
                  <a:schemeClr val="bg2">
                    <a:lumMod val="25000"/>
                  </a:schemeClr>
                </a:solidFill>
              </a:ln>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xmlns="" val="350623087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cscVSmshzi4/UK-9gcGGyaI/AAAAAAAAA0A/zYMRf7f58_M/s1600/xmas-christmas-31584505-1920-1200.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466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1" y="2780928"/>
            <a:ext cx="9143999" cy="1323439"/>
          </a:xfrm>
          <a:prstGeom prst="rect">
            <a:avLst/>
          </a:prstGeom>
          <a:solidFill>
            <a:srgbClr val="FF0000"/>
          </a:solidFill>
          <a:ln w="76200">
            <a:solidFill>
              <a:srgbClr val="FFC000"/>
            </a:solidFill>
            <a:prstDash val="lgDashDotDot"/>
          </a:ln>
        </p:spPr>
        <p:txBody>
          <a:bodyPr wrap="square">
            <a:spAutoFit/>
          </a:bodyPr>
          <a:lstStyle/>
          <a:p>
            <a:pPr algn="ctr" rtl="0"/>
            <a:r>
              <a:rPr lang="en-US" sz="4000" b="1" dirty="0">
                <a:effectLst>
                  <a:outerShdw blurRad="38100" dist="38100" dir="2700000" algn="tl">
                    <a:srgbClr val="000000">
                      <a:alpha val="43137"/>
                    </a:srgbClr>
                  </a:outerShdw>
                </a:effectLst>
                <a:latin typeface="David" pitchFamily="34" charset="-79"/>
                <a:cs typeface="David" pitchFamily="34" charset="-79"/>
              </a:rPr>
              <a:t>Did Jesus or his Companions Celebrate </a:t>
            </a:r>
            <a:r>
              <a:rPr lang="en-US" sz="4000" b="1" dirty="0" smtClean="0">
                <a:effectLst>
                  <a:outerShdw blurRad="38100" dist="38100" dir="2700000" algn="tl">
                    <a:srgbClr val="000000">
                      <a:alpha val="43137"/>
                    </a:srgbClr>
                  </a:outerShdw>
                </a:effectLst>
                <a:latin typeface="David" pitchFamily="34" charset="-79"/>
                <a:cs typeface="David" pitchFamily="34" charset="-79"/>
              </a:rPr>
              <a:t>Christmas ?</a:t>
            </a:r>
            <a:endParaRPr lang="en-US" sz="4000" dirty="0">
              <a:effectLst>
                <a:outerShdw blurRad="38100" dist="38100" dir="2700000" algn="tl">
                  <a:srgbClr val="000000">
                    <a:alpha val="43137"/>
                  </a:srgbClr>
                </a:outerShdw>
              </a:effectLst>
              <a:latin typeface="David" pitchFamily="34" charset="-79"/>
              <a:cs typeface="David" pitchFamily="34" charset="-79"/>
            </a:endParaRPr>
          </a:p>
        </p:txBody>
      </p:sp>
    </p:spTree>
    <p:extLst>
      <p:ext uri="{BB962C8B-B14F-4D97-AF65-F5344CB8AC3E}">
        <p14:creationId xmlns:p14="http://schemas.microsoft.com/office/powerpoint/2010/main" xmlns="" val="151970496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v3.itnnews.lk/wp-content/uploads/2012/12/christmas-tree-875x10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66286" y="21526"/>
            <a:ext cx="4067944" cy="67413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51520" y="239942"/>
            <a:ext cx="6624736" cy="1077218"/>
          </a:xfrm>
          <a:prstGeom prst="rect">
            <a:avLst/>
          </a:prstGeom>
        </p:spPr>
        <p:txBody>
          <a:bodyPr wrap="square">
            <a:spAutoFit/>
          </a:bodyPr>
          <a:lstStyle/>
          <a:p>
            <a:pPr algn="l" rtl="0"/>
            <a:r>
              <a:rPr lang="en-US" sz="3200" b="1" dirty="0">
                <a:solidFill>
                  <a:srgbClr val="FF0000"/>
                </a:solidFill>
                <a:latin typeface="Aharoni" pitchFamily="2" charset="-79"/>
                <a:cs typeface="Aharoni" pitchFamily="2" charset="-79"/>
              </a:rPr>
              <a:t>Did Jesus or his Companions Celebrate </a:t>
            </a:r>
            <a:r>
              <a:rPr lang="en-US" sz="3200" b="1" dirty="0" smtClean="0">
                <a:solidFill>
                  <a:srgbClr val="FF0000"/>
                </a:solidFill>
                <a:latin typeface="Aharoni" pitchFamily="2" charset="-79"/>
                <a:cs typeface="Aharoni" pitchFamily="2" charset="-79"/>
              </a:rPr>
              <a:t>Christmas ?</a:t>
            </a:r>
            <a:endParaRPr lang="en-US" sz="3200" dirty="0">
              <a:solidFill>
                <a:srgbClr val="FF0000"/>
              </a:solidFill>
              <a:latin typeface="Aharoni" pitchFamily="2" charset="-79"/>
              <a:cs typeface="Aharoni" pitchFamily="2" charset="-79"/>
            </a:endParaRPr>
          </a:p>
        </p:txBody>
      </p:sp>
      <p:sp>
        <p:nvSpPr>
          <p:cNvPr id="3" name="مستطيل 2"/>
          <p:cNvSpPr/>
          <p:nvPr/>
        </p:nvSpPr>
        <p:spPr>
          <a:xfrm>
            <a:off x="251520" y="1556792"/>
            <a:ext cx="5328592" cy="4524315"/>
          </a:xfrm>
          <a:prstGeom prst="rect">
            <a:avLst/>
          </a:prstGeom>
        </p:spPr>
        <p:txBody>
          <a:bodyPr wrap="square">
            <a:spAutoFit/>
          </a:bodyPr>
          <a:lstStyle/>
          <a:p>
            <a:pPr algn="l" rtl="0"/>
            <a:r>
              <a:rPr lang="en-US" sz="2400" dirty="0">
                <a:solidFill>
                  <a:schemeClr val="accent3">
                    <a:lumMod val="50000"/>
                  </a:schemeClr>
                </a:solidFill>
                <a:latin typeface="Aharoni" pitchFamily="2" charset="-79"/>
                <a:cs typeface="Aharoni" pitchFamily="2" charset="-79"/>
              </a:rPr>
              <a:t>If </a:t>
            </a:r>
            <a:r>
              <a:rPr lang="en-US" sz="2400" dirty="0">
                <a:solidFill>
                  <a:srgbClr val="FF0000"/>
                </a:solidFill>
                <a:latin typeface="Aharoni" pitchFamily="2" charset="-79"/>
                <a:cs typeface="Aharoni" pitchFamily="2" charset="-79"/>
              </a:rPr>
              <a:t>Jesus</a:t>
            </a:r>
            <a:r>
              <a:rPr lang="en-US" sz="2400" dirty="0">
                <a:solidFill>
                  <a:schemeClr val="accent3">
                    <a:lumMod val="50000"/>
                  </a:schemeClr>
                </a:solidFill>
                <a:latin typeface="Aharoni" pitchFamily="2" charset="-79"/>
                <a:cs typeface="Aharoni" pitchFamily="2" charset="-79"/>
              </a:rPr>
              <a:t> meant his followers to </a:t>
            </a:r>
            <a:r>
              <a:rPr lang="en-US" sz="2400" dirty="0">
                <a:solidFill>
                  <a:srgbClr val="FF0000"/>
                </a:solidFill>
                <a:latin typeface="Aharoni" pitchFamily="2" charset="-79"/>
                <a:cs typeface="Aharoni" pitchFamily="2" charset="-79"/>
              </a:rPr>
              <a:t>celebrate Christmas</a:t>
            </a:r>
            <a:r>
              <a:rPr lang="en-US" sz="2400" dirty="0">
                <a:solidFill>
                  <a:schemeClr val="accent3">
                    <a:lumMod val="50000"/>
                  </a:schemeClr>
                </a:solidFill>
                <a:latin typeface="Aharoni" pitchFamily="2" charset="-79"/>
                <a:cs typeface="Aharoni" pitchFamily="2" charset="-79"/>
              </a:rPr>
              <a:t>, he would have </a:t>
            </a:r>
            <a:r>
              <a:rPr lang="en-US" sz="2400" dirty="0">
                <a:solidFill>
                  <a:srgbClr val="FF0000"/>
                </a:solidFill>
                <a:latin typeface="Aharoni" pitchFamily="2" charset="-79"/>
                <a:cs typeface="Aharoni" pitchFamily="2" charset="-79"/>
              </a:rPr>
              <a:t>practiced</a:t>
            </a:r>
            <a:r>
              <a:rPr lang="en-US" sz="2400" dirty="0">
                <a:solidFill>
                  <a:schemeClr val="accent3">
                    <a:lumMod val="50000"/>
                  </a:schemeClr>
                </a:solidFill>
                <a:latin typeface="Aharoni" pitchFamily="2" charset="-79"/>
                <a:cs typeface="Aharoni" pitchFamily="2" charset="-79"/>
              </a:rPr>
              <a:t> it himself and </a:t>
            </a:r>
            <a:r>
              <a:rPr lang="en-US" sz="2400" dirty="0">
                <a:solidFill>
                  <a:srgbClr val="FF0000"/>
                </a:solidFill>
                <a:latin typeface="Aharoni" pitchFamily="2" charset="-79"/>
                <a:cs typeface="Aharoni" pitchFamily="2" charset="-79"/>
              </a:rPr>
              <a:t>enjoined</a:t>
            </a:r>
            <a:r>
              <a:rPr lang="en-US" sz="2400" dirty="0">
                <a:solidFill>
                  <a:schemeClr val="accent3">
                    <a:lumMod val="50000"/>
                  </a:schemeClr>
                </a:solidFill>
                <a:latin typeface="Aharoni" pitchFamily="2" charset="-79"/>
                <a:cs typeface="Aharoni" pitchFamily="2" charset="-79"/>
              </a:rPr>
              <a:t> it on his followers. There is </a:t>
            </a:r>
            <a:r>
              <a:rPr lang="en-US" sz="2400" dirty="0">
                <a:solidFill>
                  <a:srgbClr val="FF0000"/>
                </a:solidFill>
                <a:latin typeface="Aharoni" pitchFamily="2" charset="-79"/>
                <a:cs typeface="Aharoni" pitchFamily="2" charset="-79"/>
              </a:rPr>
              <a:t>no mention </a:t>
            </a:r>
            <a:r>
              <a:rPr lang="en-US" sz="2400" dirty="0">
                <a:solidFill>
                  <a:schemeClr val="accent3">
                    <a:lumMod val="50000"/>
                  </a:schemeClr>
                </a:solidFill>
                <a:latin typeface="Aharoni" pitchFamily="2" charset="-79"/>
                <a:cs typeface="Aharoni" pitchFamily="2" charset="-79"/>
              </a:rPr>
              <a:t>in the entire </a:t>
            </a:r>
            <a:r>
              <a:rPr lang="en-US" sz="2400" dirty="0">
                <a:solidFill>
                  <a:srgbClr val="FF0000"/>
                </a:solidFill>
                <a:latin typeface="Aharoni" pitchFamily="2" charset="-79"/>
                <a:cs typeface="Aharoni" pitchFamily="2" charset="-79"/>
              </a:rPr>
              <a:t>Bible</a:t>
            </a:r>
            <a:r>
              <a:rPr lang="en-US" sz="2400" dirty="0">
                <a:solidFill>
                  <a:schemeClr val="accent3">
                    <a:lumMod val="50000"/>
                  </a:schemeClr>
                </a:solidFill>
                <a:latin typeface="Aharoni" pitchFamily="2" charset="-79"/>
                <a:cs typeface="Aharoni" pitchFamily="2" charset="-79"/>
              </a:rPr>
              <a:t> that any of his followers ever</a:t>
            </a:r>
            <a:r>
              <a:rPr lang="en-US" sz="2400" dirty="0">
                <a:solidFill>
                  <a:srgbClr val="FF0000"/>
                </a:solidFill>
                <a:latin typeface="Aharoni" pitchFamily="2" charset="-79"/>
                <a:cs typeface="Aharoni" pitchFamily="2" charset="-79"/>
              </a:rPr>
              <a:t> celebrated Jesus' birthday</a:t>
            </a:r>
            <a:r>
              <a:rPr lang="en-US" sz="2400" dirty="0">
                <a:solidFill>
                  <a:schemeClr val="accent3">
                    <a:lumMod val="50000"/>
                  </a:schemeClr>
                </a:solidFill>
                <a:latin typeface="Aharoni" pitchFamily="2" charset="-79"/>
                <a:cs typeface="Aharoni" pitchFamily="2" charset="-79"/>
              </a:rPr>
              <a:t> like Christians do today.</a:t>
            </a:r>
          </a:p>
          <a:p>
            <a:pPr algn="l" rtl="0"/>
            <a:r>
              <a:rPr lang="en-US" sz="2400" dirty="0" smtClean="0">
                <a:solidFill>
                  <a:srgbClr val="FF0000"/>
                </a:solidFill>
                <a:latin typeface="Aharoni" pitchFamily="2" charset="-79"/>
                <a:cs typeface="Aharoni" pitchFamily="2" charset="-79"/>
              </a:rPr>
              <a:t>“ </a:t>
            </a:r>
            <a:r>
              <a:rPr lang="en-US" sz="2400" dirty="0" smtClean="0">
                <a:solidFill>
                  <a:schemeClr val="accent3">
                    <a:lumMod val="50000"/>
                  </a:schemeClr>
                </a:solidFill>
                <a:latin typeface="Aharoni" pitchFamily="2" charset="-79"/>
                <a:cs typeface="Aharoni" pitchFamily="2" charset="-79"/>
              </a:rPr>
              <a:t>The </a:t>
            </a:r>
            <a:r>
              <a:rPr lang="en-US" sz="2400" dirty="0">
                <a:solidFill>
                  <a:schemeClr val="accent3">
                    <a:lumMod val="50000"/>
                  </a:schemeClr>
                </a:solidFill>
                <a:latin typeface="Aharoni" pitchFamily="2" charset="-79"/>
                <a:cs typeface="Aharoni" pitchFamily="2" charset="-79"/>
              </a:rPr>
              <a:t>church </a:t>
            </a:r>
            <a:r>
              <a:rPr lang="en-US" sz="2400" dirty="0">
                <a:solidFill>
                  <a:srgbClr val="FF0000"/>
                </a:solidFill>
                <a:latin typeface="Aharoni" pitchFamily="2" charset="-79"/>
                <a:cs typeface="Aharoni" pitchFamily="2" charset="-79"/>
              </a:rPr>
              <a:t>did not </a:t>
            </a:r>
            <a:r>
              <a:rPr lang="en-US" sz="2400" dirty="0">
                <a:solidFill>
                  <a:schemeClr val="accent3">
                    <a:lumMod val="50000"/>
                  </a:schemeClr>
                </a:solidFill>
                <a:latin typeface="Aharoni" pitchFamily="2" charset="-79"/>
                <a:cs typeface="Aharoni" pitchFamily="2" charset="-79"/>
              </a:rPr>
              <a:t>observe a festival for the </a:t>
            </a:r>
            <a:r>
              <a:rPr lang="en-US" sz="2400" dirty="0">
                <a:solidFill>
                  <a:srgbClr val="FF0000"/>
                </a:solidFill>
                <a:latin typeface="Aharoni" pitchFamily="2" charset="-79"/>
                <a:cs typeface="Aharoni" pitchFamily="2" charset="-79"/>
              </a:rPr>
              <a:t>celebration</a:t>
            </a:r>
            <a:r>
              <a:rPr lang="en-US" sz="2400" dirty="0">
                <a:solidFill>
                  <a:schemeClr val="accent3">
                    <a:lumMod val="50000"/>
                  </a:schemeClr>
                </a:solidFill>
                <a:latin typeface="Aharoni" pitchFamily="2" charset="-79"/>
                <a:cs typeface="Aharoni" pitchFamily="2" charset="-79"/>
              </a:rPr>
              <a:t> of the event of </a:t>
            </a:r>
            <a:r>
              <a:rPr lang="en-US" sz="2400" dirty="0">
                <a:solidFill>
                  <a:srgbClr val="FF0000"/>
                </a:solidFill>
                <a:latin typeface="Aharoni" pitchFamily="2" charset="-79"/>
                <a:cs typeface="Aharoni" pitchFamily="2" charset="-79"/>
              </a:rPr>
              <a:t>Christmas</a:t>
            </a:r>
            <a:r>
              <a:rPr lang="en-US" sz="2400" dirty="0">
                <a:solidFill>
                  <a:schemeClr val="accent3">
                    <a:lumMod val="50000"/>
                  </a:schemeClr>
                </a:solidFill>
                <a:latin typeface="Aharoni" pitchFamily="2" charset="-79"/>
                <a:cs typeface="Aharoni" pitchFamily="2" charset="-79"/>
              </a:rPr>
              <a:t> until the 4th </a:t>
            </a:r>
            <a:r>
              <a:rPr lang="en-US" sz="2400" dirty="0" smtClean="0">
                <a:solidFill>
                  <a:schemeClr val="accent3">
                    <a:lumMod val="50000"/>
                  </a:schemeClr>
                </a:solidFill>
                <a:latin typeface="Aharoni" pitchFamily="2" charset="-79"/>
                <a:cs typeface="Aharoni" pitchFamily="2" charset="-79"/>
              </a:rPr>
              <a:t>century </a:t>
            </a:r>
            <a:r>
              <a:rPr lang="en-US" sz="2400" dirty="0" smtClean="0">
                <a:solidFill>
                  <a:srgbClr val="FF0000"/>
                </a:solidFill>
                <a:latin typeface="Aharoni" pitchFamily="2" charset="-79"/>
                <a:cs typeface="Aharoni" pitchFamily="2" charset="-79"/>
              </a:rPr>
              <a:t>" </a:t>
            </a:r>
            <a:r>
              <a:rPr lang="en-US" sz="2400" dirty="0">
                <a:solidFill>
                  <a:srgbClr val="FF0000"/>
                </a:solidFill>
                <a:latin typeface="Aharoni" pitchFamily="2" charset="-79"/>
                <a:cs typeface="Aharoni" pitchFamily="2" charset="-79"/>
              </a:rPr>
              <a:t>(Grolier's Encyclopedia)</a:t>
            </a:r>
          </a:p>
        </p:txBody>
      </p:sp>
    </p:spTree>
    <p:extLst>
      <p:ext uri="{BB962C8B-B14F-4D97-AF65-F5344CB8AC3E}">
        <p14:creationId xmlns:p14="http://schemas.microsoft.com/office/powerpoint/2010/main" xmlns="" val="2024536212"/>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8434" name="Picture 2" descr="C:\Users\Hinda\Desktop\يوسف\Christmas-Wish-Li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0"/>
            <a:ext cx="255577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179512" y="1484784"/>
            <a:ext cx="6264696" cy="4401205"/>
          </a:xfrm>
          <a:prstGeom prst="rect">
            <a:avLst/>
          </a:prstGeom>
        </p:spPr>
        <p:txBody>
          <a:bodyPr wrap="square">
            <a:spAutoFit/>
          </a:bodyPr>
          <a:lstStyle/>
          <a:p>
            <a:pPr algn="l" rtl="0"/>
            <a:r>
              <a:rPr lang="en-US" sz="2800" dirty="0">
                <a:solidFill>
                  <a:schemeClr val="bg1"/>
                </a:solidFill>
                <a:latin typeface="Aharoni" pitchFamily="2" charset="-79"/>
                <a:cs typeface="Aharoni" pitchFamily="2" charset="-79"/>
              </a:rPr>
              <a:t>Thus we see that neither the Bible nor </a:t>
            </a:r>
            <a:r>
              <a:rPr lang="en-US" sz="2800" dirty="0">
                <a:solidFill>
                  <a:srgbClr val="FFCC99"/>
                </a:solidFill>
                <a:latin typeface="Aharoni" pitchFamily="2" charset="-79"/>
                <a:cs typeface="Aharoni" pitchFamily="2" charset="-79"/>
              </a:rPr>
              <a:t>Jesus</a:t>
            </a:r>
            <a:r>
              <a:rPr lang="en-US" sz="2800" dirty="0">
                <a:solidFill>
                  <a:schemeClr val="bg1"/>
                </a:solidFill>
                <a:latin typeface="Aharoni" pitchFamily="2" charset="-79"/>
                <a:cs typeface="Aharoni" pitchFamily="2" charset="-79"/>
              </a:rPr>
              <a:t> and his companions say anything about the </a:t>
            </a:r>
            <a:r>
              <a:rPr lang="en-US" sz="2800" dirty="0">
                <a:solidFill>
                  <a:srgbClr val="FFCC99"/>
                </a:solidFill>
                <a:latin typeface="Aharoni" pitchFamily="2" charset="-79"/>
                <a:cs typeface="Aharoni" pitchFamily="2" charset="-79"/>
              </a:rPr>
              <a:t>celebration of Christmas</a:t>
            </a:r>
            <a:r>
              <a:rPr lang="en-US" sz="2800" dirty="0">
                <a:solidFill>
                  <a:schemeClr val="bg1"/>
                </a:solidFill>
                <a:latin typeface="Aharoni" pitchFamily="2" charset="-79"/>
                <a:cs typeface="Aharoni" pitchFamily="2" charset="-79"/>
              </a:rPr>
              <a:t> which currently involves </a:t>
            </a:r>
            <a:r>
              <a:rPr lang="en-US" sz="2800" dirty="0">
                <a:solidFill>
                  <a:srgbClr val="FFCC99"/>
                </a:solidFill>
                <a:latin typeface="Aharoni" pitchFamily="2" charset="-79"/>
                <a:cs typeface="Aharoni" pitchFamily="2" charset="-79"/>
              </a:rPr>
              <a:t>fanfare</a:t>
            </a:r>
            <a:r>
              <a:rPr lang="en-US" sz="2800" dirty="0">
                <a:solidFill>
                  <a:schemeClr val="bg1"/>
                </a:solidFill>
                <a:latin typeface="Aharoni" pitchFamily="2" charset="-79"/>
                <a:cs typeface="Aharoni" pitchFamily="2" charset="-79"/>
              </a:rPr>
              <a:t>, </a:t>
            </a:r>
            <a:r>
              <a:rPr lang="en-US" sz="2800" dirty="0">
                <a:solidFill>
                  <a:srgbClr val="FFCC99"/>
                </a:solidFill>
                <a:latin typeface="Aharoni" pitchFamily="2" charset="-79"/>
                <a:cs typeface="Aharoni" pitchFamily="2" charset="-79"/>
              </a:rPr>
              <a:t>commercialization</a:t>
            </a:r>
            <a:r>
              <a:rPr lang="en-US" sz="2800" dirty="0">
                <a:solidFill>
                  <a:schemeClr val="bg1"/>
                </a:solidFill>
                <a:latin typeface="Aharoni" pitchFamily="2" charset="-79"/>
                <a:cs typeface="Aharoni" pitchFamily="2" charset="-79"/>
              </a:rPr>
              <a:t>, and </a:t>
            </a:r>
            <a:r>
              <a:rPr lang="en-US" sz="2800" dirty="0" smtClean="0">
                <a:solidFill>
                  <a:srgbClr val="FFCC99"/>
                </a:solidFill>
                <a:latin typeface="Aharoni" pitchFamily="2" charset="-79"/>
                <a:cs typeface="Aharoni" pitchFamily="2" charset="-79"/>
              </a:rPr>
              <a:t>extravagant </a:t>
            </a:r>
            <a:r>
              <a:rPr lang="en-US" sz="2800" dirty="0">
                <a:solidFill>
                  <a:srgbClr val="FFCC99"/>
                </a:solidFill>
                <a:latin typeface="Aharoni" pitchFamily="2" charset="-79"/>
                <a:cs typeface="Aharoni" pitchFamily="2" charset="-79"/>
              </a:rPr>
              <a:t>spending</a:t>
            </a:r>
            <a:r>
              <a:rPr lang="en-US" sz="2800" dirty="0">
                <a:solidFill>
                  <a:schemeClr val="bg1"/>
                </a:solidFill>
                <a:latin typeface="Aharoni" pitchFamily="2" charset="-79"/>
                <a:cs typeface="Aharoni" pitchFamily="2" charset="-79"/>
              </a:rPr>
              <a:t>, devoid of any spiritual relevance.</a:t>
            </a:r>
          </a:p>
          <a:p>
            <a:pPr algn="l" rtl="0"/>
            <a:r>
              <a:rPr lang="en-US" sz="2800" dirty="0">
                <a:solidFill>
                  <a:schemeClr val="bg1"/>
                </a:solidFill>
                <a:latin typeface="Aharoni" pitchFamily="2" charset="-79"/>
                <a:cs typeface="Aharoni" pitchFamily="2" charset="-79"/>
              </a:rPr>
              <a:t>We'll now analyze the real person of </a:t>
            </a:r>
            <a:r>
              <a:rPr lang="en-US" sz="2800" dirty="0">
                <a:solidFill>
                  <a:srgbClr val="FFCC99"/>
                </a:solidFill>
                <a:latin typeface="Aharoni" pitchFamily="2" charset="-79"/>
                <a:cs typeface="Aharoni" pitchFamily="2" charset="-79"/>
              </a:rPr>
              <a:t>Jesus (peace be upon him), </a:t>
            </a:r>
            <a:r>
              <a:rPr lang="en-US" sz="2800" dirty="0">
                <a:solidFill>
                  <a:schemeClr val="bg1"/>
                </a:solidFill>
                <a:latin typeface="Aharoni" pitchFamily="2" charset="-79"/>
                <a:cs typeface="Aharoni" pitchFamily="2" charset="-79"/>
              </a:rPr>
              <a:t>in the light of the </a:t>
            </a:r>
            <a:r>
              <a:rPr lang="en-US" sz="2800" dirty="0">
                <a:solidFill>
                  <a:srgbClr val="FFCC99"/>
                </a:solidFill>
                <a:latin typeface="Aharoni" pitchFamily="2" charset="-79"/>
                <a:cs typeface="Aharoni" pitchFamily="2" charset="-79"/>
              </a:rPr>
              <a:t>Bible</a:t>
            </a:r>
            <a:r>
              <a:rPr lang="en-US" sz="2800" dirty="0">
                <a:solidFill>
                  <a:schemeClr val="bg1"/>
                </a:solidFill>
                <a:latin typeface="Aharoni" pitchFamily="2" charset="-79"/>
                <a:cs typeface="Aharoni" pitchFamily="2" charset="-79"/>
              </a:rPr>
              <a:t> and </a:t>
            </a:r>
            <a:r>
              <a:rPr lang="en-US" sz="2800" dirty="0" smtClean="0">
                <a:solidFill>
                  <a:srgbClr val="FFCC99"/>
                </a:solidFill>
                <a:latin typeface="Aharoni" pitchFamily="2" charset="-79"/>
                <a:cs typeface="Aharoni" pitchFamily="2" charset="-79"/>
              </a:rPr>
              <a:t>Islam</a:t>
            </a:r>
            <a:r>
              <a:rPr lang="en-US" sz="2800" dirty="0" smtClean="0">
                <a:solidFill>
                  <a:schemeClr val="bg1"/>
                </a:solidFill>
                <a:latin typeface="Aharoni" pitchFamily="2" charset="-79"/>
                <a:cs typeface="Aharoni" pitchFamily="2" charset="-79"/>
              </a:rPr>
              <a:t> ...</a:t>
            </a:r>
            <a:endParaRPr lang="en-US" sz="2800" dirty="0">
              <a:solidFill>
                <a:schemeClr val="bg1"/>
              </a:solidFill>
              <a:latin typeface="Aharoni" pitchFamily="2" charset="-79"/>
              <a:cs typeface="Aharoni" pitchFamily="2" charset="-79"/>
            </a:endParaRPr>
          </a:p>
        </p:txBody>
      </p:sp>
      <p:sp>
        <p:nvSpPr>
          <p:cNvPr id="4" name="مستطيل 3"/>
          <p:cNvSpPr/>
          <p:nvPr/>
        </p:nvSpPr>
        <p:spPr>
          <a:xfrm>
            <a:off x="251520" y="239942"/>
            <a:ext cx="6624736" cy="1200329"/>
          </a:xfrm>
          <a:prstGeom prst="rect">
            <a:avLst/>
          </a:prstGeom>
        </p:spPr>
        <p:txBody>
          <a:bodyPr wrap="square">
            <a:spAutoFit/>
          </a:bodyPr>
          <a:lstStyle/>
          <a:p>
            <a:pPr algn="l" rtl="0"/>
            <a:r>
              <a:rPr lang="en-US" sz="3600" b="1" dirty="0">
                <a:solidFill>
                  <a:srgbClr val="FFC000"/>
                </a:solidFill>
                <a:latin typeface="Aharoni" pitchFamily="2" charset="-79"/>
                <a:cs typeface="Aharoni" pitchFamily="2" charset="-79"/>
              </a:rPr>
              <a:t>Did Jesus or his Companions Celebrate </a:t>
            </a:r>
            <a:r>
              <a:rPr lang="en-US" sz="3600" b="1" dirty="0" smtClean="0">
                <a:solidFill>
                  <a:srgbClr val="FFC000"/>
                </a:solidFill>
                <a:latin typeface="Aharoni" pitchFamily="2" charset="-79"/>
                <a:cs typeface="Aharoni" pitchFamily="2" charset="-79"/>
              </a:rPr>
              <a:t>Christmas ?</a:t>
            </a:r>
            <a:endParaRPr lang="en-US" sz="3600" dirty="0">
              <a:solidFill>
                <a:srgbClr val="FFC000"/>
              </a:solidFill>
              <a:latin typeface="Aharoni" pitchFamily="2" charset="-79"/>
              <a:cs typeface="Aharoni" pitchFamily="2" charset="-79"/>
            </a:endParaRPr>
          </a:p>
        </p:txBody>
      </p:sp>
    </p:spTree>
    <p:extLst>
      <p:ext uri="{BB962C8B-B14F-4D97-AF65-F5344CB8AC3E}">
        <p14:creationId xmlns:p14="http://schemas.microsoft.com/office/powerpoint/2010/main" xmlns="" val="103517299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nn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42" y="0"/>
            <a:ext cx="917724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rot="1383354">
            <a:off x="-596491" y="2024732"/>
            <a:ext cx="10619156" cy="646331"/>
          </a:xfrm>
          <a:prstGeom prst="rect">
            <a:avLst/>
          </a:prstGeom>
          <a:solidFill>
            <a:schemeClr val="bg1"/>
          </a:solidFill>
        </p:spPr>
        <p:txBody>
          <a:bodyPr wrap="square">
            <a:spAutoFit/>
          </a:bodyPr>
          <a:lstStyle/>
          <a:p>
            <a:pPr algn="ctr"/>
            <a:r>
              <a:rPr lang="en-US" sz="3600" b="1" dirty="0">
                <a:latin typeface="Aharoni" pitchFamily="2" charset="-79"/>
                <a:cs typeface="Aharoni" pitchFamily="2" charset="-79"/>
              </a:rPr>
              <a:t>What did Jesus Say about </a:t>
            </a:r>
            <a:r>
              <a:rPr lang="en-US" sz="3600" b="1" dirty="0" smtClean="0">
                <a:latin typeface="Aharoni" pitchFamily="2" charset="-79"/>
                <a:cs typeface="Aharoni" pitchFamily="2" charset="-79"/>
              </a:rPr>
              <a:t>Himself ?</a:t>
            </a:r>
            <a:endParaRPr lang="en-US" sz="3600" dirty="0">
              <a:latin typeface="Aharoni" pitchFamily="2" charset="-79"/>
              <a:cs typeface="Aharoni" pitchFamily="2" charset="-79"/>
            </a:endParaRPr>
          </a:p>
        </p:txBody>
      </p:sp>
    </p:spTree>
    <p:extLst>
      <p:ext uri="{BB962C8B-B14F-4D97-AF65-F5344CB8AC3E}">
        <p14:creationId xmlns:p14="http://schemas.microsoft.com/office/powerpoint/2010/main" xmlns="" val="324149983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مستطيل 4"/>
          <p:cNvSpPr/>
          <p:nvPr/>
        </p:nvSpPr>
        <p:spPr>
          <a:xfrm>
            <a:off x="0" y="260648"/>
            <a:ext cx="7164288" cy="1200329"/>
          </a:xfrm>
          <a:prstGeom prst="rect">
            <a:avLst/>
          </a:prstGeom>
          <a:solidFill>
            <a:schemeClr val="bg1"/>
          </a:solidFill>
        </p:spPr>
        <p:txBody>
          <a:bodyPr wrap="square">
            <a:spAutoFit/>
          </a:bodyPr>
          <a:lstStyle/>
          <a:p>
            <a:pPr algn="ctr"/>
            <a:r>
              <a:rPr lang="en-US" sz="3600" b="1" dirty="0">
                <a:ln>
                  <a:solidFill>
                    <a:schemeClr val="accent2">
                      <a:lumMod val="50000"/>
                    </a:schemeClr>
                  </a:solidFill>
                </a:ln>
                <a:blipFill>
                  <a:blip r:embed="rId2"/>
                  <a:tile tx="0" ty="0" sx="100000" sy="100000" flip="none" algn="tl"/>
                </a:blipFill>
                <a:latin typeface="Aharoni" pitchFamily="2" charset="-79"/>
                <a:cs typeface="Aharoni" pitchFamily="2" charset="-79"/>
              </a:rPr>
              <a:t>What did Jesus Say about </a:t>
            </a:r>
            <a:r>
              <a:rPr lang="en-US" sz="3600" b="1" dirty="0" smtClean="0">
                <a:ln>
                  <a:solidFill>
                    <a:schemeClr val="accent2">
                      <a:lumMod val="50000"/>
                    </a:schemeClr>
                  </a:solidFill>
                </a:ln>
                <a:blipFill>
                  <a:blip r:embed="rId2"/>
                  <a:tile tx="0" ty="0" sx="100000" sy="100000" flip="none" algn="tl"/>
                </a:blipFill>
                <a:latin typeface="Aharoni" pitchFamily="2" charset="-79"/>
                <a:cs typeface="Aharoni" pitchFamily="2" charset="-79"/>
              </a:rPr>
              <a:t>Himself ?</a:t>
            </a:r>
            <a:endParaRPr lang="en-US" sz="3600" dirty="0">
              <a:ln>
                <a:solidFill>
                  <a:schemeClr val="accent2">
                    <a:lumMod val="50000"/>
                  </a:schemeClr>
                </a:solidFill>
              </a:ln>
              <a:blipFill>
                <a:blip r:embed="rId2"/>
                <a:tile tx="0" ty="0" sx="100000" sy="100000" flip="none" algn="tl"/>
              </a:blipFill>
              <a:latin typeface="Aharoni" pitchFamily="2" charset="-79"/>
              <a:cs typeface="Aharoni" pitchFamily="2" charset="-79"/>
            </a:endParaRPr>
          </a:p>
        </p:txBody>
      </p:sp>
      <p:pic>
        <p:nvPicPr>
          <p:cNvPr id="17409" name="Picture 1" descr="C:\Users\Hinda\Desktop\يوسف\159877855491222353_uiTGxZAk_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297"/>
          <a:stretch/>
        </p:blipFill>
        <p:spPr bwMode="auto">
          <a:xfrm>
            <a:off x="6948264" y="0"/>
            <a:ext cx="219456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206362" y="1700808"/>
            <a:ext cx="6713984" cy="4524315"/>
          </a:xfrm>
          <a:prstGeom prst="rect">
            <a:avLst/>
          </a:prstGeom>
        </p:spPr>
        <p:txBody>
          <a:bodyPr wrap="square">
            <a:spAutoFit/>
          </a:bodyPr>
          <a:lstStyle/>
          <a:p>
            <a:pPr algn="l" rtl="0"/>
            <a:r>
              <a:rPr lang="en-US" sz="3200" dirty="0">
                <a:ln>
                  <a:solidFill>
                    <a:schemeClr val="bg1"/>
                  </a:solidFill>
                </a:ln>
                <a:solidFill>
                  <a:schemeClr val="bg1"/>
                </a:solidFill>
                <a:latin typeface="Academy Engraved LET" pitchFamily="2" charset="0"/>
                <a:cs typeface="Aharoni" pitchFamily="2" charset="-79"/>
              </a:rPr>
              <a:t>In many places in the Bible, Jesus, referring to himself as a Prophet said:</a:t>
            </a:r>
          </a:p>
          <a:p>
            <a:pPr algn="l" rtl="0"/>
            <a:r>
              <a:rPr lang="en-US" sz="3200" dirty="0">
                <a:ln>
                  <a:solidFill>
                    <a:schemeClr val="bg1"/>
                  </a:solidFill>
                </a:ln>
                <a:solidFill>
                  <a:schemeClr val="bg1"/>
                </a:solidFill>
                <a:latin typeface="Academy Engraved LET" pitchFamily="2" charset="0"/>
                <a:cs typeface="Aharoni" pitchFamily="2" charset="-79"/>
              </a:rPr>
              <a:t>"A Prophet is not without honor, save in his own country, and in his own house" (Matthew 13:57),</a:t>
            </a:r>
          </a:p>
          <a:p>
            <a:pPr algn="l" rtl="0"/>
            <a:r>
              <a:rPr lang="en-US" sz="3200" dirty="0">
                <a:ln>
                  <a:solidFill>
                    <a:schemeClr val="bg1"/>
                  </a:solidFill>
                </a:ln>
                <a:solidFill>
                  <a:schemeClr val="bg1"/>
                </a:solidFill>
                <a:latin typeface="Academy Engraved LET" pitchFamily="2" charset="0"/>
                <a:cs typeface="Aharoni" pitchFamily="2" charset="-79"/>
              </a:rPr>
              <a:t>"Nevertheless I must walk today and tomorrow and the day following, for it cannot be that a Prophet persists out of Jerusalem". (Luke 13:33).</a:t>
            </a:r>
          </a:p>
        </p:txBody>
      </p:sp>
    </p:spTree>
    <p:extLst>
      <p:ext uri="{BB962C8B-B14F-4D97-AF65-F5344CB8AC3E}">
        <p14:creationId xmlns:p14="http://schemas.microsoft.com/office/powerpoint/2010/main" xmlns="" val="5624251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inda\Desktop\صور\FrenchFleaMarket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88740" y="-1197263"/>
            <a:ext cx="6858002" cy="92525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0" y="2686706"/>
            <a:ext cx="8784976" cy="1200329"/>
          </a:xfrm>
          <a:prstGeom prst="rect">
            <a:avLst/>
          </a:prstGeom>
        </p:spPr>
        <p:txBody>
          <a:bodyPr wrap="square">
            <a:spAutoFit/>
          </a:bodyPr>
          <a:lstStyle/>
          <a:p>
            <a:r>
              <a:rPr lang="en-US" sz="7200" b="1" dirty="0">
                <a:solidFill>
                  <a:srgbClr val="002060"/>
                </a:solidFill>
                <a:effectLst>
                  <a:outerShdw blurRad="38100" dist="38100" dir="2700000" algn="tl">
                    <a:srgbClr val="000000">
                      <a:alpha val="43137"/>
                    </a:srgbClr>
                  </a:outerShdw>
                </a:effectLst>
                <a:latin typeface="Juice ITC" pitchFamily="82" charset="0"/>
              </a:rPr>
              <a:t>Jesus Received God's Revelation</a:t>
            </a:r>
            <a:endParaRPr lang="en-US" sz="7200" dirty="0">
              <a:solidFill>
                <a:srgbClr val="002060"/>
              </a:solidFill>
              <a:effectLst>
                <a:outerShdw blurRad="38100" dist="38100" dir="2700000" algn="tl">
                  <a:srgbClr val="000000">
                    <a:alpha val="43137"/>
                  </a:srgbClr>
                </a:outerShdw>
              </a:effectLst>
              <a:latin typeface="Juice ITC" pitchFamily="82" charset="0"/>
            </a:endParaRPr>
          </a:p>
        </p:txBody>
      </p:sp>
    </p:spTree>
    <p:extLst>
      <p:ext uri="{BB962C8B-B14F-4D97-AF65-F5344CB8AC3E}">
        <p14:creationId xmlns:p14="http://schemas.microsoft.com/office/powerpoint/2010/main" xmlns="" val="3229457825"/>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http://mitsloansos.mit.edu/wp-content/uploads/2011/12/Christmas-10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65" r="8660"/>
          <a:stretch/>
        </p:blipFill>
        <p:spPr bwMode="auto">
          <a:xfrm>
            <a:off x="0" y="-112542"/>
            <a:ext cx="9144000" cy="697054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630324" y="1064405"/>
            <a:ext cx="7236296" cy="2308324"/>
          </a:xfrm>
          <a:prstGeom prst="rect">
            <a:avLst/>
          </a:prstGeom>
        </p:spPr>
        <p:txBody>
          <a:bodyPr wrap="square">
            <a:spAutoFit/>
          </a:bodyPr>
          <a:lstStyle/>
          <a:p>
            <a:pPr algn="ctr" rtl="0"/>
            <a:r>
              <a:rPr lang="en-US" sz="4800" b="1" dirty="0">
                <a:ln w="18415" cmpd="sng">
                  <a:solidFill>
                    <a:srgbClr val="C00000"/>
                  </a:solidFill>
                  <a:prstDash val="solid"/>
                </a:ln>
                <a:solidFill>
                  <a:srgbClr val="FFFFFF"/>
                </a:solidFill>
                <a:effectLst>
                  <a:outerShdw blurRad="38100" dist="38100" dir="2700000" algn="tl">
                    <a:srgbClr val="000000">
                      <a:alpha val="43137"/>
                    </a:srgbClr>
                  </a:outerShdw>
                </a:effectLst>
                <a:latin typeface="Aharoni" pitchFamily="2" charset="-79"/>
                <a:cs typeface="Aharoni" pitchFamily="2" charset="-79"/>
              </a:rPr>
              <a:t>What Did Jesus Say </a:t>
            </a:r>
            <a:endParaRPr lang="en-US" sz="4800" b="1" dirty="0" smtClean="0">
              <a:ln w="18415" cmpd="sng">
                <a:solidFill>
                  <a:srgbClr val="C00000"/>
                </a:solidFill>
                <a:prstDash val="solid"/>
              </a:ln>
              <a:solidFill>
                <a:srgbClr val="FFFFFF"/>
              </a:solidFill>
              <a:effectLst>
                <a:outerShdw blurRad="38100" dist="38100" dir="2700000" algn="tl">
                  <a:srgbClr val="000000">
                    <a:alpha val="43137"/>
                  </a:srgbClr>
                </a:outerShdw>
              </a:effectLst>
              <a:latin typeface="Aharoni" pitchFamily="2" charset="-79"/>
              <a:cs typeface="Aharoni" pitchFamily="2" charset="-79"/>
            </a:endParaRPr>
          </a:p>
          <a:p>
            <a:pPr algn="ctr" rtl="0"/>
            <a:r>
              <a:rPr lang="en-US" sz="4800" b="1" dirty="0" smtClean="0">
                <a:ln w="18415" cmpd="sng">
                  <a:solidFill>
                    <a:srgbClr val="C00000"/>
                  </a:solidFill>
                  <a:prstDash val="solid"/>
                </a:ln>
                <a:solidFill>
                  <a:srgbClr val="FFFFFF"/>
                </a:solidFill>
                <a:effectLst>
                  <a:outerShdw blurRad="38100" dist="38100" dir="2700000" algn="tl">
                    <a:srgbClr val="000000">
                      <a:alpha val="43137"/>
                    </a:srgbClr>
                  </a:outerShdw>
                </a:effectLst>
                <a:latin typeface="Aharoni" pitchFamily="2" charset="-79"/>
                <a:cs typeface="Aharoni" pitchFamily="2" charset="-79"/>
              </a:rPr>
              <a:t>About </a:t>
            </a:r>
          </a:p>
          <a:p>
            <a:pPr algn="ctr" rtl="0"/>
            <a:r>
              <a:rPr lang="en-US" sz="4800" b="1" dirty="0" smtClean="0">
                <a:ln w="18415" cmpd="sng">
                  <a:solidFill>
                    <a:srgbClr val="C00000"/>
                  </a:solidFill>
                  <a:prstDash val="solid"/>
                </a:ln>
                <a:solidFill>
                  <a:srgbClr val="FFFFFF"/>
                </a:solidFill>
                <a:effectLst>
                  <a:outerShdw blurRad="38100" dist="38100" dir="2700000" algn="tl">
                    <a:srgbClr val="000000">
                      <a:alpha val="43137"/>
                    </a:srgbClr>
                  </a:outerShdw>
                </a:effectLst>
                <a:latin typeface="Aharoni" pitchFamily="2" charset="-79"/>
                <a:cs typeface="Aharoni" pitchFamily="2" charset="-79"/>
              </a:rPr>
              <a:t>Christmas ?</a:t>
            </a:r>
            <a:endParaRPr lang="en-US" sz="4800" b="1" dirty="0">
              <a:ln w="18415" cmpd="sng">
                <a:solidFill>
                  <a:srgbClr val="C00000"/>
                </a:solidFill>
                <a:prstDash val="solid"/>
              </a:ln>
              <a:solidFill>
                <a:srgbClr val="FFFFFF"/>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1027" name="Picture 1" descr="elogo"/>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827584" y="5229200"/>
            <a:ext cx="3762446" cy="977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5131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0482" name="Picture 2" descr="C:\Users\Hinda\Desktop\صور\New Folder\76279787409764850_S4OmWsVm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274904"/>
            <a:ext cx="1907704" cy="260032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inda\Desktop\صور\New Folder\76279787409764850_S4OmWsVm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0"/>
            <a:ext cx="1907704" cy="260032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Hinda\Desktop\صور\New Folder\76279787409764850_S4OmWsVm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1988840"/>
            <a:ext cx="1907704"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Hinda\Desktop\صور\New Folder\76279787409764850_S4OmWsVm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0" y="1637384"/>
            <a:ext cx="1827566" cy="26003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Hinda\Desktop\صور\New Folder\76279787409764850_S4OmWsVm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32" y="4237709"/>
            <a:ext cx="1844828" cy="26003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Hinda\Desktop\صور\New Folder\76279787409764850_S4OmWsVm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0" y="-1"/>
            <a:ext cx="1827566"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1835696" y="2132856"/>
            <a:ext cx="5269091" cy="4524315"/>
          </a:xfrm>
          <a:prstGeom prst="rect">
            <a:avLst/>
          </a:prstGeom>
        </p:spPr>
        <p:txBody>
          <a:bodyPr wrap="square">
            <a:spAutoFit/>
          </a:bodyPr>
          <a:lstStyle/>
          <a:p>
            <a:pPr algn="ctr" rtl="0"/>
            <a:r>
              <a:rPr lang="en-US" sz="3600" dirty="0">
                <a:ln>
                  <a:solidFill>
                    <a:schemeClr val="accent4">
                      <a:lumMod val="75000"/>
                    </a:schemeClr>
                  </a:solidFill>
                </a:ln>
                <a:solidFill>
                  <a:schemeClr val="accent4">
                    <a:lumMod val="50000"/>
                  </a:schemeClr>
                </a:solidFill>
                <a:latin typeface="Aharoni" pitchFamily="2" charset="-79"/>
                <a:cs typeface="Aharoni" pitchFamily="2" charset="-79"/>
              </a:rPr>
              <a:t>Similarly</a:t>
            </a:r>
            <a:r>
              <a:rPr lang="en-US" sz="3600" dirty="0">
                <a:ln>
                  <a:solidFill>
                    <a:schemeClr val="accent4">
                      <a:lumMod val="75000"/>
                    </a:schemeClr>
                  </a:solidFill>
                </a:ln>
                <a:solidFill>
                  <a:srgbClr val="00B0F0"/>
                </a:solidFill>
                <a:latin typeface="Aharoni" pitchFamily="2" charset="-79"/>
                <a:cs typeface="Aharoni" pitchFamily="2" charset="-79"/>
              </a:rPr>
              <a:t>, Jesus </a:t>
            </a:r>
            <a:r>
              <a:rPr lang="en-US" sz="3600" dirty="0">
                <a:ln>
                  <a:solidFill>
                    <a:schemeClr val="accent4">
                      <a:lumMod val="75000"/>
                    </a:schemeClr>
                  </a:solidFill>
                </a:ln>
                <a:solidFill>
                  <a:schemeClr val="accent4">
                    <a:lumMod val="50000"/>
                  </a:schemeClr>
                </a:solidFill>
                <a:latin typeface="Aharoni" pitchFamily="2" charset="-79"/>
                <a:cs typeface="Aharoni" pitchFamily="2" charset="-79"/>
              </a:rPr>
              <a:t>Christ too, as a Prophet, received revelations from God: </a:t>
            </a:r>
            <a:r>
              <a:rPr lang="en-US" sz="3600" dirty="0">
                <a:ln>
                  <a:solidFill>
                    <a:schemeClr val="accent4">
                      <a:lumMod val="75000"/>
                    </a:schemeClr>
                  </a:solidFill>
                </a:ln>
                <a:solidFill>
                  <a:srgbClr val="00B0F0"/>
                </a:solidFill>
                <a:latin typeface="Aharoni" pitchFamily="2" charset="-79"/>
                <a:cs typeface="Aharoni" pitchFamily="2" charset="-79"/>
              </a:rPr>
              <a:t>"But now you seek to kill me, a man that had told you the truth, which I heard of God"</a:t>
            </a:r>
            <a:r>
              <a:rPr lang="en-US" sz="3600" dirty="0">
                <a:ln>
                  <a:solidFill>
                    <a:schemeClr val="accent4">
                      <a:lumMod val="75000"/>
                    </a:schemeClr>
                  </a:solidFill>
                </a:ln>
                <a:solidFill>
                  <a:schemeClr val="accent4">
                    <a:lumMod val="40000"/>
                    <a:lumOff val="60000"/>
                  </a:schemeClr>
                </a:solidFill>
                <a:latin typeface="Aharoni" pitchFamily="2" charset="-79"/>
                <a:cs typeface="Aharoni" pitchFamily="2" charset="-79"/>
              </a:rPr>
              <a:t> </a:t>
            </a:r>
            <a:r>
              <a:rPr lang="en-US" sz="3600" dirty="0">
                <a:ln>
                  <a:solidFill>
                    <a:schemeClr val="accent4">
                      <a:lumMod val="75000"/>
                    </a:schemeClr>
                  </a:solidFill>
                </a:ln>
                <a:solidFill>
                  <a:schemeClr val="accent4">
                    <a:lumMod val="50000"/>
                  </a:schemeClr>
                </a:solidFill>
                <a:latin typeface="Aharoni" pitchFamily="2" charset="-79"/>
                <a:cs typeface="Aharoni" pitchFamily="2" charset="-79"/>
              </a:rPr>
              <a:t>(John 8:40)</a:t>
            </a:r>
          </a:p>
        </p:txBody>
      </p:sp>
      <p:sp>
        <p:nvSpPr>
          <p:cNvPr id="9" name="مستطيل 8"/>
          <p:cNvSpPr/>
          <p:nvPr/>
        </p:nvSpPr>
        <p:spPr>
          <a:xfrm>
            <a:off x="8130" y="437055"/>
            <a:ext cx="9135870" cy="1200329"/>
          </a:xfrm>
          <a:prstGeom prst="rect">
            <a:avLst/>
          </a:prstGeom>
          <a:solidFill>
            <a:schemeClr val="accent3">
              <a:lumMod val="20000"/>
              <a:lumOff val="80000"/>
            </a:schemeClr>
          </a:solidFill>
          <a:ln w="38100">
            <a:solidFill>
              <a:schemeClr val="accent3">
                <a:lumMod val="75000"/>
              </a:schemeClr>
            </a:solidFill>
          </a:ln>
        </p:spPr>
        <p:txBody>
          <a:bodyPr wrap="square">
            <a:spAutoFit/>
          </a:bodyPr>
          <a:lstStyle/>
          <a:p>
            <a:r>
              <a:rPr lang="en-US" sz="7200" b="1" dirty="0">
                <a:ln>
                  <a:solidFill>
                    <a:schemeClr val="accent4">
                      <a:lumMod val="75000"/>
                    </a:schemeClr>
                  </a:solidFill>
                </a:ln>
                <a:solidFill>
                  <a:srgbClr val="00B0F0"/>
                </a:solidFill>
                <a:effectLst>
                  <a:outerShdw blurRad="38100" dist="38100" dir="2700000" algn="tl">
                    <a:srgbClr val="000000">
                      <a:alpha val="43137"/>
                    </a:srgbClr>
                  </a:outerShdw>
                </a:effectLst>
                <a:latin typeface="Juice ITC" pitchFamily="82" charset="0"/>
              </a:rPr>
              <a:t>Jesus Received God's </a:t>
            </a:r>
            <a:r>
              <a:rPr lang="en-US" sz="7200" b="1" dirty="0" smtClean="0">
                <a:ln>
                  <a:solidFill>
                    <a:schemeClr val="accent4">
                      <a:lumMod val="75000"/>
                    </a:schemeClr>
                  </a:solidFill>
                </a:ln>
                <a:solidFill>
                  <a:srgbClr val="00B0F0"/>
                </a:solidFill>
                <a:effectLst>
                  <a:outerShdw blurRad="38100" dist="38100" dir="2700000" algn="tl">
                    <a:srgbClr val="000000">
                      <a:alpha val="43137"/>
                    </a:srgbClr>
                  </a:outerShdw>
                </a:effectLst>
                <a:latin typeface="Juice ITC" pitchFamily="82" charset="0"/>
              </a:rPr>
              <a:t>Revelation  </a:t>
            </a:r>
            <a:endParaRPr lang="en-US" sz="7200" dirty="0">
              <a:ln>
                <a:solidFill>
                  <a:schemeClr val="accent4">
                    <a:lumMod val="75000"/>
                  </a:schemeClr>
                </a:solidFill>
              </a:ln>
              <a:solidFill>
                <a:srgbClr val="00B0F0"/>
              </a:solidFill>
              <a:effectLst>
                <a:outerShdw blurRad="38100" dist="38100" dir="2700000" algn="tl">
                  <a:srgbClr val="000000">
                    <a:alpha val="43137"/>
                  </a:srgbClr>
                </a:outerShdw>
              </a:effectLst>
              <a:latin typeface="Juice ITC" pitchFamily="82" charset="0"/>
            </a:endParaRPr>
          </a:p>
        </p:txBody>
      </p:sp>
    </p:spTree>
    <p:extLst>
      <p:ext uri="{BB962C8B-B14F-4D97-AF65-F5344CB8AC3E}">
        <p14:creationId xmlns:p14="http://schemas.microsoft.com/office/powerpoint/2010/main" xmlns="" val="116104728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inda\Desktop\صور\New Folder\283937951477754550_g9xKlDgE_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567"/>
            <a:ext cx="9144000" cy="6865567"/>
          </a:xfrm>
          <a:prstGeom prst="rect">
            <a:avLst/>
          </a:prstGeom>
          <a:noFill/>
          <a:extLst>
            <a:ext uri="{909E8E84-426E-40DD-AFC4-6F175D3DCCD1}">
              <a14:hiddenFill xmlns:a14="http://schemas.microsoft.com/office/drawing/2010/main" xmlns="">
                <a:solidFill>
                  <a:srgbClr val="FFFFFF"/>
                </a:solidFill>
              </a14:hiddenFill>
            </a:ext>
          </a:extLst>
        </p:spPr>
      </p:pic>
      <p:pic>
        <p:nvPicPr>
          <p:cNvPr id="22531" name="Picture 3" descr="C:\Users\Hinda\Desktop\صور\New Folder\435441857690907250_PJtTpvp1_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7568"/>
            <a:ext cx="1835696" cy="68655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Hinda\Desktop\صور\New Folder\435441857690907250_PJtTpvp1_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23" y="-33254"/>
            <a:ext cx="1505679" cy="68655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1475656" y="1625748"/>
            <a:ext cx="5832648" cy="5016758"/>
          </a:xfrm>
          <a:prstGeom prst="rect">
            <a:avLst/>
          </a:prstGeom>
        </p:spPr>
        <p:txBody>
          <a:bodyPr wrap="square">
            <a:spAutoFit/>
          </a:bodyPr>
          <a:lstStyle/>
          <a:p>
            <a:pPr algn="l" rtl="0"/>
            <a:r>
              <a:rPr lang="en-US" sz="40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rPr>
              <a:t>"And when he (Jesus) had sent the multitudes away, he went up into a mountain apart to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rPr>
              <a:t>pray“</a:t>
            </a:r>
          </a:p>
          <a:p>
            <a:pPr algn="l" rtl="0"/>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rPr>
              <a:t> </a:t>
            </a:r>
            <a:r>
              <a:rPr lang="en-US" sz="40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rPr>
              <a:t>(Matthew 14:23)</a:t>
            </a:r>
          </a:p>
          <a:p>
            <a:pPr algn="l" rtl="0"/>
            <a:r>
              <a:rPr lang="en-US" sz="40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rPr>
              <a:t>Obvious question: If Jesus was God, who was he praying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rPr>
              <a:t>to ?</a:t>
            </a:r>
            <a:endParaRPr lang="en-US" sz="40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cademy Engraved LET" pitchFamily="2" charset="0"/>
            </a:endParaRPr>
          </a:p>
        </p:txBody>
      </p:sp>
      <p:sp>
        <p:nvSpPr>
          <p:cNvPr id="2" name="مستطيل 1"/>
          <p:cNvSpPr/>
          <p:nvPr/>
        </p:nvSpPr>
        <p:spPr>
          <a:xfrm>
            <a:off x="-30024" y="260648"/>
            <a:ext cx="9174023" cy="830997"/>
          </a:xfrm>
          <a:prstGeom prst="rect">
            <a:avLst/>
          </a:prstGeom>
          <a:solidFill>
            <a:srgbClr val="660033"/>
          </a:solidFill>
          <a:ln>
            <a:solidFill>
              <a:schemeClr val="accent2">
                <a:lumMod val="60000"/>
                <a:lumOff val="40000"/>
              </a:schemeClr>
            </a:solidFill>
          </a:ln>
        </p:spPr>
        <p:txBody>
          <a:bodyPr wrap="square">
            <a:spAutoFit/>
          </a:bodyPr>
          <a:lstStyle/>
          <a:p>
            <a:pPr algn="ctr"/>
            <a:r>
              <a:rPr lang="en-US" sz="4800" b="1" dirty="0">
                <a:solidFill>
                  <a:srgbClr val="FF3300"/>
                </a:solidFill>
                <a:latin typeface="David" pitchFamily="34" charset="-79"/>
                <a:cs typeface="David" pitchFamily="34" charset="-79"/>
              </a:rPr>
              <a:t>Jesus Prayed to his God</a:t>
            </a:r>
            <a:endParaRPr lang="en-US" sz="4800" dirty="0">
              <a:solidFill>
                <a:srgbClr val="FF3300"/>
              </a:solidFill>
              <a:latin typeface="David" pitchFamily="34" charset="-79"/>
              <a:cs typeface="David" pitchFamily="34" charset="-79"/>
            </a:endParaRPr>
          </a:p>
        </p:txBody>
      </p:sp>
    </p:spTree>
    <p:extLst>
      <p:ext uri="{BB962C8B-B14F-4D97-AF65-F5344CB8AC3E}">
        <p14:creationId xmlns:p14="http://schemas.microsoft.com/office/powerpoint/2010/main" xmlns="" val="1400478138"/>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alpha val="86000"/>
          </a:srgbClr>
        </a:solidFill>
        <a:effectLst/>
      </p:bgPr>
    </p:bg>
    <p:spTree>
      <p:nvGrpSpPr>
        <p:cNvPr id="1" name=""/>
        <p:cNvGrpSpPr/>
        <p:nvPr/>
      </p:nvGrpSpPr>
      <p:grpSpPr>
        <a:xfrm>
          <a:off x="0" y="0"/>
          <a:ext cx="0" cy="0"/>
          <a:chOff x="0" y="0"/>
          <a:chExt cx="0" cy="0"/>
        </a:xfrm>
      </p:grpSpPr>
      <p:pic>
        <p:nvPicPr>
          <p:cNvPr id="23555" name="Picture 3" descr="C:\Users\Hinda\Desktop\صور\New Folder\72690981456260039_nCzUG8PF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4339172"/>
            <a:ext cx="182880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7" name="Picture 5" descr="C:\Users\Hinda\Desktop\صور\New Folder\72690981456260039_nCzUG8PF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0949" y="2061382"/>
            <a:ext cx="1828800" cy="2591754"/>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C:\Users\Hinda\Desktop\صور\New Folder\72690981456260039_nCzUG8PF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0949" y="0"/>
            <a:ext cx="1828800" cy="23488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5736" y="589665"/>
            <a:ext cx="9197436" cy="646331"/>
          </a:xfrm>
          <a:prstGeom prst="rect">
            <a:avLst/>
          </a:prstGeom>
          <a:blipFill>
            <a:blip r:embed="rId3" cstate="print"/>
            <a:tile tx="0" ty="0" sx="100000" sy="100000" flip="none" algn="tl"/>
          </a:blipFill>
          <a:ln>
            <a:solidFill>
              <a:schemeClr val="bg1"/>
            </a:solidFill>
          </a:ln>
        </p:spPr>
        <p:txBody>
          <a:bodyPr wrap="square">
            <a:spAutoFit/>
          </a:bodyPr>
          <a:lstStyle/>
          <a:p>
            <a:pPr algn="ctr"/>
            <a:r>
              <a:rPr lang="en-US" sz="3600" b="1" dirty="0">
                <a:ln>
                  <a:solidFill>
                    <a:schemeClr val="accent6">
                      <a:lumMod val="50000"/>
                    </a:schemeClr>
                  </a:solidFill>
                </a:ln>
                <a:solidFill>
                  <a:srgbClr val="FF9900"/>
                </a:solidFill>
                <a:effectLst>
                  <a:outerShdw blurRad="38100" dist="38100" dir="2700000" algn="tl">
                    <a:srgbClr val="000000">
                      <a:alpha val="43137"/>
                    </a:srgbClr>
                  </a:outerShdw>
                </a:effectLst>
                <a:latin typeface="Aharoni" pitchFamily="2" charset="-79"/>
                <a:cs typeface="Aharoni" pitchFamily="2" charset="-79"/>
              </a:rPr>
              <a:t>Jesus put himself Equal to other Humans</a:t>
            </a:r>
            <a:endParaRPr lang="en-US" sz="3600" dirty="0">
              <a:ln>
                <a:solidFill>
                  <a:schemeClr val="accent6">
                    <a:lumMod val="50000"/>
                  </a:schemeClr>
                </a:solidFill>
              </a:ln>
              <a:solidFill>
                <a:srgbClr val="FF99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مستطيل 2"/>
          <p:cNvSpPr/>
          <p:nvPr/>
        </p:nvSpPr>
        <p:spPr>
          <a:xfrm>
            <a:off x="191356" y="1556792"/>
            <a:ext cx="7123844" cy="4832092"/>
          </a:xfrm>
          <a:prstGeom prst="rect">
            <a:avLst/>
          </a:prstGeom>
        </p:spPr>
        <p:txBody>
          <a:bodyPr wrap="square">
            <a:spAutoFit/>
          </a:bodyPr>
          <a:lstStyle/>
          <a:p>
            <a:pPr algn="l" rtl="0"/>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Jesus</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put himself equal to other humans in the eyes of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a:t>
            </a:r>
          </a:p>
          <a:p>
            <a:pPr algn="l" rtl="0"/>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"My father and your father, my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and your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(John 20:17)</a:t>
            </a:r>
          </a:p>
          <a:p>
            <a:pPr algn="l" rtl="0"/>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does not have a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But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Jesus</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had a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Moreover, the gospel writers referred to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Jesus</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Christ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(peace be upon him) </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as the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'son of man' </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about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85 </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times in the Gospels, and never once did he explicitly called himself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or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 the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Son', </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or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'The </a:t>
            </a:r>
            <a:r>
              <a:rPr lang="en-US" sz="2800" b="1" dirty="0" smtClean="0">
                <a:ln>
                  <a:solidFill>
                    <a:srgbClr val="FF0000"/>
                  </a:solidFill>
                </a:ln>
                <a:solidFill>
                  <a:schemeClr val="bg1"/>
                </a:solidFill>
                <a:effectLst>
                  <a:glow rad="101600">
                    <a:srgbClr val="FF3300">
                      <a:alpha val="40000"/>
                    </a:srgbClr>
                  </a:glow>
                </a:effectLst>
                <a:latin typeface="Aharoni" pitchFamily="2" charset="-79"/>
                <a:cs typeface="Aharoni" pitchFamily="2" charset="-79"/>
              </a:rPr>
              <a:t>Begotten </a:t>
            </a:r>
            <a:r>
              <a:rPr lang="en-US" sz="2800" b="1" dirty="0">
                <a:ln>
                  <a:solidFill>
                    <a:srgbClr val="FF0000"/>
                  </a:solidFill>
                </a:ln>
                <a:solidFill>
                  <a:schemeClr val="bg1"/>
                </a:solidFill>
                <a:effectLst>
                  <a:glow rad="101600">
                    <a:srgbClr val="FF3300">
                      <a:alpha val="40000"/>
                    </a:srgbClr>
                  </a:glow>
                </a:effectLst>
                <a:latin typeface="Aharoni" pitchFamily="2" charset="-79"/>
                <a:cs typeface="Aharoni" pitchFamily="2" charset="-79"/>
              </a:rPr>
              <a:t>Son of God</a:t>
            </a:r>
            <a:r>
              <a:rPr lang="en-US" sz="2800" b="1" dirty="0">
                <a:ln>
                  <a:solidFill>
                    <a:schemeClr val="accent6">
                      <a:lumMod val="50000"/>
                    </a:schemeClr>
                  </a:solidFill>
                </a:ln>
                <a:solidFill>
                  <a:schemeClr val="bg1"/>
                </a:solidFill>
                <a:effectLst>
                  <a:glow rad="101600">
                    <a:srgbClr val="FF3300">
                      <a:alpha val="40000"/>
                    </a:srgbClr>
                  </a:glow>
                </a:effectLst>
                <a:latin typeface="Aharoni" pitchFamily="2" charset="-79"/>
                <a:cs typeface="Aharoni" pitchFamily="2" charset="-79"/>
              </a:rPr>
              <a:t>'.</a:t>
            </a:r>
          </a:p>
        </p:txBody>
      </p:sp>
    </p:spTree>
    <p:extLst>
      <p:ext uri="{BB962C8B-B14F-4D97-AF65-F5344CB8AC3E}">
        <p14:creationId xmlns:p14="http://schemas.microsoft.com/office/powerpoint/2010/main" xmlns="" val="49545419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4582" name="Picture 6" descr="C:\Users\Hinda\Desktop\صور\New Folder\191332684140387399_6HB88nGQ_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0"/>
            <a:ext cx="2123728"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C:\Users\Hinda\Desktop\صور\New Folder\191332684140387399_6HB88nGQ_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14" y="-17586"/>
            <a:ext cx="2148742" cy="68755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82548" y="332656"/>
            <a:ext cx="9226548" cy="646331"/>
          </a:xfrm>
          <a:prstGeom prst="rect">
            <a:avLst/>
          </a:prstGeom>
          <a:blipFill>
            <a:blip r:embed="rId3" cstate="print"/>
            <a:tile tx="0" ty="0" sx="100000" sy="100000" flip="none" algn="tl"/>
          </a:blipFill>
          <a:ln>
            <a:solidFill>
              <a:schemeClr val="accent2">
                <a:lumMod val="50000"/>
              </a:schemeClr>
            </a:solidFill>
          </a:ln>
        </p:spPr>
        <p:txBody>
          <a:bodyPr wrap="square">
            <a:spAutoFit/>
          </a:bodyPr>
          <a:lstStyle/>
          <a:p>
            <a:pPr algn="ctr"/>
            <a:r>
              <a:rPr lang="en-US" sz="3600" b="1" dirty="0">
                <a:ln>
                  <a:solidFill>
                    <a:schemeClr val="tx1"/>
                  </a:solidFill>
                </a:ln>
              </a:rPr>
              <a:t>Jesus Preached God's </a:t>
            </a:r>
            <a:r>
              <a:rPr lang="en-US" sz="3600" b="1" dirty="0" smtClean="0">
                <a:ln>
                  <a:solidFill>
                    <a:schemeClr val="tx1"/>
                  </a:solidFill>
                </a:ln>
              </a:rPr>
              <a:t>Oneness  </a:t>
            </a:r>
            <a:endParaRPr lang="en-US" sz="3600" dirty="0">
              <a:ln>
                <a:solidFill>
                  <a:schemeClr val="tx1"/>
                </a:solidFill>
              </a:ln>
            </a:endParaRPr>
          </a:p>
        </p:txBody>
      </p:sp>
      <p:sp>
        <p:nvSpPr>
          <p:cNvPr id="4" name="مستطيل 3"/>
          <p:cNvSpPr/>
          <p:nvPr/>
        </p:nvSpPr>
        <p:spPr>
          <a:xfrm>
            <a:off x="2123728" y="1556792"/>
            <a:ext cx="4896544" cy="4524315"/>
          </a:xfrm>
          <a:prstGeom prst="rect">
            <a:avLst/>
          </a:prstGeom>
        </p:spPr>
        <p:txBody>
          <a:bodyPr wrap="square">
            <a:spAutoFit/>
          </a:bodyPr>
          <a:lstStyle/>
          <a:p>
            <a:pPr algn="l" rtl="0"/>
            <a:r>
              <a:rPr lang="en-US" sz="2400" dirty="0">
                <a:blipFill>
                  <a:blip r:embed="rId5"/>
                  <a:tile tx="0" ty="0" sx="100000" sy="100000" flip="none" algn="tl"/>
                </a:blipFill>
                <a:latin typeface="Aharoni" pitchFamily="2" charset="-79"/>
                <a:cs typeface="Aharoni" pitchFamily="2" charset="-79"/>
              </a:rPr>
              <a:t>Jesus Christ, as a true Prophet of God, taught monotheism. When asked, 'What is the first of all commandments', Jesus replied:</a:t>
            </a:r>
          </a:p>
          <a:p>
            <a:pPr algn="l" rtl="0"/>
            <a:r>
              <a:rPr lang="en-US" sz="2400" dirty="0">
                <a:blipFill>
                  <a:blip r:embed="rId5"/>
                  <a:tile tx="0" ty="0" sx="100000" sy="100000" flip="none" algn="tl"/>
                </a:blipFill>
                <a:latin typeface="Aharoni" pitchFamily="2" charset="-79"/>
                <a:cs typeface="Aharoni" pitchFamily="2" charset="-79"/>
              </a:rPr>
              <a:t>"...The first of all the Commandments is, Hear O Israel; the Lord our God is One Lord" (Mark 12:29)</a:t>
            </a:r>
          </a:p>
          <a:p>
            <a:pPr algn="l" rtl="0"/>
            <a:r>
              <a:rPr lang="en-US" sz="2400" dirty="0">
                <a:blipFill>
                  <a:blip r:embed="rId5"/>
                  <a:tile tx="0" ty="0" sx="100000" sy="100000" flip="none" algn="tl"/>
                </a:blipFill>
                <a:latin typeface="Aharoni" pitchFamily="2" charset="-79"/>
                <a:cs typeface="Aharoni" pitchFamily="2" charset="-79"/>
              </a:rPr>
              <a:t>"And this is life eternal, that they might know thee the only true God and Jesus Christ whom thou has sent" (John 17:3)</a:t>
            </a:r>
          </a:p>
        </p:txBody>
      </p:sp>
    </p:spTree>
    <p:extLst>
      <p:ext uri="{BB962C8B-B14F-4D97-AF65-F5344CB8AC3E}">
        <p14:creationId xmlns:p14="http://schemas.microsoft.com/office/powerpoint/2010/main" xmlns="" val="35159250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2E48">
            <a:alpha val="78000"/>
          </a:srgbClr>
        </a:solidFill>
        <a:effectLst/>
      </p:bgPr>
    </p:bg>
    <p:spTree>
      <p:nvGrpSpPr>
        <p:cNvPr id="1" name=""/>
        <p:cNvGrpSpPr/>
        <p:nvPr/>
      </p:nvGrpSpPr>
      <p:grpSpPr>
        <a:xfrm>
          <a:off x="0" y="0"/>
          <a:ext cx="0" cy="0"/>
          <a:chOff x="0" y="0"/>
          <a:chExt cx="0" cy="0"/>
        </a:xfrm>
      </p:grpSpPr>
      <p:pic>
        <p:nvPicPr>
          <p:cNvPr id="26626" name="Picture 2" descr="C:\Users\Hinda\Desktop\يوسف\14707136254455219_r4P9bovM_c.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077"/>
          <a:stretch/>
        </p:blipFill>
        <p:spPr bwMode="auto">
          <a:xfrm>
            <a:off x="0" y="908720"/>
            <a:ext cx="9144000" cy="453650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رابط مستقيم 5"/>
          <p:cNvCxnSpPr/>
          <p:nvPr/>
        </p:nvCxnSpPr>
        <p:spPr>
          <a:xfrm>
            <a:off x="0" y="5733256"/>
            <a:ext cx="9144000" cy="0"/>
          </a:xfrm>
          <a:prstGeom prst="line">
            <a:avLst/>
          </a:prstGeom>
          <a:ln w="76200">
            <a:solidFill>
              <a:schemeClr val="accent5">
                <a:lumMod val="40000"/>
                <a:lumOff val="60000"/>
              </a:schemeClr>
            </a:solidFill>
          </a:ln>
        </p:spPr>
        <p:style>
          <a:lnRef idx="2">
            <a:schemeClr val="accent5"/>
          </a:lnRef>
          <a:fillRef idx="0">
            <a:schemeClr val="accent5"/>
          </a:fillRef>
          <a:effectRef idx="1">
            <a:schemeClr val="accent5"/>
          </a:effectRef>
          <a:fontRef idx="minor">
            <a:schemeClr val="tx1"/>
          </a:fontRef>
        </p:style>
      </p:cxnSp>
      <p:cxnSp>
        <p:nvCxnSpPr>
          <p:cNvPr id="9" name="رابط مستقيم 8"/>
          <p:cNvCxnSpPr/>
          <p:nvPr/>
        </p:nvCxnSpPr>
        <p:spPr>
          <a:xfrm>
            <a:off x="0" y="548680"/>
            <a:ext cx="9144000" cy="0"/>
          </a:xfrm>
          <a:prstGeom prst="line">
            <a:avLst/>
          </a:prstGeom>
          <a:ln w="76200">
            <a:solidFill>
              <a:schemeClr val="bg1"/>
            </a:solidFill>
          </a:ln>
        </p:spPr>
        <p:style>
          <a:lnRef idx="2">
            <a:schemeClr val="accent5"/>
          </a:lnRef>
          <a:fillRef idx="0">
            <a:schemeClr val="accent5"/>
          </a:fillRef>
          <a:effectRef idx="1">
            <a:schemeClr val="accent5"/>
          </a:effectRef>
          <a:fontRef idx="minor">
            <a:schemeClr val="tx1"/>
          </a:fontRef>
        </p:style>
      </p:cxnSp>
      <p:cxnSp>
        <p:nvCxnSpPr>
          <p:cNvPr id="10" name="رابط مستقيم 9"/>
          <p:cNvCxnSpPr/>
          <p:nvPr/>
        </p:nvCxnSpPr>
        <p:spPr>
          <a:xfrm>
            <a:off x="0" y="6237312"/>
            <a:ext cx="9144000" cy="0"/>
          </a:xfrm>
          <a:prstGeom prst="line">
            <a:avLst/>
          </a:prstGeom>
          <a:ln w="76200">
            <a:solidFill>
              <a:schemeClr val="bg1"/>
            </a:solidFill>
          </a:ln>
        </p:spPr>
        <p:style>
          <a:lnRef idx="2">
            <a:schemeClr val="accent5"/>
          </a:lnRef>
          <a:fillRef idx="0">
            <a:schemeClr val="accent5"/>
          </a:fillRef>
          <a:effectRef idx="1">
            <a:schemeClr val="accent5"/>
          </a:effectRef>
          <a:fontRef idx="minor">
            <a:schemeClr val="tx1"/>
          </a:fontRef>
        </p:style>
      </p:cxnSp>
      <p:cxnSp>
        <p:nvCxnSpPr>
          <p:cNvPr id="11" name="رابط مستقيم 10"/>
          <p:cNvCxnSpPr/>
          <p:nvPr/>
        </p:nvCxnSpPr>
        <p:spPr>
          <a:xfrm>
            <a:off x="0" y="188640"/>
            <a:ext cx="9144000" cy="0"/>
          </a:xfrm>
          <a:prstGeom prst="line">
            <a:avLst/>
          </a:prstGeom>
          <a:ln w="76200">
            <a:solidFill>
              <a:schemeClr val="accent5">
                <a:lumMod val="40000"/>
                <a:lumOff val="60000"/>
              </a:schemeClr>
            </a:solidFill>
          </a:ln>
        </p:spPr>
        <p:style>
          <a:lnRef idx="2">
            <a:schemeClr val="accent5"/>
          </a:lnRef>
          <a:fillRef idx="0">
            <a:schemeClr val="accent5"/>
          </a:fillRef>
          <a:effectRef idx="1">
            <a:schemeClr val="accent5"/>
          </a:effectRef>
          <a:fontRef idx="minor">
            <a:schemeClr val="tx1"/>
          </a:fontRef>
        </p:style>
      </p:cxnSp>
      <p:cxnSp>
        <p:nvCxnSpPr>
          <p:cNvPr id="12" name="رابط مستقيم 11"/>
          <p:cNvCxnSpPr/>
          <p:nvPr/>
        </p:nvCxnSpPr>
        <p:spPr>
          <a:xfrm>
            <a:off x="0" y="6568885"/>
            <a:ext cx="9144000" cy="0"/>
          </a:xfrm>
          <a:prstGeom prst="line">
            <a:avLst/>
          </a:prstGeom>
          <a:ln w="76200">
            <a:solidFill>
              <a:schemeClr val="accent5">
                <a:lumMod val="40000"/>
                <a:lumOff val="60000"/>
              </a:schemeClr>
            </a:solidFill>
          </a:ln>
        </p:spPr>
        <p:style>
          <a:lnRef idx="2">
            <a:schemeClr val="accent5"/>
          </a:lnRef>
          <a:fillRef idx="0">
            <a:schemeClr val="accent5"/>
          </a:fillRef>
          <a:effectRef idx="1">
            <a:schemeClr val="accent5"/>
          </a:effectRef>
          <a:fontRef idx="minor">
            <a:schemeClr val="tx1"/>
          </a:fontRef>
        </p:style>
      </p:cxnSp>
      <p:sp>
        <p:nvSpPr>
          <p:cNvPr id="13" name="مستطيل 12"/>
          <p:cNvSpPr/>
          <p:nvPr/>
        </p:nvSpPr>
        <p:spPr>
          <a:xfrm>
            <a:off x="3563888" y="2761473"/>
            <a:ext cx="4942380" cy="830997"/>
          </a:xfrm>
          <a:prstGeom prst="rect">
            <a:avLst/>
          </a:prstGeom>
        </p:spPr>
        <p:txBody>
          <a:bodyPr wrap="none">
            <a:spAutoFit/>
          </a:bodyPr>
          <a:lstStyle/>
          <a:p>
            <a:pPr algn="ctr"/>
            <a:r>
              <a:rPr lang="en-US" sz="4800" b="1" dirty="0">
                <a:ln>
                  <a:solidFill>
                    <a:srgbClr val="FF0066"/>
                  </a:solidFill>
                </a:ln>
                <a:solidFill>
                  <a:schemeClr val="accent5"/>
                </a:solidFill>
                <a:effectLst>
                  <a:outerShdw blurRad="38100" dist="38100" dir="2700000" algn="tl">
                    <a:srgbClr val="000000">
                      <a:alpha val="43137"/>
                    </a:srgbClr>
                  </a:outerShdw>
                </a:effectLst>
                <a:latin typeface="Aharoni" pitchFamily="2" charset="-79"/>
                <a:cs typeface="Aharoni" pitchFamily="2" charset="-79"/>
              </a:rPr>
              <a:t>Prophets of God</a:t>
            </a:r>
            <a:endParaRPr lang="en-US" sz="4800" dirty="0">
              <a:ln>
                <a:solidFill>
                  <a:srgbClr val="FF0066"/>
                </a:solidFill>
              </a:ln>
              <a:solidFill>
                <a:schemeClr val="accent5"/>
              </a:solidFill>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305905767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C:\Users\Hinda\Desktop\يوسف\2068010-501698-brown-wooden-background-square-composi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1907704" y="116631"/>
            <a:ext cx="4942380" cy="830997"/>
          </a:xfrm>
          <a:prstGeom prst="rect">
            <a:avLst/>
          </a:prstGeom>
        </p:spPr>
        <p:txBody>
          <a:bodyPr wrap="none">
            <a:spAutoFit/>
          </a:bodyPr>
          <a:lstStyle/>
          <a:p>
            <a:pPr algn="ctr"/>
            <a:r>
              <a:rPr lang="en-US" sz="4800" b="1" dirty="0">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Prophets of God</a:t>
            </a:r>
            <a:endParaRPr lang="en-US" sz="4800" dirty="0">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مستطيل 2"/>
          <p:cNvSpPr/>
          <p:nvPr/>
        </p:nvSpPr>
        <p:spPr>
          <a:xfrm>
            <a:off x="20747" y="947628"/>
            <a:ext cx="9036496" cy="5632311"/>
          </a:xfrm>
          <a:prstGeom prst="rect">
            <a:avLst/>
          </a:prstGeom>
        </p:spPr>
        <p:txBody>
          <a:bodyPr wrap="square">
            <a:spAutoFit/>
          </a:bodyPr>
          <a:lstStyle/>
          <a:p>
            <a:pPr algn="ctr" rtl="0"/>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God, by his mercy, sent numerous Prophets throughout history to all nations as guides and role models. Some of the prophets were </a:t>
            </a:r>
            <a:r>
              <a:rPr lang="en-US" sz="3600" b="1" dirty="0">
                <a:solidFill>
                  <a:srgbClr val="92D050"/>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Noah</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t>
            </a:r>
            <a:r>
              <a:rPr lang="en-US" sz="3600" b="1" dirty="0">
                <a:solidFill>
                  <a:srgbClr val="FFFF00"/>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Abraham</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t>
            </a:r>
            <a:r>
              <a:rPr lang="en-US" sz="3600" b="1" dirty="0">
                <a:solidFill>
                  <a:srgbClr val="FFC000"/>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Ishmael</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t>
            </a:r>
            <a:r>
              <a:rPr lang="en-US" sz="3600" b="1" dirty="0">
                <a:solidFill>
                  <a:schemeClr val="tx2">
                    <a:lumMod val="60000"/>
                    <a:lumOff val="40000"/>
                  </a:schemeClr>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Isaac</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t>
            </a:r>
            <a:r>
              <a:rPr lang="en-US" sz="3600" b="1" dirty="0">
                <a:solidFill>
                  <a:schemeClr val="accent5">
                    <a:lumMod val="40000"/>
                    <a:lumOff val="60000"/>
                  </a:schemeClr>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Jacob</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t>
            </a:r>
            <a:r>
              <a:rPr lang="en-US" sz="3600" b="1" dirty="0">
                <a:solidFill>
                  <a:srgbClr val="00B0F0"/>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Moses</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t>
            </a:r>
            <a:r>
              <a:rPr lang="en-US" sz="3600" b="1" dirty="0">
                <a:solidFill>
                  <a:schemeClr val="accent4">
                    <a:lumMod val="60000"/>
                    <a:lumOff val="40000"/>
                  </a:schemeClr>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Jesus</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and the Last Prophet </a:t>
            </a:r>
            <a:r>
              <a:rPr lang="en-US" sz="3600" b="1" dirty="0">
                <a:solidFill>
                  <a:srgbClr val="FF0000"/>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Muhammad</a:t>
            </a:r>
            <a:r>
              <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 (peace be on all of them). They all came with the same basic message, which is the Oneness of God, without any partners, sons or </a:t>
            </a:r>
            <a:r>
              <a:rPr lang="en-US" sz="3600" b="1" dirty="0" smtClean="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rPr>
              <a:t>daughters ...</a:t>
            </a:r>
            <a:endParaRPr lang="en-US" sz="3600" b="1" dirty="0">
              <a:solidFill>
                <a:schemeClr val="bg1"/>
              </a:solidFill>
              <a:effectLst>
                <a:glow rad="228600">
                  <a:schemeClr val="tx1">
                    <a:lumMod val="75000"/>
                    <a:lumOff val="25000"/>
                    <a:alpha val="40000"/>
                  </a:schemeClr>
                </a:glow>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4896257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C:\Users\Hinda\Desktop\يوسف\2068010-501698-brown-wooden-background-square-composi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9" y="1760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0" y="151179"/>
            <a:ext cx="9144000" cy="6678751"/>
          </a:xfrm>
          <a:prstGeom prst="rect">
            <a:avLst/>
          </a:prstGeom>
        </p:spPr>
        <p:txBody>
          <a:bodyPr wrap="square">
            <a:spAutoFit/>
          </a:bodyPr>
          <a:lstStyle/>
          <a:p>
            <a:pPr algn="ctr" rtl="0"/>
            <a:r>
              <a:rPr lang="en-US" sz="2800" dirty="0">
                <a:ln>
                  <a:solidFill>
                    <a:schemeClr val="bg1"/>
                  </a:solidFill>
                </a:ln>
                <a:solidFill>
                  <a:schemeClr val="bg1"/>
                </a:solidFill>
                <a:latin typeface="Aharoni" pitchFamily="2" charset="-79"/>
                <a:cs typeface="Aharoni" pitchFamily="2" charset="-79"/>
              </a:rPr>
              <a:t>This </a:t>
            </a:r>
            <a:r>
              <a:rPr lang="en-US" sz="2800" dirty="0">
                <a:ln>
                  <a:solidFill>
                    <a:schemeClr val="accent6">
                      <a:lumMod val="75000"/>
                    </a:schemeClr>
                  </a:solidFill>
                </a:ln>
                <a:solidFill>
                  <a:schemeClr val="accent6">
                    <a:lumMod val="75000"/>
                  </a:schemeClr>
                </a:solidFill>
                <a:latin typeface="Aharoni" pitchFamily="2" charset="-79"/>
                <a:cs typeface="Aharoni" pitchFamily="2" charset="-79"/>
              </a:rPr>
              <a:t>Oneness of God </a:t>
            </a:r>
            <a:r>
              <a:rPr lang="en-US" sz="2800" dirty="0">
                <a:ln>
                  <a:solidFill>
                    <a:schemeClr val="bg1"/>
                  </a:solidFill>
                </a:ln>
                <a:solidFill>
                  <a:schemeClr val="bg1"/>
                </a:solidFill>
                <a:latin typeface="Aharoni" pitchFamily="2" charset="-79"/>
                <a:cs typeface="Aharoni" pitchFamily="2" charset="-79"/>
              </a:rPr>
              <a:t>in its complete essence, preached by all prophets, was later distorted by some segments of humanity and naming these </a:t>
            </a:r>
            <a:r>
              <a:rPr lang="en-US" sz="2800" dirty="0">
                <a:ln>
                  <a:solidFill>
                    <a:srgbClr val="92D050"/>
                  </a:solidFill>
                </a:ln>
                <a:solidFill>
                  <a:srgbClr val="92D050"/>
                </a:solidFill>
                <a:latin typeface="Aharoni" pitchFamily="2" charset="-79"/>
                <a:cs typeface="Aharoni" pitchFamily="2" charset="-79"/>
              </a:rPr>
              <a:t>'distortions' </a:t>
            </a:r>
            <a:r>
              <a:rPr lang="en-US" sz="2800" dirty="0">
                <a:ln>
                  <a:solidFill>
                    <a:schemeClr val="bg1"/>
                  </a:solidFill>
                </a:ln>
                <a:solidFill>
                  <a:schemeClr val="bg1"/>
                </a:solidFill>
                <a:latin typeface="Aharoni" pitchFamily="2" charset="-79"/>
                <a:cs typeface="Aharoni" pitchFamily="2" charset="-79"/>
              </a:rPr>
              <a:t>as </a:t>
            </a:r>
            <a:r>
              <a:rPr lang="en-US" sz="2800" dirty="0">
                <a:ln>
                  <a:solidFill>
                    <a:srgbClr val="00B0F0"/>
                  </a:solidFill>
                </a:ln>
                <a:solidFill>
                  <a:srgbClr val="00B0F0"/>
                </a:solidFill>
                <a:latin typeface="Aharoni" pitchFamily="2" charset="-79"/>
                <a:cs typeface="Aharoni" pitchFamily="2" charset="-79"/>
              </a:rPr>
              <a:t>'religions'</a:t>
            </a:r>
            <a:r>
              <a:rPr lang="en-US" sz="2800" dirty="0">
                <a:ln>
                  <a:solidFill>
                    <a:schemeClr val="bg1"/>
                  </a:solidFill>
                </a:ln>
                <a:solidFill>
                  <a:schemeClr val="bg1"/>
                </a:solidFill>
                <a:latin typeface="Aharoni" pitchFamily="2" charset="-79"/>
                <a:cs typeface="Aharoni" pitchFamily="2" charset="-79"/>
              </a:rPr>
              <a:t>, they left the worship of one true God and replaced it with worshiping humans, cows and fire. To purify humanity, God </a:t>
            </a:r>
            <a:r>
              <a:rPr lang="en-US" sz="2800" dirty="0">
                <a:ln>
                  <a:solidFill>
                    <a:srgbClr val="FFFF00"/>
                  </a:solidFill>
                </a:ln>
                <a:solidFill>
                  <a:srgbClr val="FFFF00"/>
                </a:solidFill>
                <a:latin typeface="Aharoni" pitchFamily="2" charset="-79"/>
                <a:cs typeface="Aharoni" pitchFamily="2" charset="-79"/>
              </a:rPr>
              <a:t>sent</a:t>
            </a:r>
            <a:r>
              <a:rPr lang="en-US" sz="2800" dirty="0">
                <a:ln>
                  <a:solidFill>
                    <a:schemeClr val="bg1"/>
                  </a:solidFill>
                </a:ln>
                <a:solidFill>
                  <a:schemeClr val="bg1"/>
                </a:solidFill>
                <a:latin typeface="Aharoni" pitchFamily="2" charset="-79"/>
                <a:cs typeface="Aharoni" pitchFamily="2" charset="-79"/>
              </a:rPr>
              <a:t> His last Prophet, </a:t>
            </a:r>
            <a:r>
              <a:rPr lang="en-US" sz="2800" dirty="0">
                <a:ln>
                  <a:solidFill>
                    <a:srgbClr val="FF0000"/>
                  </a:solidFill>
                </a:ln>
                <a:solidFill>
                  <a:srgbClr val="FF0000"/>
                </a:solidFill>
                <a:latin typeface="Aharoni" pitchFamily="2" charset="-79"/>
                <a:cs typeface="Aharoni" pitchFamily="2" charset="-79"/>
              </a:rPr>
              <a:t>Muhammad</a:t>
            </a:r>
            <a:r>
              <a:rPr lang="en-US" sz="2800" dirty="0">
                <a:ln>
                  <a:solidFill>
                    <a:schemeClr val="bg1"/>
                  </a:solidFill>
                </a:ln>
                <a:solidFill>
                  <a:schemeClr val="bg1"/>
                </a:solidFill>
                <a:latin typeface="Aharoni" pitchFamily="2" charset="-79"/>
                <a:cs typeface="Aharoni" pitchFamily="2" charset="-79"/>
              </a:rPr>
              <a:t> (peace be upon him) as a guide </a:t>
            </a:r>
            <a:r>
              <a:rPr lang="en-US" sz="2800" dirty="0">
                <a:ln>
                  <a:solidFill>
                    <a:schemeClr val="accent6">
                      <a:lumMod val="40000"/>
                      <a:lumOff val="60000"/>
                    </a:schemeClr>
                  </a:solidFill>
                </a:ln>
                <a:solidFill>
                  <a:schemeClr val="accent6">
                    <a:lumMod val="40000"/>
                    <a:lumOff val="60000"/>
                  </a:schemeClr>
                </a:solidFill>
                <a:latin typeface="Aharoni" pitchFamily="2" charset="-79"/>
                <a:cs typeface="Aharoni" pitchFamily="2" charset="-79"/>
              </a:rPr>
              <a:t>for all mankind </a:t>
            </a:r>
            <a:r>
              <a:rPr lang="en-US" sz="2800" dirty="0">
                <a:ln>
                  <a:solidFill>
                    <a:schemeClr val="bg1"/>
                  </a:solidFill>
                </a:ln>
                <a:solidFill>
                  <a:schemeClr val="bg1"/>
                </a:solidFill>
                <a:latin typeface="Aharoni" pitchFamily="2" charset="-79"/>
                <a:cs typeface="Aharoni" pitchFamily="2" charset="-79"/>
              </a:rPr>
              <a:t>and through him revealed in His last </a:t>
            </a:r>
            <a:r>
              <a:rPr lang="en-US" sz="2800" dirty="0" err="1">
                <a:ln>
                  <a:solidFill>
                    <a:schemeClr val="bg1"/>
                  </a:solidFill>
                </a:ln>
                <a:solidFill>
                  <a:schemeClr val="bg1"/>
                </a:solidFill>
                <a:latin typeface="Aharoni" pitchFamily="2" charset="-79"/>
                <a:cs typeface="Aharoni" pitchFamily="2" charset="-79"/>
              </a:rPr>
              <a:t>Messge</a:t>
            </a:r>
            <a:r>
              <a:rPr lang="en-US" sz="2800" dirty="0">
                <a:ln>
                  <a:solidFill>
                    <a:schemeClr val="bg1"/>
                  </a:solidFill>
                </a:ln>
                <a:solidFill>
                  <a:schemeClr val="bg1"/>
                </a:solidFill>
                <a:latin typeface="Aharoni" pitchFamily="2" charset="-79"/>
                <a:cs typeface="Aharoni" pitchFamily="2" charset="-79"/>
              </a:rPr>
              <a:t>, </a:t>
            </a:r>
            <a:r>
              <a:rPr lang="en-US" sz="2800" dirty="0">
                <a:ln>
                  <a:solidFill>
                    <a:srgbClr val="00B050"/>
                  </a:solidFill>
                </a:ln>
                <a:solidFill>
                  <a:srgbClr val="00B050"/>
                </a:solidFill>
                <a:latin typeface="Aharoni" pitchFamily="2" charset="-79"/>
                <a:cs typeface="Aharoni" pitchFamily="2" charset="-79"/>
              </a:rPr>
              <a:t>The </a:t>
            </a:r>
            <a:r>
              <a:rPr lang="en-US" sz="2800" dirty="0" smtClean="0">
                <a:ln>
                  <a:solidFill>
                    <a:srgbClr val="00B050"/>
                  </a:solidFill>
                </a:ln>
                <a:solidFill>
                  <a:srgbClr val="00B050"/>
                </a:solidFill>
                <a:latin typeface="Aharoni" pitchFamily="2" charset="-79"/>
                <a:cs typeface="Aharoni" pitchFamily="2" charset="-79"/>
              </a:rPr>
              <a:t>Quran :</a:t>
            </a:r>
            <a:endParaRPr lang="en-US" sz="2800" dirty="0">
              <a:ln>
                <a:solidFill>
                  <a:srgbClr val="00B050"/>
                </a:solidFill>
              </a:ln>
              <a:solidFill>
                <a:srgbClr val="00B050"/>
              </a:solidFill>
              <a:latin typeface="Aharoni" pitchFamily="2" charset="-79"/>
              <a:cs typeface="Aharoni" pitchFamily="2" charset="-79"/>
            </a:endParaRPr>
          </a:p>
          <a:p>
            <a:pPr algn="ctr" rtl="0"/>
            <a:r>
              <a:rPr lang="en-US" sz="2800" dirty="0" smtClean="0">
                <a:ln>
                  <a:solidFill>
                    <a:srgbClr val="FF9900"/>
                  </a:solidFill>
                </a:ln>
                <a:solidFill>
                  <a:srgbClr val="FF9900"/>
                </a:solidFill>
                <a:latin typeface="Aharoni" pitchFamily="2" charset="-79"/>
                <a:cs typeface="Aharoni" pitchFamily="2" charset="-79"/>
              </a:rPr>
              <a:t>“ </a:t>
            </a:r>
            <a:r>
              <a:rPr lang="en-US" sz="2800" dirty="0" smtClean="0">
                <a:ln>
                  <a:solidFill>
                    <a:schemeClr val="accent5">
                      <a:lumMod val="40000"/>
                      <a:lumOff val="60000"/>
                    </a:schemeClr>
                  </a:solidFill>
                </a:ln>
                <a:solidFill>
                  <a:schemeClr val="accent5">
                    <a:lumMod val="40000"/>
                    <a:lumOff val="60000"/>
                  </a:schemeClr>
                </a:solidFill>
                <a:latin typeface="Aharoni" pitchFamily="2" charset="-79"/>
                <a:cs typeface="Aharoni" pitchFamily="2" charset="-79"/>
              </a:rPr>
              <a:t>They </a:t>
            </a:r>
            <a:r>
              <a:rPr lang="en-US" sz="2800" dirty="0">
                <a:ln>
                  <a:solidFill>
                    <a:schemeClr val="accent5">
                      <a:lumMod val="40000"/>
                      <a:lumOff val="60000"/>
                    </a:schemeClr>
                  </a:solidFill>
                </a:ln>
                <a:solidFill>
                  <a:schemeClr val="accent5">
                    <a:lumMod val="40000"/>
                    <a:lumOff val="60000"/>
                  </a:schemeClr>
                </a:solidFill>
                <a:latin typeface="Aharoni" pitchFamily="2" charset="-79"/>
                <a:cs typeface="Aharoni" pitchFamily="2" charset="-79"/>
              </a:rPr>
              <a:t>have adopted their scholars and monks as lords besides God and </a:t>
            </a:r>
            <a:r>
              <a:rPr lang="en-US" sz="2800" dirty="0">
                <a:ln>
                  <a:solidFill>
                    <a:srgbClr val="FF9900"/>
                  </a:solidFill>
                </a:ln>
                <a:solidFill>
                  <a:srgbClr val="FF9900"/>
                </a:solidFill>
                <a:latin typeface="Aharoni" pitchFamily="2" charset="-79"/>
                <a:cs typeface="Aharoni" pitchFamily="2" charset="-79"/>
              </a:rPr>
              <a:t>(also) </a:t>
            </a:r>
            <a:r>
              <a:rPr lang="en-US" sz="2800" dirty="0">
                <a:ln>
                  <a:solidFill>
                    <a:schemeClr val="accent5">
                      <a:lumMod val="40000"/>
                      <a:lumOff val="60000"/>
                    </a:schemeClr>
                  </a:solidFill>
                </a:ln>
                <a:solidFill>
                  <a:schemeClr val="accent5">
                    <a:lumMod val="40000"/>
                    <a:lumOff val="60000"/>
                  </a:schemeClr>
                </a:solidFill>
                <a:latin typeface="Aharoni" pitchFamily="2" charset="-79"/>
                <a:cs typeface="Aharoni" pitchFamily="2" charset="-79"/>
              </a:rPr>
              <a:t>Christ, the son of Mary, although they have been ordered to serve only God alone. There is no god but Him. Glory be to Him </a:t>
            </a:r>
            <a:r>
              <a:rPr lang="en-US" sz="4000" dirty="0">
                <a:ln>
                  <a:solidFill>
                    <a:srgbClr val="FF9900"/>
                  </a:solidFill>
                </a:ln>
                <a:solidFill>
                  <a:srgbClr val="FF9900"/>
                </a:solidFill>
                <a:latin typeface="Aharoni" pitchFamily="2" charset="-79"/>
                <a:cs typeface="Aharoni" pitchFamily="2" charset="-79"/>
              </a:rPr>
              <a:t>!</a:t>
            </a:r>
            <a:r>
              <a:rPr lang="en-US" sz="2800" dirty="0">
                <a:ln>
                  <a:solidFill>
                    <a:schemeClr val="accent5">
                      <a:lumMod val="40000"/>
                      <a:lumOff val="60000"/>
                    </a:schemeClr>
                  </a:solidFill>
                </a:ln>
                <a:solidFill>
                  <a:schemeClr val="accent5">
                    <a:lumMod val="40000"/>
                    <a:lumOff val="60000"/>
                  </a:schemeClr>
                </a:solidFill>
                <a:latin typeface="Aharoni" pitchFamily="2" charset="-79"/>
                <a:cs typeface="Aharoni" pitchFamily="2" charset="-79"/>
              </a:rPr>
              <a:t> He is beyond what they associate </a:t>
            </a:r>
            <a:r>
              <a:rPr lang="en-US" sz="2800" dirty="0">
                <a:ln>
                  <a:solidFill>
                    <a:srgbClr val="FF9900"/>
                  </a:solidFill>
                </a:ln>
                <a:solidFill>
                  <a:srgbClr val="FF9900"/>
                </a:solidFill>
                <a:latin typeface="Aharoni" pitchFamily="2" charset="-79"/>
                <a:cs typeface="Aharoni" pitchFamily="2" charset="-79"/>
              </a:rPr>
              <a:t>(with Him</a:t>
            </a:r>
            <a:r>
              <a:rPr lang="en-US" sz="2800" dirty="0" smtClean="0">
                <a:ln>
                  <a:solidFill>
                    <a:srgbClr val="FF9900"/>
                  </a:solidFill>
                </a:ln>
                <a:solidFill>
                  <a:srgbClr val="FF9900"/>
                </a:solidFill>
                <a:latin typeface="Aharoni" pitchFamily="2" charset="-79"/>
                <a:cs typeface="Aharoni" pitchFamily="2" charset="-79"/>
              </a:rPr>
              <a:t>)</a:t>
            </a:r>
            <a:r>
              <a:rPr lang="en-US" sz="2800" dirty="0" smtClean="0">
                <a:ln>
                  <a:solidFill>
                    <a:schemeClr val="accent5">
                      <a:lumMod val="40000"/>
                      <a:lumOff val="60000"/>
                    </a:schemeClr>
                  </a:solidFill>
                </a:ln>
                <a:solidFill>
                  <a:schemeClr val="accent5">
                    <a:lumMod val="40000"/>
                    <a:lumOff val="60000"/>
                  </a:schemeClr>
                </a:solidFill>
                <a:latin typeface="Aharoni" pitchFamily="2" charset="-79"/>
                <a:cs typeface="Aharoni" pitchFamily="2" charset="-79"/>
              </a:rPr>
              <a:t> </a:t>
            </a:r>
            <a:r>
              <a:rPr lang="en-US" sz="2800" dirty="0" smtClean="0">
                <a:ln>
                  <a:solidFill>
                    <a:srgbClr val="FF9900"/>
                  </a:solidFill>
                </a:ln>
                <a:solidFill>
                  <a:srgbClr val="FF9900"/>
                </a:solidFill>
                <a:latin typeface="Aharoni" pitchFamily="2" charset="-79"/>
                <a:cs typeface="Aharoni" pitchFamily="2" charset="-79"/>
              </a:rPr>
              <a:t>....</a:t>
            </a:r>
          </a:p>
          <a:p>
            <a:pPr algn="ctr" rtl="0"/>
            <a:r>
              <a:rPr lang="en-US" sz="2800" dirty="0" smtClean="0">
                <a:ln>
                  <a:solidFill>
                    <a:srgbClr val="FF9900"/>
                  </a:solidFill>
                </a:ln>
                <a:solidFill>
                  <a:srgbClr val="FF9900"/>
                </a:solidFill>
                <a:latin typeface="Aharoni" pitchFamily="2" charset="-79"/>
                <a:cs typeface="Aharoni" pitchFamily="2" charset="-79"/>
              </a:rPr>
              <a:t>"</a:t>
            </a:r>
            <a:r>
              <a:rPr lang="en-US" sz="2800" dirty="0" smtClean="0">
                <a:ln>
                  <a:solidFill>
                    <a:schemeClr val="bg1"/>
                  </a:solidFill>
                </a:ln>
                <a:solidFill>
                  <a:schemeClr val="bg1"/>
                </a:solidFill>
                <a:latin typeface="Aharoni" pitchFamily="2" charset="-79"/>
                <a:cs typeface="Aharoni" pitchFamily="2" charset="-79"/>
              </a:rPr>
              <a:t> </a:t>
            </a:r>
            <a:r>
              <a:rPr lang="en-US" sz="2800" dirty="0">
                <a:ln>
                  <a:solidFill>
                    <a:srgbClr val="00B050"/>
                  </a:solidFill>
                </a:ln>
                <a:solidFill>
                  <a:schemeClr val="bg1"/>
                </a:solidFill>
                <a:latin typeface="Aharoni" pitchFamily="2" charset="-79"/>
                <a:cs typeface="Aharoni" pitchFamily="2" charset="-79"/>
              </a:rPr>
              <a:t>(Quran 9:31)</a:t>
            </a:r>
          </a:p>
        </p:txBody>
      </p:sp>
    </p:spTree>
    <p:extLst>
      <p:ext uri="{BB962C8B-B14F-4D97-AF65-F5344CB8AC3E}">
        <p14:creationId xmlns:p14="http://schemas.microsoft.com/office/powerpoint/2010/main" xmlns="" val="120877479"/>
      </p:ext>
    </p:extLst>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C:\Users\Hinda\Desktop\يوسف\2068010-501698-brown-wooden-background-square-composi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9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359533" y="889843"/>
            <a:ext cx="8424936" cy="5078313"/>
          </a:xfrm>
          <a:prstGeom prst="rect">
            <a:avLst/>
          </a:prstGeom>
        </p:spPr>
        <p:txBody>
          <a:bodyPr wrap="square">
            <a:spAutoFit/>
          </a:bodyPr>
          <a:lstStyle/>
          <a:p>
            <a:pPr algn="ctr" rtl="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This utmost </a:t>
            </a:r>
            <a:r>
              <a:rPr lang="en-US" sz="3600"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Aharoni" pitchFamily="2" charset="-79"/>
                <a:cs typeface="Aharoni" pitchFamily="2" charset="-79"/>
              </a:rPr>
              <a:t>obedience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and </a:t>
            </a:r>
            <a:r>
              <a:rPr lang="en-US" sz="3600" dirty="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Aharoni" pitchFamily="2" charset="-79"/>
                <a:cs typeface="Aharoni" pitchFamily="2" charset="-79"/>
              </a:rPr>
              <a:t>worship</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to </a:t>
            </a:r>
            <a:r>
              <a:rPr lang="en-US" sz="3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one God</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in its truest sense forms the basis of </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latin typeface="Aharoni" pitchFamily="2" charset="-79"/>
                <a:cs typeface="Aharoni" pitchFamily="2" charset="-79"/>
              </a:rPr>
              <a:t>Islam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The entire </a:t>
            </a:r>
            <a:r>
              <a:rPr lang="en-US" sz="3600" dirty="0">
                <a:ln w="18415" cmpd="sng">
                  <a:solidFill>
                    <a:srgbClr val="00B050"/>
                  </a:solidFill>
                  <a:prstDash val="solid"/>
                </a:ln>
                <a:solidFill>
                  <a:srgbClr val="00B050"/>
                </a:solidFill>
                <a:effectLst>
                  <a:outerShdw blurRad="63500" dir="3600000" algn="tl" rotWithShape="0">
                    <a:srgbClr val="000000">
                      <a:alpha val="70000"/>
                    </a:srgbClr>
                  </a:outerShdw>
                </a:effectLst>
                <a:latin typeface="Aharoni" pitchFamily="2" charset="-79"/>
                <a:cs typeface="Aharoni" pitchFamily="2" charset="-79"/>
              </a:rPr>
              <a:t>Quran</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has been committed to memory by millions of </a:t>
            </a:r>
            <a:r>
              <a:rPr lang="en-US" sz="36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haroni" pitchFamily="2" charset="-79"/>
                <a:cs typeface="Aharoni" pitchFamily="2" charset="-79"/>
              </a:rPr>
              <a:t>Muslims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around the world and </a:t>
            </a:r>
            <a:r>
              <a:rPr lang="en-US" sz="3600" dirty="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haroni" pitchFamily="2" charset="-79"/>
                <a:cs typeface="Aharoni" pitchFamily="2" charset="-79"/>
              </a:rPr>
              <a:t>preserved</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by </a:t>
            </a:r>
            <a:r>
              <a:rPr lang="en-US" sz="3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God</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a:t>
            </a:r>
            <a:r>
              <a:rPr lang="en-US" sz="3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Himself</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from any interpolations, </a:t>
            </a:r>
            <a:r>
              <a:rPr lang="en-US" sz="3600" dirty="0">
                <a:ln w="18415" cmpd="sng">
                  <a:solidFill>
                    <a:schemeClr val="accent1">
                      <a:lumMod val="60000"/>
                      <a:lumOff val="40000"/>
                    </a:schemeClr>
                  </a:solidFill>
                  <a:prstDash val="solid"/>
                </a:ln>
                <a:solidFill>
                  <a:schemeClr val="tx2">
                    <a:lumMod val="60000"/>
                    <a:lumOff val="40000"/>
                  </a:schemeClr>
                </a:solidFill>
                <a:effectLst>
                  <a:outerShdw blurRad="63500" dir="3600000" algn="tl" rotWithShape="0">
                    <a:srgbClr val="000000">
                      <a:alpha val="70000"/>
                    </a:srgbClr>
                  </a:outerShdw>
                </a:effectLst>
                <a:latin typeface="Aharoni" pitchFamily="2" charset="-79"/>
                <a:cs typeface="Aharoni" pitchFamily="2" charset="-79"/>
              </a:rPr>
              <a:t>unlike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previous scriptures, to provide </a:t>
            </a:r>
            <a:r>
              <a:rPr lang="en-US" sz="3600" dirty="0">
                <a:ln w="18415" cmpd="sng">
                  <a:solidFill>
                    <a:schemeClr val="accent2">
                      <a:lumMod val="40000"/>
                      <a:lumOff val="60000"/>
                    </a:schemeClr>
                  </a:solidFill>
                  <a:prstDash val="solid"/>
                </a:ln>
                <a:solidFill>
                  <a:schemeClr val="accent2">
                    <a:lumMod val="40000"/>
                    <a:lumOff val="60000"/>
                  </a:schemeClr>
                </a:solidFill>
                <a:effectLst>
                  <a:outerShdw blurRad="63500" dir="3600000" algn="tl" rotWithShape="0">
                    <a:srgbClr val="000000">
                      <a:alpha val="70000"/>
                    </a:srgbClr>
                  </a:outerShdw>
                </a:effectLst>
                <a:latin typeface="Aharoni" pitchFamily="2" charset="-79"/>
                <a:cs typeface="Aharoni" pitchFamily="2" charset="-79"/>
              </a:rPr>
              <a:t>guidance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for all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ages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178421676"/>
      </p:ext>
    </p:extLst>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60000"/>
        </a:solidFill>
        <a:effectLst/>
      </p:bgPr>
    </p:bg>
    <p:spTree>
      <p:nvGrpSpPr>
        <p:cNvPr id="1" name=""/>
        <p:cNvGrpSpPr/>
        <p:nvPr/>
      </p:nvGrpSpPr>
      <p:grpSpPr>
        <a:xfrm>
          <a:off x="0" y="0"/>
          <a:ext cx="0" cy="0"/>
          <a:chOff x="0" y="0"/>
          <a:chExt cx="0" cy="0"/>
        </a:xfrm>
      </p:grpSpPr>
      <p:pic>
        <p:nvPicPr>
          <p:cNvPr id="28674" name="Picture 2" descr="C:\Users\Hinda\Desktop\صور\New Folder\54184001737270312_nll2bX4G_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74" y="14383"/>
            <a:ext cx="916737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0" y="2717308"/>
            <a:ext cx="9144000" cy="1015663"/>
          </a:xfrm>
          <a:prstGeom prst="rect">
            <a:avLst/>
          </a:prstGeom>
          <a:solidFill>
            <a:srgbClr val="260000"/>
          </a:solidFill>
          <a:ln>
            <a:solidFill>
              <a:srgbClr val="260000"/>
            </a:solidFill>
          </a:ln>
        </p:spPr>
        <p:txBody>
          <a:bodyPr wrap="square">
            <a:spAutoFit/>
          </a:bodyPr>
          <a:lstStyle/>
          <a:p>
            <a:pPr algn="ctr"/>
            <a:r>
              <a:rPr lang="en-US" sz="6000" b="1" dirty="0">
                <a:solidFill>
                  <a:srgbClr val="FFCC99"/>
                </a:solidFill>
                <a:latin typeface="Aharoni" pitchFamily="2" charset="-79"/>
                <a:cs typeface="Aharoni" pitchFamily="2" charset="-79"/>
              </a:rPr>
              <a:t>What Does Islam </a:t>
            </a:r>
            <a:r>
              <a:rPr lang="en-US" sz="6000" b="1" dirty="0" smtClean="0">
                <a:solidFill>
                  <a:srgbClr val="FFCC99"/>
                </a:solidFill>
                <a:latin typeface="Aharoni" pitchFamily="2" charset="-79"/>
                <a:cs typeface="Aharoni" pitchFamily="2" charset="-79"/>
              </a:rPr>
              <a:t>Teach ?</a:t>
            </a:r>
            <a:endParaRPr lang="ar-SA" sz="6000" dirty="0">
              <a:solidFill>
                <a:srgbClr val="FFCC99"/>
              </a:solidFill>
              <a:latin typeface="Aharoni" pitchFamily="2" charset="-79"/>
            </a:endParaRPr>
          </a:p>
        </p:txBody>
      </p:sp>
    </p:spTree>
    <p:extLst>
      <p:ext uri="{BB962C8B-B14F-4D97-AF65-F5344CB8AC3E}">
        <p14:creationId xmlns:p14="http://schemas.microsoft.com/office/powerpoint/2010/main" xmlns="" val="2532720430"/>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C:\Users\Hinda\Desktop\صور\New Folder\60165344992241648_qeZ2D7HY_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1"/>
            <a:ext cx="212372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460992" y="188640"/>
            <a:ext cx="6173485" cy="707886"/>
          </a:xfrm>
          <a:prstGeom prst="rect">
            <a:avLst/>
          </a:prstGeom>
        </p:spPr>
        <p:txBody>
          <a:bodyPr wrap="none">
            <a:spAutoFit/>
          </a:bodyPr>
          <a:lstStyle/>
          <a:p>
            <a:r>
              <a:rPr lang="en-US" sz="4000" b="1" dirty="0">
                <a:solidFill>
                  <a:srgbClr val="92D050"/>
                </a:solidFill>
                <a:latin typeface="Aharoni" pitchFamily="2" charset="-79"/>
                <a:cs typeface="Aharoni" pitchFamily="2" charset="-79"/>
              </a:rPr>
              <a:t>What Does Islam </a:t>
            </a:r>
            <a:r>
              <a:rPr lang="en-US" sz="4000" b="1" dirty="0" smtClean="0">
                <a:solidFill>
                  <a:srgbClr val="92D050"/>
                </a:solidFill>
                <a:latin typeface="Aharoni" pitchFamily="2" charset="-79"/>
                <a:cs typeface="Aharoni" pitchFamily="2" charset="-79"/>
              </a:rPr>
              <a:t>Teach ?</a:t>
            </a:r>
            <a:endParaRPr lang="ar-SA" sz="4000" dirty="0">
              <a:solidFill>
                <a:srgbClr val="92D050"/>
              </a:solidFill>
              <a:latin typeface="Aharoni" pitchFamily="2" charset="-79"/>
            </a:endParaRPr>
          </a:p>
        </p:txBody>
      </p:sp>
      <p:sp>
        <p:nvSpPr>
          <p:cNvPr id="3" name="مستطيل 2"/>
          <p:cNvSpPr/>
          <p:nvPr/>
        </p:nvSpPr>
        <p:spPr>
          <a:xfrm>
            <a:off x="611558" y="1196752"/>
            <a:ext cx="6048673" cy="5262979"/>
          </a:xfrm>
          <a:prstGeom prst="rect">
            <a:avLst/>
          </a:prstGeom>
        </p:spPr>
        <p:txBody>
          <a:bodyPr wrap="square">
            <a:spAutoFit/>
          </a:bodyPr>
          <a:lstStyle/>
          <a:p>
            <a:pPr algn="ctr" rtl="0"/>
            <a:r>
              <a:rPr lang="en-US" sz="2800" b="1" dirty="0">
                <a:ln w="18415" cmpd="sng">
                  <a:solidFill>
                    <a:srgbClr val="FFFF00"/>
                  </a:solidFill>
                  <a:prstDash val="solid"/>
                </a:ln>
                <a:solidFill>
                  <a:srgbClr val="FFFF00"/>
                </a:solidFill>
                <a:effectLst>
                  <a:outerShdw blurRad="38100" dist="38100" dir="2700000" algn="tl">
                    <a:srgbClr val="000000">
                      <a:alpha val="43137"/>
                    </a:srgbClr>
                  </a:outerShdw>
                </a:effectLst>
                <a:latin typeface="Aharoni" pitchFamily="2" charset="-79"/>
                <a:cs typeface="Aharoni" pitchFamily="2" charset="-79"/>
              </a:rPr>
              <a:t>Islam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calls humanity to the service of the One, Omnipotent </a:t>
            </a:r>
            <a:r>
              <a:rPr lang="en-US" sz="2800" b="1" dirty="0">
                <a:ln w="18415" cmpd="sng">
                  <a:solidFill>
                    <a:srgbClr val="FF0066"/>
                  </a:solidFill>
                  <a:prstDash val="solid"/>
                </a:ln>
                <a:solidFill>
                  <a:srgbClr val="FF0066"/>
                </a:solidFill>
                <a:effectLst>
                  <a:outerShdw blurRad="38100" dist="38100" dir="2700000" algn="tl">
                    <a:srgbClr val="000000">
                      <a:alpha val="43137"/>
                    </a:srgbClr>
                  </a:outerShdw>
                </a:effectLst>
                <a:latin typeface="Aharoni" pitchFamily="2" charset="-79"/>
                <a:cs typeface="Aharoni" pitchFamily="2" charset="-79"/>
              </a:rPr>
              <a:t>Creator</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endParaRPr lang="en-US" sz="28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algn="ctr" rtl="0"/>
            <a:r>
              <a:rPr lang="en-US" sz="2800" b="1" dirty="0" smtClean="0">
                <a:ln w="18415" cmpd="sng">
                  <a:solidFill>
                    <a:srgbClr val="E62E48"/>
                  </a:solidFill>
                  <a:prstDash val="solid"/>
                </a:ln>
                <a:solidFill>
                  <a:srgbClr val="E62E48"/>
                </a:solidFill>
                <a:effectLst>
                  <a:outerShdw blurRad="38100" dist="38100" dir="2700000" algn="tl">
                    <a:srgbClr val="000000">
                      <a:alpha val="43137"/>
                    </a:srgbClr>
                  </a:outerShdw>
                </a:effectLst>
                <a:latin typeface="Aharoni" pitchFamily="2" charset="-79"/>
                <a:cs typeface="Aharoni" pitchFamily="2" charset="-79"/>
              </a:rPr>
              <a:t>( </a:t>
            </a:r>
            <a:r>
              <a:rPr lang="en-US" sz="2800" b="1" dirty="0" smtClean="0">
                <a:ln w="18415" cmpd="sng">
                  <a:solidFill>
                    <a:schemeClr val="accent4">
                      <a:lumMod val="40000"/>
                      <a:lumOff val="60000"/>
                    </a:schemeClr>
                  </a:solidFill>
                  <a:prstDash val="solid"/>
                </a:ln>
                <a:solidFill>
                  <a:schemeClr val="accent4">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 Allah ' </a:t>
            </a:r>
            <a:r>
              <a:rPr lang="en-US" sz="2800" b="1" dirty="0">
                <a:ln w="18415" cmpd="sng">
                  <a:solidFill>
                    <a:srgbClr val="E62E48"/>
                  </a:solidFill>
                  <a:prstDash val="solid"/>
                </a:ln>
                <a:solidFill>
                  <a:srgbClr val="E62E48"/>
                </a:solidFill>
                <a:effectLst>
                  <a:outerShdw blurRad="38100" dist="38100" dir="2700000" algn="tl">
                    <a:srgbClr val="000000">
                      <a:alpha val="43137"/>
                    </a:srgbClr>
                  </a:outerShdw>
                </a:effectLst>
                <a:latin typeface="Aharoni" pitchFamily="2" charset="-79"/>
                <a:cs typeface="Aharoni" pitchFamily="2" charset="-79"/>
              </a:rPr>
              <a:t>in </a:t>
            </a:r>
            <a:r>
              <a:rPr lang="en-US" sz="2800" b="1" dirty="0" smtClean="0">
                <a:ln w="18415" cmpd="sng">
                  <a:solidFill>
                    <a:srgbClr val="E62E48"/>
                  </a:solidFill>
                  <a:prstDash val="solid"/>
                </a:ln>
                <a:solidFill>
                  <a:srgbClr val="E62E48"/>
                </a:solidFill>
                <a:effectLst>
                  <a:outerShdw blurRad="38100" dist="38100" dir="2700000" algn="tl">
                    <a:srgbClr val="000000">
                      <a:alpha val="43137"/>
                    </a:srgbClr>
                  </a:outerShdw>
                </a:effectLst>
                <a:latin typeface="Aharoni" pitchFamily="2" charset="-79"/>
                <a:cs typeface="Aharoni" pitchFamily="2" charset="-79"/>
              </a:rPr>
              <a:t>Arabic ) . </a:t>
            </a:r>
            <a:r>
              <a:rPr lang="en-US" sz="2800" b="1" dirty="0">
                <a:ln w="18415" cmpd="sng">
                  <a:solidFill>
                    <a:srgbClr val="FFFF00"/>
                  </a:solidFill>
                  <a:prstDash val="solid"/>
                </a:ln>
                <a:solidFill>
                  <a:srgbClr val="FFFF00"/>
                </a:solidFill>
                <a:effectLst>
                  <a:outerShdw blurRad="38100" dist="38100" dir="2700000" algn="tl">
                    <a:srgbClr val="000000">
                      <a:alpha val="43137"/>
                    </a:srgbClr>
                  </a:outerShdw>
                </a:effectLst>
                <a:latin typeface="Aharoni" pitchFamily="2" charset="-79"/>
                <a:cs typeface="Aharoni" pitchFamily="2" charset="-79"/>
              </a:rPr>
              <a:t>Islam</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teaches the oneness of mankind in the eyes of </a:t>
            </a:r>
            <a:r>
              <a:rPr lang="en-US" sz="2800" b="1" dirty="0">
                <a:ln w="18415" cmpd="sng">
                  <a:solidFill>
                    <a:srgbClr val="FF0000"/>
                  </a:solidFill>
                  <a:prstDash val="solid"/>
                </a:ln>
                <a:solidFill>
                  <a:srgbClr val="FF0000"/>
                </a:solidFill>
                <a:effectLst>
                  <a:outerShdw blurRad="38100" dist="38100" dir="2700000" algn="tl">
                    <a:srgbClr val="000000">
                      <a:alpha val="43137"/>
                    </a:srgbClr>
                  </a:outerShdw>
                </a:effectLst>
                <a:latin typeface="Aharoni" pitchFamily="2" charset="-79"/>
                <a:cs typeface="Aharoni" pitchFamily="2" charset="-79"/>
              </a:rPr>
              <a:t>God</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regardless of superficial differences such as </a:t>
            </a:r>
            <a:r>
              <a:rPr lang="en-US" sz="2800" b="1" dirty="0">
                <a:ln w="18415" cmpd="sng">
                  <a:solidFill>
                    <a:schemeClr val="accent6">
                      <a:lumMod val="75000"/>
                    </a:schemeClr>
                  </a:solidFill>
                  <a:prstDash val="solid"/>
                </a:ln>
                <a:solidFill>
                  <a:srgbClr val="FF9900"/>
                </a:solidFill>
                <a:effectLst>
                  <a:outerShdw blurRad="38100" dist="38100" dir="2700000" algn="tl">
                    <a:srgbClr val="000000">
                      <a:alpha val="43137"/>
                    </a:srgbClr>
                  </a:outerShdw>
                </a:effectLst>
                <a:latin typeface="Aharoni" pitchFamily="2" charset="-79"/>
                <a:cs typeface="Aharoni" pitchFamily="2" charset="-79"/>
              </a:rPr>
              <a:t>race</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&amp; </a:t>
            </a:r>
            <a:r>
              <a:rPr lang="en-US" sz="2800" b="1" dirty="0" smtClean="0">
                <a:ln w="18415" cmpd="sng">
                  <a:solidFill>
                    <a:schemeClr val="accent6">
                      <a:lumMod val="75000"/>
                    </a:schemeClr>
                  </a:solidFill>
                  <a:prstDash val="solid"/>
                </a:ln>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nationality </a:t>
            </a:r>
            <a:r>
              <a:rPr lang="en-US" sz="28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In Islam there is no superiority of </a:t>
            </a:r>
            <a:r>
              <a:rPr lang="en-US" sz="2800" b="1" dirty="0">
                <a:ln w="18415" cmpd="sng">
                  <a:solidFill>
                    <a:srgbClr val="00B0F0"/>
                  </a:solidFill>
                  <a:prstDash val="solid"/>
                </a:ln>
                <a:solidFill>
                  <a:srgbClr val="00B0F0"/>
                </a:solidFill>
                <a:effectLst>
                  <a:outerShdw blurRad="38100" dist="38100" dir="2700000" algn="tl">
                    <a:srgbClr val="000000">
                      <a:alpha val="43137"/>
                    </a:srgbClr>
                  </a:outerShdw>
                </a:effectLst>
                <a:latin typeface="Aharoni" pitchFamily="2" charset="-79"/>
                <a:cs typeface="Aharoni" pitchFamily="2" charset="-79"/>
              </a:rPr>
              <a:t>whites over blacks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or </a:t>
            </a:r>
            <a:r>
              <a:rPr lang="en-US" sz="2800" b="1" dirty="0">
                <a:ln w="18415" cmpd="sng">
                  <a:solidFill>
                    <a:srgbClr val="FFCC99"/>
                  </a:solidFill>
                  <a:prstDash val="solid"/>
                </a:ln>
                <a:solidFill>
                  <a:srgbClr val="FFC000"/>
                </a:solidFill>
                <a:effectLst>
                  <a:outerShdw blurRad="38100" dist="38100" dir="2700000" algn="tl">
                    <a:srgbClr val="000000">
                      <a:alpha val="43137"/>
                    </a:srgbClr>
                  </a:outerShdw>
                </a:effectLst>
                <a:latin typeface="Aharoni" pitchFamily="2" charset="-79"/>
                <a:cs typeface="Aharoni" pitchFamily="2" charset="-79"/>
              </a:rPr>
              <a:t>vice </a:t>
            </a:r>
            <a:r>
              <a:rPr lang="en-US" sz="2800" b="1" dirty="0" smtClean="0">
                <a:ln w="18415" cmpd="sng">
                  <a:solidFill>
                    <a:srgbClr val="FFCC99"/>
                  </a:solidFill>
                  <a:prstDash val="solid"/>
                </a:ln>
                <a:solidFill>
                  <a:srgbClr val="FFC000"/>
                </a:solidFill>
                <a:effectLst>
                  <a:outerShdw blurRad="38100" dist="38100" dir="2700000" algn="tl">
                    <a:srgbClr val="000000">
                      <a:alpha val="43137"/>
                    </a:srgbClr>
                  </a:outerShdw>
                </a:effectLst>
                <a:latin typeface="Aharoni" pitchFamily="2" charset="-79"/>
                <a:cs typeface="Aharoni" pitchFamily="2" charset="-79"/>
              </a:rPr>
              <a:t>versa </a:t>
            </a:r>
            <a:r>
              <a:rPr lang="en-US" sz="28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Anything that disrupts </a:t>
            </a:r>
            <a:r>
              <a:rPr lang="en-US" sz="2800" b="1" dirty="0">
                <a:ln w="18415" cmpd="sng">
                  <a:solidFill>
                    <a:schemeClr val="accent2">
                      <a:lumMod val="60000"/>
                      <a:lumOff val="40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society's harmony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and </a:t>
            </a:r>
            <a:r>
              <a:rPr lang="en-US" sz="2800" b="1" dirty="0">
                <a:ln w="18415" cmpd="sng">
                  <a:solidFill>
                    <a:srgbClr val="7030A0"/>
                  </a:solidFill>
                  <a:prstDash val="solid"/>
                </a:ln>
                <a:solidFill>
                  <a:srgbClr val="7030A0"/>
                </a:solidFill>
                <a:effectLst>
                  <a:outerShdw blurRad="38100" dist="38100" dir="2700000" algn="tl">
                    <a:srgbClr val="000000">
                      <a:alpha val="43137"/>
                    </a:srgbClr>
                  </a:outerShdw>
                </a:effectLst>
                <a:latin typeface="Aharoni" pitchFamily="2" charset="-79"/>
                <a:cs typeface="Aharoni" pitchFamily="2" charset="-79"/>
              </a:rPr>
              <a:t>deviates humans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from </a:t>
            </a:r>
            <a:r>
              <a:rPr lang="en-US" sz="2800" b="1" dirty="0">
                <a:ln w="18415" cmpd="sng">
                  <a:solidFill>
                    <a:schemeClr val="accent6">
                      <a:lumMod val="50000"/>
                    </a:schemeClr>
                  </a:solidFill>
                  <a:prstDash val="solid"/>
                </a:ln>
                <a:solidFill>
                  <a:schemeClr val="accent6">
                    <a:lumMod val="50000"/>
                  </a:schemeClr>
                </a:solidFill>
                <a:effectLst>
                  <a:outerShdw blurRad="38100" dist="38100" dir="2700000" algn="tl">
                    <a:srgbClr val="000000">
                      <a:alpha val="43137"/>
                    </a:srgbClr>
                  </a:outerShdw>
                </a:effectLst>
                <a:latin typeface="Aharoni" pitchFamily="2" charset="-79"/>
                <a:cs typeface="Aharoni" pitchFamily="2" charset="-79"/>
              </a:rPr>
              <a:t>worshiping</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one true God </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is </a:t>
            </a:r>
            <a:r>
              <a:rPr lang="en-US" sz="2800" b="1" dirty="0">
                <a:ln w="18415" cmpd="sng">
                  <a:solidFill>
                    <a:srgbClr val="C00000"/>
                  </a:solidFill>
                  <a:prstDash val="solid"/>
                </a:ln>
                <a:solidFill>
                  <a:srgbClr val="C00000"/>
                </a:solidFill>
                <a:effectLst>
                  <a:outerShdw blurRad="38100" dist="38100" dir="2700000" algn="tl">
                    <a:srgbClr val="000000">
                      <a:alpha val="43137"/>
                    </a:srgbClr>
                  </a:outerShdw>
                </a:effectLst>
                <a:latin typeface="Aharoni" pitchFamily="2" charset="-79"/>
                <a:cs typeface="Aharoni" pitchFamily="2" charset="-79"/>
              </a:rPr>
              <a:t>disliked</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in </a:t>
            </a:r>
            <a:r>
              <a:rPr lang="en-US" sz="2800" b="1" dirty="0">
                <a:ln w="18415" cmpd="sng">
                  <a:solidFill>
                    <a:srgbClr val="FFFF00"/>
                  </a:solidFill>
                  <a:prstDash val="solid"/>
                </a:ln>
                <a:solidFill>
                  <a:srgbClr val="FFFF00"/>
                </a:solidFill>
                <a:effectLst>
                  <a:outerShdw blurRad="38100" dist="38100" dir="2700000" algn="tl">
                    <a:srgbClr val="000000">
                      <a:alpha val="43137"/>
                    </a:srgbClr>
                  </a:outerShdw>
                </a:effectLst>
                <a:latin typeface="Aharoni" pitchFamily="2" charset="-79"/>
                <a:cs typeface="Aharoni" pitchFamily="2" charset="-79"/>
              </a:rPr>
              <a:t>Islam.</a:t>
            </a:r>
            <a:r>
              <a:rPr lang="en-US" sz="28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p>
        </p:txBody>
      </p:sp>
    </p:spTree>
    <p:extLst>
      <p:ext uri="{BB962C8B-B14F-4D97-AF65-F5344CB8AC3E}">
        <p14:creationId xmlns:p14="http://schemas.microsoft.com/office/powerpoint/2010/main" xmlns="" val="3503678815"/>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4" descr="Pinn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6848"/>
          <a:stretch/>
        </p:blipFill>
        <p:spPr bwMode="auto">
          <a:xfrm>
            <a:off x="5970450" y="-16024"/>
            <a:ext cx="3174290" cy="6874024"/>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Pinn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3635895"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Pinn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55616" y="-16024"/>
            <a:ext cx="3219450" cy="68740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28107" y="1052736"/>
            <a:ext cx="9144740" cy="769441"/>
          </a:xfrm>
          <a:prstGeom prst="rect">
            <a:avLst/>
          </a:prstGeom>
          <a:solidFill>
            <a:schemeClr val="tx1"/>
          </a:solidFill>
        </p:spPr>
        <p:txBody>
          <a:bodyPr wrap="square">
            <a:spAutoFit/>
          </a:bodyPr>
          <a:lstStyle/>
          <a:p>
            <a:pPr algn="ctr" rtl="0"/>
            <a:r>
              <a:rPr lang="en-US" sz="44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The Christmas Experience</a:t>
            </a:r>
            <a:endParaRPr lang="en-US" sz="3200" dirty="0" smtClean="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5942807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0-#ppt_w/2"/>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1+#ppt_w/2"/>
                                          </p:val>
                                        </p:tav>
                                        <p:tav tm="100000">
                                          <p:val>
                                            <p:strVal val="#ppt_x"/>
                                          </p:val>
                                        </p:tav>
                                      </p:tavLst>
                                    </p:anim>
                                    <p:anim calcmode="lin" valueType="num">
                                      <p:cBhvr additive="base">
                                        <p:cTn id="20" dur="500" fill="hold"/>
                                        <p:tgtEl>
                                          <p:spTgt spid="1434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C:\Users\Hinda\Desktop\صور\New Folder\60165344992241648_qeZ2D7HY_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1"/>
            <a:ext cx="212372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446738" y="160845"/>
            <a:ext cx="6173485" cy="707886"/>
          </a:xfrm>
          <a:prstGeom prst="rect">
            <a:avLst/>
          </a:prstGeom>
        </p:spPr>
        <p:txBody>
          <a:bodyPr wrap="none">
            <a:spAutoFit/>
          </a:bodyPr>
          <a:lstStyle/>
          <a:p>
            <a:r>
              <a:rPr lang="en-US" sz="4000" b="1" dirty="0">
                <a:solidFill>
                  <a:srgbClr val="92D050"/>
                </a:solidFill>
                <a:latin typeface="Aharoni" pitchFamily="2" charset="-79"/>
                <a:cs typeface="Aharoni" pitchFamily="2" charset="-79"/>
              </a:rPr>
              <a:t>What Does Islam </a:t>
            </a:r>
            <a:r>
              <a:rPr lang="en-US" sz="4000" b="1" dirty="0" smtClean="0">
                <a:solidFill>
                  <a:srgbClr val="92D050"/>
                </a:solidFill>
                <a:latin typeface="Aharoni" pitchFamily="2" charset="-79"/>
                <a:cs typeface="Aharoni" pitchFamily="2" charset="-79"/>
              </a:rPr>
              <a:t>Teach ?</a:t>
            </a:r>
            <a:endParaRPr lang="ar-SA" sz="4000" dirty="0">
              <a:solidFill>
                <a:srgbClr val="92D050"/>
              </a:solidFill>
              <a:latin typeface="Aharoni" pitchFamily="2" charset="-79"/>
            </a:endParaRPr>
          </a:p>
        </p:txBody>
      </p:sp>
      <p:sp>
        <p:nvSpPr>
          <p:cNvPr id="3" name="مستطيل 2"/>
          <p:cNvSpPr/>
          <p:nvPr/>
        </p:nvSpPr>
        <p:spPr>
          <a:xfrm>
            <a:off x="23345" y="1052736"/>
            <a:ext cx="7020272" cy="5509200"/>
          </a:xfrm>
          <a:prstGeom prst="rect">
            <a:avLst/>
          </a:prstGeom>
        </p:spPr>
        <p:txBody>
          <a:bodyPr wrap="square">
            <a:spAutoFit/>
          </a:bodyPr>
          <a:lstStyle/>
          <a:p>
            <a:pPr algn="ctr" rtl="0"/>
            <a:r>
              <a:rPr lang="en-US" sz="32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Thus </a:t>
            </a:r>
            <a:r>
              <a:rPr lang="en-US" sz="3200" b="1" dirty="0">
                <a:ln w="18415" cmpd="sng">
                  <a:solidFill>
                    <a:srgbClr val="FFFF00"/>
                  </a:solidFill>
                  <a:prstDash val="solid"/>
                </a:ln>
                <a:solidFill>
                  <a:srgbClr val="FFFF00"/>
                </a:solidFill>
                <a:effectLst>
                  <a:outerShdw blurRad="38100" dist="38100" dir="2700000" algn="tl">
                    <a:srgbClr val="000000">
                      <a:alpha val="43137"/>
                    </a:srgbClr>
                  </a:outerShdw>
                </a:effectLst>
                <a:latin typeface="Aharoni" pitchFamily="2" charset="-79"/>
                <a:cs typeface="Aharoni" pitchFamily="2" charset="-79"/>
              </a:rPr>
              <a:t>Islam</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recognizes the </a:t>
            </a:r>
            <a:r>
              <a:rPr lang="en-US" sz="3200" b="1" dirty="0">
                <a:ln w="18415" cmpd="sng">
                  <a:solidFill>
                    <a:srgbClr val="00B0F0"/>
                  </a:solidFill>
                  <a:prstDash val="solid"/>
                </a:ln>
                <a:solidFill>
                  <a:srgbClr val="00B0F0"/>
                </a:solidFill>
                <a:effectLst>
                  <a:outerShdw blurRad="38100" dist="38100" dir="2700000" algn="tl">
                    <a:srgbClr val="000000">
                      <a:alpha val="43137"/>
                    </a:srgbClr>
                  </a:outerShdw>
                </a:effectLst>
                <a:latin typeface="Aharoni" pitchFamily="2" charset="-79"/>
                <a:cs typeface="Aharoni" pitchFamily="2" charset="-79"/>
              </a:rPr>
              <a:t>evils of alcohol</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3200" b="1" dirty="0">
                <a:ln w="18415" cmpd="sng">
                  <a:solidFill>
                    <a:srgbClr val="00B050"/>
                  </a:solidFill>
                  <a:prstDash val="solid"/>
                </a:ln>
                <a:solidFill>
                  <a:srgbClr val="00B050"/>
                </a:solidFill>
                <a:effectLst>
                  <a:outerShdw blurRad="38100" dist="38100" dir="2700000" algn="tl">
                    <a:srgbClr val="000000">
                      <a:alpha val="43137"/>
                    </a:srgbClr>
                  </a:outerShdw>
                </a:effectLst>
                <a:latin typeface="Aharoni" pitchFamily="2" charset="-79"/>
                <a:cs typeface="Aharoni" pitchFamily="2" charset="-79"/>
              </a:rPr>
              <a:t>drugs</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3200" b="1" dirty="0">
                <a:ln w="18415" cmpd="sng">
                  <a:solidFill>
                    <a:srgbClr val="FF0066"/>
                  </a:solidFill>
                  <a:prstDash val="solid"/>
                </a:ln>
                <a:solidFill>
                  <a:srgbClr val="FF0066"/>
                </a:solidFill>
                <a:effectLst>
                  <a:outerShdw blurRad="38100" dist="38100" dir="2700000" algn="tl">
                    <a:srgbClr val="000000">
                      <a:alpha val="43137"/>
                    </a:srgbClr>
                  </a:outerShdw>
                </a:effectLst>
                <a:latin typeface="Aharoni" pitchFamily="2" charset="-79"/>
                <a:cs typeface="Aharoni" pitchFamily="2" charset="-79"/>
              </a:rPr>
              <a:t>premarital sex</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3200" b="1" dirty="0">
                <a:ln w="18415" cmpd="sng">
                  <a:solidFill>
                    <a:schemeClr val="accent6">
                      <a:lumMod val="75000"/>
                    </a:schemeClr>
                  </a:solidFill>
                  <a:prstDash val="solid"/>
                </a:ln>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gambling </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etc. and advises humans to stay </a:t>
            </a:r>
            <a:r>
              <a:rPr lang="en-US" sz="32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away </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from these </a:t>
            </a:r>
            <a:r>
              <a:rPr lang="en-US" sz="3200" b="1" dirty="0">
                <a:ln w="18415" cmpd="sng">
                  <a:solidFill>
                    <a:schemeClr val="bg1"/>
                  </a:solidFill>
                  <a:prstDash val="solid"/>
                </a:ln>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Satan's </a:t>
            </a:r>
            <a:r>
              <a:rPr lang="en-US" sz="3200" b="1" dirty="0" smtClean="0">
                <a:ln w="18415" cmpd="sng">
                  <a:solidFill>
                    <a:schemeClr val="bg1"/>
                  </a:solidFill>
                  <a:prstDash val="solid"/>
                </a:ln>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handiwork </a:t>
            </a:r>
            <a:r>
              <a:rPr lang="en-US" sz="32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3200" b="1" dirty="0">
                <a:ln w="18415" cmpd="sng">
                  <a:solidFill>
                    <a:srgbClr val="FFFF00"/>
                  </a:solidFill>
                  <a:prstDash val="solid"/>
                </a:ln>
                <a:solidFill>
                  <a:srgbClr val="FFFF00"/>
                </a:solidFill>
                <a:effectLst>
                  <a:outerShdw blurRad="38100" dist="38100" dir="2700000" algn="tl">
                    <a:srgbClr val="000000">
                      <a:alpha val="43137"/>
                    </a:srgbClr>
                  </a:outerShdw>
                </a:effectLst>
                <a:latin typeface="Aharoni" pitchFamily="2" charset="-79"/>
                <a:cs typeface="Aharoni" pitchFamily="2" charset="-79"/>
              </a:rPr>
              <a:t>Islam </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further provides detailed instruction about a person's relationship with </a:t>
            </a:r>
            <a:r>
              <a:rPr lang="en-US" sz="3200" b="1" dirty="0">
                <a:ln w="18415" cmpd="sng">
                  <a:solidFill>
                    <a:srgbClr val="FF0000"/>
                  </a:solidFill>
                  <a:prstDash val="solid"/>
                </a:ln>
                <a:solidFill>
                  <a:srgbClr val="FF0000"/>
                </a:solidFill>
                <a:effectLst>
                  <a:outerShdw blurRad="38100" dist="38100" dir="2700000" algn="tl">
                    <a:srgbClr val="000000">
                      <a:alpha val="43137"/>
                    </a:srgbClr>
                  </a:outerShdw>
                </a:effectLst>
                <a:latin typeface="Aharoni" pitchFamily="2" charset="-79"/>
                <a:cs typeface="Aharoni" pitchFamily="2" charset="-79"/>
              </a:rPr>
              <a:t>God</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with his </a:t>
            </a:r>
            <a:r>
              <a:rPr lang="en-US" sz="3200" b="1" dirty="0">
                <a:ln w="18415" cmpd="sng">
                  <a:solidFill>
                    <a:schemeClr val="accent6">
                      <a:lumMod val="50000"/>
                    </a:schemeClr>
                  </a:solidFill>
                  <a:prstDash val="solid"/>
                </a:ln>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family</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and the </a:t>
            </a:r>
            <a:r>
              <a:rPr lang="en-US" sz="3200" b="1" dirty="0">
                <a:ln w="18415" cmpd="sng">
                  <a:solidFill>
                    <a:srgbClr val="FF9900"/>
                  </a:solidFill>
                  <a:prstDash val="solid"/>
                </a:ln>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society</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 Thus no aspect of a </a:t>
            </a:r>
            <a:r>
              <a:rPr lang="en-US" sz="3200" b="1" dirty="0">
                <a:ln w="18415" cmpd="sng">
                  <a:solidFill>
                    <a:srgbClr val="FF0066"/>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person's life </a:t>
            </a:r>
            <a:r>
              <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is outside of the guidance provided by </a:t>
            </a:r>
            <a:r>
              <a:rPr lang="en-US" sz="3200" b="1" dirty="0" smtClean="0">
                <a:ln w="18415" cmpd="sng">
                  <a:solidFill>
                    <a:srgbClr val="FF0000"/>
                  </a:solidFill>
                  <a:prstDash val="solid"/>
                </a:ln>
                <a:solidFill>
                  <a:srgbClr val="FF0000"/>
                </a:solidFill>
                <a:effectLst>
                  <a:outerShdw blurRad="38100" dist="38100" dir="2700000" algn="tl">
                    <a:srgbClr val="000000">
                      <a:alpha val="43137"/>
                    </a:srgbClr>
                  </a:outerShdw>
                </a:effectLst>
                <a:latin typeface="Aharoni" pitchFamily="2" charset="-79"/>
                <a:cs typeface="Aharoni" pitchFamily="2" charset="-79"/>
              </a:rPr>
              <a:t>God </a:t>
            </a:r>
            <a:r>
              <a:rPr lang="en-US" sz="3200" b="1"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rPr>
              <a:t>.</a:t>
            </a:r>
            <a:endParaRPr lang="en-US" sz="3200" b="1" dirty="0">
              <a:ln w="18415" cmpd="sng">
                <a:solidFill>
                  <a:schemeClr val="bg1"/>
                </a:solidFill>
                <a:prstDash val="solid"/>
              </a:ln>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516028743"/>
      </p:ext>
    </p:extLst>
  </p:cSld>
  <p:clrMapOvr>
    <a:masterClrMapping/>
  </p:clrMapOvr>
  <mc:AlternateContent xmlns:mc="http://schemas.openxmlformats.org/markup-compatibility/2006">
    <mc:Choice xmlns:p14="http://schemas.microsoft.com/office/powerpoint/2010/main" xmlns="" Requires="p14">
      <p:transition spd="slow" p14:dur="1400">
        <p14:doors/>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62E48">
            <a:alpha val="80000"/>
          </a:srgbClr>
        </a:solidFill>
        <a:effectLst/>
      </p:bgPr>
    </p:bg>
    <p:spTree>
      <p:nvGrpSpPr>
        <p:cNvPr id="1" name=""/>
        <p:cNvGrpSpPr/>
        <p:nvPr/>
      </p:nvGrpSpPr>
      <p:grpSpPr>
        <a:xfrm>
          <a:off x="0" y="0"/>
          <a:ext cx="0" cy="0"/>
          <a:chOff x="0" y="0"/>
          <a:chExt cx="0" cy="0"/>
        </a:xfrm>
      </p:grpSpPr>
      <p:pic>
        <p:nvPicPr>
          <p:cNvPr id="29699" name="Picture 3"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8512" y="4626805"/>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9700" name="Picture 4"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9040" y="2475733"/>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9701" name="Picture 5"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8512" y="-171400"/>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9702" name="Picture 6"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824" y="-160631"/>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6"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824" y="4626804"/>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6"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824" y="606978"/>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6"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2610980"/>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6" descr="C:\Users\Hinda\Desktop\صور\New Folder\286189751291178005_j2sTeQRA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6647" y="548678"/>
            <a:ext cx="1828800" cy="2428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560073" y="116632"/>
            <a:ext cx="3801041" cy="1323439"/>
          </a:xfrm>
          <a:prstGeom prst="rect">
            <a:avLst/>
          </a:prstGeom>
        </p:spPr>
        <p:txBody>
          <a:bodyPr wrap="none">
            <a:spAutoFit/>
          </a:bodyPr>
          <a:lstStyle/>
          <a:p>
            <a:r>
              <a:rPr lang="en-US" sz="4400" b="1" dirty="0">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Born </a:t>
            </a:r>
            <a:r>
              <a:rPr lang="en-US" sz="4400" b="1" dirty="0" smtClean="0">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Sinless </a:t>
            </a:r>
            <a:r>
              <a:rPr lang="en-US" sz="8000" b="1" dirty="0" smtClean="0">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a:t>
            </a:r>
            <a:endParaRPr lang="en-US" sz="8000" dirty="0">
              <a:solidFill>
                <a:schemeClr val="accent6">
                  <a:lumMod val="60000"/>
                  <a:lumOff val="40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مستطيل 2"/>
          <p:cNvSpPr/>
          <p:nvPr/>
        </p:nvSpPr>
        <p:spPr>
          <a:xfrm>
            <a:off x="1716230" y="1462881"/>
            <a:ext cx="5804048" cy="5016758"/>
          </a:xfrm>
          <a:prstGeom prst="rect">
            <a:avLst/>
          </a:prstGeom>
        </p:spPr>
        <p:txBody>
          <a:bodyPr wrap="square">
            <a:spAutoFit/>
          </a:bodyPr>
          <a:lstStyle/>
          <a:p>
            <a:pPr algn="ctr" rtl="0"/>
            <a:r>
              <a:rPr lang="en-US" sz="3200" b="1" dirty="0">
                <a:solidFill>
                  <a:schemeClr val="accent2">
                    <a:lumMod val="50000"/>
                  </a:schemeClr>
                </a:solidFill>
                <a:effectLst>
                  <a:outerShdw blurRad="38100" dist="38100" dir="2700000" algn="tl">
                    <a:srgbClr val="000000">
                      <a:alpha val="43137"/>
                    </a:srgbClr>
                  </a:outerShdw>
                </a:effectLst>
                <a:latin typeface="Aharoni" pitchFamily="2" charset="-79"/>
                <a:cs typeface="Aharoni" pitchFamily="2" charset="-79"/>
              </a:rPr>
              <a:t>Islam</a:t>
            </a:r>
            <a:r>
              <a:rPr lang="en-US" sz="3200" b="1" dirty="0">
                <a:solidFill>
                  <a:schemeClr val="bg1"/>
                </a:solidFill>
                <a:effectLst>
                  <a:outerShdw blurRad="38100" dist="38100" dir="2700000" algn="tl">
                    <a:srgbClr val="000000">
                      <a:alpha val="43137"/>
                    </a:srgbClr>
                  </a:outerShdw>
                </a:effectLst>
                <a:latin typeface="Aharoni" pitchFamily="2" charset="-79"/>
                <a:cs typeface="Aharoni" pitchFamily="2" charset="-79"/>
              </a:rPr>
              <a:t> teaches that </a:t>
            </a:r>
            <a:r>
              <a:rPr lang="en-US" sz="3200" b="1" dirty="0">
                <a:solidFill>
                  <a:schemeClr val="accent5">
                    <a:lumMod val="40000"/>
                    <a:lumOff val="60000"/>
                  </a:schemeClr>
                </a:solidFill>
                <a:effectLst>
                  <a:outerShdw blurRad="38100" dist="38100" dir="2700000" algn="tl">
                    <a:srgbClr val="000000">
                      <a:alpha val="43137"/>
                    </a:srgbClr>
                  </a:outerShdw>
                </a:effectLst>
                <a:latin typeface="Aharoni" pitchFamily="2" charset="-79"/>
                <a:cs typeface="Aharoni" pitchFamily="2" charset="-79"/>
              </a:rPr>
              <a:t>every child is born sinless </a:t>
            </a:r>
            <a:r>
              <a:rPr lang="en-US" sz="3200" b="1" dirty="0">
                <a:solidFill>
                  <a:schemeClr val="bg1"/>
                </a:solidFill>
                <a:effectLst>
                  <a:outerShdw blurRad="38100" dist="38100" dir="2700000" algn="tl">
                    <a:srgbClr val="000000">
                      <a:alpha val="43137"/>
                    </a:srgbClr>
                  </a:outerShdw>
                </a:effectLst>
                <a:latin typeface="Aharoni" pitchFamily="2" charset="-79"/>
                <a:cs typeface="Aharoni" pitchFamily="2" charset="-79"/>
              </a:rPr>
              <a:t>with a </a:t>
            </a:r>
            <a:r>
              <a:rPr lang="en-US" sz="3200" b="1" dirty="0">
                <a:solidFill>
                  <a:srgbClr val="92D050"/>
                </a:solidFill>
                <a:effectLst>
                  <a:outerShdw blurRad="38100" dist="38100" dir="2700000" algn="tl">
                    <a:srgbClr val="000000">
                      <a:alpha val="43137"/>
                    </a:srgbClr>
                  </a:outerShdw>
                </a:effectLst>
                <a:latin typeface="Aharoni" pitchFamily="2" charset="-79"/>
                <a:cs typeface="Aharoni" pitchFamily="2" charset="-79"/>
              </a:rPr>
              <a:t>pure heart </a:t>
            </a:r>
            <a:r>
              <a:rPr lang="en-US" sz="3200" b="1" dirty="0">
                <a:solidFill>
                  <a:schemeClr val="bg1"/>
                </a:solidFill>
                <a:effectLst>
                  <a:outerShdw blurRad="38100" dist="38100" dir="2700000" algn="tl">
                    <a:srgbClr val="000000">
                      <a:alpha val="43137"/>
                    </a:srgbClr>
                  </a:outerShdw>
                </a:effectLst>
                <a:latin typeface="Aharoni" pitchFamily="2" charset="-79"/>
                <a:cs typeface="Aharoni" pitchFamily="2" charset="-79"/>
              </a:rPr>
              <a:t>and an </a:t>
            </a:r>
            <a:r>
              <a:rPr lang="en-US" sz="3200" b="1" dirty="0">
                <a:solidFill>
                  <a:srgbClr val="00B050"/>
                </a:solidFill>
                <a:effectLst>
                  <a:outerShdw blurRad="38100" dist="38100" dir="2700000" algn="tl">
                    <a:srgbClr val="000000">
                      <a:alpha val="43137"/>
                    </a:srgbClr>
                  </a:outerShdw>
                </a:effectLst>
                <a:latin typeface="Aharoni" pitchFamily="2" charset="-79"/>
                <a:cs typeface="Aharoni" pitchFamily="2" charset="-79"/>
              </a:rPr>
              <a:t>inner instinct </a:t>
            </a:r>
            <a:r>
              <a:rPr lang="en-US" sz="3200" b="1" dirty="0">
                <a:solidFill>
                  <a:schemeClr val="bg1"/>
                </a:solidFill>
                <a:effectLst>
                  <a:outerShdw blurRad="38100" dist="38100" dir="2700000" algn="tl">
                    <a:srgbClr val="000000">
                      <a:alpha val="43137"/>
                    </a:srgbClr>
                  </a:outerShdw>
                </a:effectLst>
                <a:latin typeface="Aharoni" pitchFamily="2" charset="-79"/>
                <a:cs typeface="Aharoni" pitchFamily="2" charset="-79"/>
              </a:rPr>
              <a:t>to realize the oneness of </a:t>
            </a:r>
            <a:r>
              <a:rPr lang="en-US" sz="3200" b="1" dirty="0" smtClean="0">
                <a:solidFill>
                  <a:srgbClr val="FF9900"/>
                </a:solidFill>
                <a:effectLst>
                  <a:outerShdw blurRad="38100" dist="38100" dir="2700000" algn="tl">
                    <a:srgbClr val="000000">
                      <a:alpha val="43137"/>
                    </a:srgbClr>
                  </a:outerShdw>
                </a:effectLst>
                <a:latin typeface="Aharoni" pitchFamily="2" charset="-79"/>
                <a:cs typeface="Aharoni" pitchFamily="2" charset="-79"/>
              </a:rPr>
              <a:t>God</a:t>
            </a:r>
            <a:r>
              <a:rPr lang="en-US" sz="32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 </a:t>
            </a:r>
            <a:r>
              <a:rPr lang="en-US" sz="32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3200" b="1" dirty="0">
                <a:solidFill>
                  <a:schemeClr val="bg1"/>
                </a:solidFill>
                <a:effectLst>
                  <a:outerShdw blurRad="38100" dist="38100" dir="2700000" algn="tl">
                    <a:srgbClr val="000000">
                      <a:alpha val="43137"/>
                    </a:srgbClr>
                  </a:outerShdw>
                </a:effectLst>
                <a:latin typeface="Aharoni" pitchFamily="2" charset="-79"/>
                <a:cs typeface="Aharoni" pitchFamily="2" charset="-79"/>
              </a:rPr>
              <a:t>It is the parents or the environment that deviates this child to associate partners with God </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(in </a:t>
            </a:r>
            <a:r>
              <a:rPr lang="en-US" sz="3200" b="1" dirty="0">
                <a:solidFill>
                  <a:schemeClr val="tx2">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the form of multiple gods) </a:t>
            </a:r>
            <a:r>
              <a:rPr lang="en-US" sz="3200" b="1" dirty="0">
                <a:solidFill>
                  <a:schemeClr val="bg1"/>
                </a:solidFill>
                <a:effectLst>
                  <a:outerShdw blurRad="38100" dist="38100" dir="2700000" algn="tl">
                    <a:srgbClr val="000000">
                      <a:alpha val="43137"/>
                    </a:srgbClr>
                  </a:outerShdw>
                </a:effectLst>
                <a:latin typeface="Aharoni" pitchFamily="2" charset="-79"/>
                <a:cs typeface="Aharoni" pitchFamily="2" charset="-79"/>
              </a:rPr>
              <a:t>or to reject God altogether.</a:t>
            </a:r>
          </a:p>
        </p:txBody>
      </p:sp>
    </p:spTree>
    <p:extLst>
      <p:ext uri="{BB962C8B-B14F-4D97-AF65-F5344CB8AC3E}">
        <p14:creationId xmlns:p14="http://schemas.microsoft.com/office/powerpoint/2010/main" xmlns="" val="8591253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alpha val="32000"/>
          </a:srgbClr>
        </a:solidFill>
        <a:effectLst/>
      </p:bgPr>
    </p:bg>
    <p:spTree>
      <p:nvGrpSpPr>
        <p:cNvPr id="1" name=""/>
        <p:cNvGrpSpPr/>
        <p:nvPr/>
      </p:nvGrpSpPr>
      <p:grpSpPr>
        <a:xfrm>
          <a:off x="0" y="0"/>
          <a:ext cx="0" cy="0"/>
          <a:chOff x="0" y="0"/>
          <a:chExt cx="0" cy="0"/>
        </a:xfrm>
      </p:grpSpPr>
      <p:pic>
        <p:nvPicPr>
          <p:cNvPr id="30723" name="Picture 3" descr="C:\Users\Hinda\Desktop\صور\New Folder\191332684140189514_MzuCU3zI_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10375" y="8634"/>
            <a:ext cx="2333625" cy="68493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975927" y="149086"/>
            <a:ext cx="4801314" cy="830997"/>
          </a:xfrm>
          <a:prstGeom prst="rect">
            <a:avLst/>
          </a:prstGeom>
          <a:noFill/>
        </p:spPr>
        <p:txBody>
          <a:bodyPr wrap="none">
            <a:spAutoFit/>
          </a:bodyPr>
          <a:lstStyle/>
          <a:p>
            <a:r>
              <a:rPr lang="en-US" sz="4800" b="1" dirty="0" smtClean="0">
                <a:ln>
                  <a:solidFill>
                    <a:srgbClr val="FF9900"/>
                  </a:solidFill>
                </a:ln>
                <a:solidFill>
                  <a:srgbClr val="E62E48"/>
                </a:solidFill>
                <a:latin typeface="Aharoni" pitchFamily="2" charset="-79"/>
                <a:cs typeface="Aharoni" pitchFamily="2" charset="-79"/>
              </a:rPr>
              <a:t>.. No Mediator ..</a:t>
            </a:r>
            <a:endParaRPr lang="en-US" sz="4800" dirty="0">
              <a:ln>
                <a:solidFill>
                  <a:srgbClr val="FF9900"/>
                </a:solidFill>
              </a:ln>
              <a:solidFill>
                <a:srgbClr val="E62E48"/>
              </a:solidFill>
              <a:latin typeface="Aharoni" pitchFamily="2" charset="-79"/>
              <a:cs typeface="Aharoni" pitchFamily="2" charset="-79"/>
            </a:endParaRPr>
          </a:p>
        </p:txBody>
      </p:sp>
      <p:sp>
        <p:nvSpPr>
          <p:cNvPr id="3" name="مستطيل 2"/>
          <p:cNvSpPr/>
          <p:nvPr/>
        </p:nvSpPr>
        <p:spPr>
          <a:xfrm>
            <a:off x="-52416" y="836712"/>
            <a:ext cx="6858000" cy="6063198"/>
          </a:xfrm>
          <a:prstGeom prst="rect">
            <a:avLst/>
          </a:prstGeom>
        </p:spPr>
        <p:txBody>
          <a:bodyPr wrap="square">
            <a:spAutoFit/>
          </a:bodyPr>
          <a:lstStyle/>
          <a:p>
            <a:pPr algn="ctr" rtl="0"/>
            <a:r>
              <a:rPr lang="en-US" sz="2400" b="1" dirty="0">
                <a:latin typeface="Aharoni" pitchFamily="2" charset="-79"/>
                <a:cs typeface="Aharoni" pitchFamily="2" charset="-79"/>
              </a:rPr>
              <a:t>There is </a:t>
            </a:r>
            <a:r>
              <a:rPr lang="en-US" sz="2400" b="1" dirty="0">
                <a:ln>
                  <a:solidFill>
                    <a:srgbClr val="00B0F0"/>
                  </a:solidFill>
                </a:ln>
                <a:latin typeface="Aharoni" pitchFamily="2" charset="-79"/>
                <a:cs typeface="Aharoni" pitchFamily="2" charset="-79"/>
              </a:rPr>
              <a:t>no mediator </a:t>
            </a:r>
            <a:r>
              <a:rPr lang="en-US" sz="2400" b="1" dirty="0">
                <a:latin typeface="Aharoni" pitchFamily="2" charset="-79"/>
                <a:cs typeface="Aharoni" pitchFamily="2" charset="-79"/>
              </a:rPr>
              <a:t>between </a:t>
            </a:r>
            <a:r>
              <a:rPr lang="en-US" sz="2400" b="1" dirty="0">
                <a:ln>
                  <a:solidFill>
                    <a:srgbClr val="FF0000"/>
                  </a:solidFill>
                </a:ln>
                <a:latin typeface="Aharoni" pitchFamily="2" charset="-79"/>
                <a:cs typeface="Aharoni" pitchFamily="2" charset="-79"/>
              </a:rPr>
              <a:t>God </a:t>
            </a:r>
            <a:r>
              <a:rPr lang="en-US" sz="2400" b="1" dirty="0">
                <a:latin typeface="Aharoni" pitchFamily="2" charset="-79"/>
                <a:cs typeface="Aharoni" pitchFamily="2" charset="-79"/>
              </a:rPr>
              <a:t>and </a:t>
            </a:r>
            <a:r>
              <a:rPr lang="en-US" sz="2800" b="1" dirty="0" smtClean="0">
                <a:ln>
                  <a:solidFill>
                    <a:srgbClr val="00B050"/>
                  </a:solidFill>
                </a:ln>
                <a:latin typeface="Aharoni" pitchFamily="2" charset="-79"/>
                <a:cs typeface="Aharoni" pitchFamily="2" charset="-79"/>
              </a:rPr>
              <a:t>man</a:t>
            </a:r>
            <a:r>
              <a:rPr lang="en-US" sz="2400" b="1" dirty="0" smtClean="0">
                <a:latin typeface="Aharoni" pitchFamily="2" charset="-79"/>
                <a:cs typeface="Aharoni" pitchFamily="2" charset="-79"/>
              </a:rPr>
              <a:t> . </a:t>
            </a:r>
            <a:r>
              <a:rPr lang="en-US" sz="2400" b="1" dirty="0">
                <a:latin typeface="Aharoni" pitchFamily="2" charset="-79"/>
                <a:cs typeface="Aharoni" pitchFamily="2" charset="-79"/>
              </a:rPr>
              <a:t>There is no need of one, for </a:t>
            </a:r>
            <a:r>
              <a:rPr lang="en-US" sz="2400" b="1" dirty="0">
                <a:ln>
                  <a:solidFill>
                    <a:srgbClr val="260000"/>
                  </a:solidFill>
                </a:ln>
                <a:latin typeface="Aharoni" pitchFamily="2" charset="-79"/>
                <a:cs typeface="Aharoni" pitchFamily="2" charset="-79"/>
              </a:rPr>
              <a:t>God</a:t>
            </a:r>
            <a:r>
              <a:rPr lang="en-US" sz="2400" b="1" dirty="0">
                <a:latin typeface="Aharoni" pitchFamily="2" charset="-79"/>
                <a:cs typeface="Aharoni" pitchFamily="2" charset="-79"/>
              </a:rPr>
              <a:t>, </a:t>
            </a:r>
            <a:r>
              <a:rPr lang="en-US" sz="2400" b="1" dirty="0">
                <a:ln>
                  <a:solidFill>
                    <a:schemeClr val="bg1"/>
                  </a:solidFill>
                </a:ln>
                <a:latin typeface="Aharoni" pitchFamily="2" charset="-79"/>
                <a:cs typeface="Aharoni" pitchFamily="2" charset="-79"/>
              </a:rPr>
              <a:t>the All </a:t>
            </a:r>
            <a:r>
              <a:rPr lang="en-US" sz="2400" b="1" dirty="0" smtClean="0">
                <a:ln>
                  <a:solidFill>
                    <a:schemeClr val="bg1"/>
                  </a:solidFill>
                </a:ln>
                <a:latin typeface="Aharoni" pitchFamily="2" charset="-79"/>
                <a:cs typeface="Aharoni" pitchFamily="2" charset="-79"/>
              </a:rPr>
              <a:t>knowing</a:t>
            </a:r>
            <a:r>
              <a:rPr lang="en-US" sz="2400" b="1" dirty="0">
                <a:latin typeface="Aharoni" pitchFamily="2" charset="-79"/>
                <a:cs typeface="Aharoni" pitchFamily="2" charset="-79"/>
              </a:rPr>
              <a:t> </a:t>
            </a:r>
            <a:r>
              <a:rPr lang="en-US" sz="2400" b="1" dirty="0" smtClean="0">
                <a:latin typeface="Aharoni" pitchFamily="2" charset="-79"/>
                <a:cs typeface="Aharoni" pitchFamily="2" charset="-79"/>
              </a:rPr>
              <a:t>who </a:t>
            </a:r>
            <a:r>
              <a:rPr lang="en-US" sz="2400" b="1" dirty="0">
                <a:latin typeface="Aharoni" pitchFamily="2" charset="-79"/>
                <a:cs typeface="Aharoni" pitchFamily="2" charset="-79"/>
              </a:rPr>
              <a:t>can </a:t>
            </a:r>
            <a:r>
              <a:rPr lang="en-US" sz="2400" b="1" dirty="0">
                <a:ln>
                  <a:solidFill>
                    <a:srgbClr val="E62E48"/>
                  </a:solidFill>
                </a:ln>
                <a:latin typeface="Aharoni" pitchFamily="2" charset="-79"/>
                <a:cs typeface="Aharoni" pitchFamily="2" charset="-79"/>
              </a:rPr>
              <a:t>listen</a:t>
            </a:r>
            <a:r>
              <a:rPr lang="en-US" sz="2400" b="1" dirty="0">
                <a:ln>
                  <a:solidFill>
                    <a:schemeClr val="accent2"/>
                  </a:solidFill>
                </a:ln>
                <a:latin typeface="Aharoni" pitchFamily="2" charset="-79"/>
                <a:cs typeface="Aharoni" pitchFamily="2" charset="-79"/>
              </a:rPr>
              <a:t> </a:t>
            </a:r>
            <a:r>
              <a:rPr lang="en-US" sz="2400" b="1" dirty="0">
                <a:latin typeface="Aharoni" pitchFamily="2" charset="-79"/>
                <a:cs typeface="Aharoni" pitchFamily="2" charset="-79"/>
              </a:rPr>
              <a:t>and </a:t>
            </a:r>
            <a:r>
              <a:rPr lang="en-US" sz="2400" b="1" dirty="0">
                <a:ln>
                  <a:solidFill>
                    <a:srgbClr val="FF0066"/>
                  </a:solidFill>
                </a:ln>
                <a:latin typeface="Aharoni" pitchFamily="2" charset="-79"/>
                <a:cs typeface="Aharoni" pitchFamily="2" charset="-79"/>
              </a:rPr>
              <a:t>answer</a:t>
            </a:r>
            <a:r>
              <a:rPr lang="en-US" sz="2400" b="1" dirty="0">
                <a:latin typeface="Aharoni" pitchFamily="2" charset="-79"/>
                <a:cs typeface="Aharoni" pitchFamily="2" charset="-79"/>
              </a:rPr>
              <a:t> our </a:t>
            </a:r>
            <a:r>
              <a:rPr lang="en-US" sz="2400" b="1" dirty="0">
                <a:ln>
                  <a:solidFill>
                    <a:schemeClr val="accent1">
                      <a:lumMod val="75000"/>
                    </a:schemeClr>
                  </a:solidFill>
                </a:ln>
                <a:latin typeface="Aharoni" pitchFamily="2" charset="-79"/>
                <a:cs typeface="Aharoni" pitchFamily="2" charset="-79"/>
              </a:rPr>
              <a:t>sincere</a:t>
            </a:r>
            <a:r>
              <a:rPr lang="en-US" sz="2400" b="1" dirty="0">
                <a:latin typeface="Aharoni" pitchFamily="2" charset="-79"/>
                <a:cs typeface="Aharoni" pitchFamily="2" charset="-79"/>
              </a:rPr>
              <a:t> prayers regardless of our </a:t>
            </a:r>
            <a:r>
              <a:rPr lang="en-US" sz="2400" b="1" dirty="0">
                <a:ln>
                  <a:solidFill>
                    <a:schemeClr val="accent6">
                      <a:lumMod val="75000"/>
                    </a:schemeClr>
                  </a:solidFill>
                </a:ln>
                <a:latin typeface="Aharoni" pitchFamily="2" charset="-79"/>
                <a:cs typeface="Aharoni" pitchFamily="2" charset="-79"/>
              </a:rPr>
              <a:t>state</a:t>
            </a:r>
            <a:r>
              <a:rPr lang="en-US" sz="2400" b="1" dirty="0">
                <a:latin typeface="Aharoni" pitchFamily="2" charset="-79"/>
                <a:cs typeface="Aharoni" pitchFamily="2" charset="-79"/>
              </a:rPr>
              <a:t> and </a:t>
            </a:r>
            <a:r>
              <a:rPr lang="en-US" sz="2400" b="1" dirty="0">
                <a:ln>
                  <a:solidFill>
                    <a:srgbClr val="FFFF00"/>
                  </a:solidFill>
                </a:ln>
                <a:latin typeface="Aharoni" pitchFamily="2" charset="-79"/>
                <a:cs typeface="Aharoni" pitchFamily="2" charset="-79"/>
              </a:rPr>
              <a:t>place</a:t>
            </a:r>
            <a:r>
              <a:rPr lang="en-US" sz="2400" b="1" dirty="0">
                <a:latin typeface="Aharoni" pitchFamily="2" charset="-79"/>
                <a:cs typeface="Aharoni" pitchFamily="2" charset="-79"/>
              </a:rPr>
              <a:t>.</a:t>
            </a:r>
          </a:p>
          <a:p>
            <a:pPr algn="ctr" rtl="0"/>
            <a:r>
              <a:rPr lang="en-US" sz="2400" b="1" dirty="0">
                <a:ln>
                  <a:solidFill>
                    <a:schemeClr val="bg1">
                      <a:lumMod val="65000"/>
                    </a:schemeClr>
                  </a:solidFill>
                </a:ln>
                <a:latin typeface="Aharoni" pitchFamily="2" charset="-79"/>
                <a:cs typeface="Aharoni" pitchFamily="2" charset="-79"/>
              </a:rPr>
              <a:t>Salvation </a:t>
            </a:r>
            <a:r>
              <a:rPr lang="en-US" sz="2400" b="1" dirty="0">
                <a:latin typeface="Aharoni" pitchFamily="2" charset="-79"/>
                <a:cs typeface="Aharoni" pitchFamily="2" charset="-79"/>
              </a:rPr>
              <a:t>comes through </a:t>
            </a:r>
            <a:r>
              <a:rPr lang="en-US" sz="2400" b="1" dirty="0">
                <a:ln>
                  <a:solidFill>
                    <a:srgbClr val="92D050"/>
                  </a:solidFill>
                </a:ln>
                <a:latin typeface="Aharoni" pitchFamily="2" charset="-79"/>
                <a:cs typeface="Aharoni" pitchFamily="2" charset="-79"/>
              </a:rPr>
              <a:t>submitting</a:t>
            </a:r>
            <a:r>
              <a:rPr lang="en-US" sz="2400" b="1" dirty="0">
                <a:latin typeface="Aharoni" pitchFamily="2" charset="-79"/>
                <a:cs typeface="Aharoni" pitchFamily="2" charset="-79"/>
              </a:rPr>
              <a:t> to the </a:t>
            </a:r>
            <a:r>
              <a:rPr lang="en-US" sz="2400" b="1" dirty="0">
                <a:ln>
                  <a:solidFill>
                    <a:schemeClr val="accent4">
                      <a:lumMod val="60000"/>
                      <a:lumOff val="40000"/>
                    </a:schemeClr>
                  </a:solidFill>
                </a:ln>
                <a:latin typeface="Aharoni" pitchFamily="2" charset="-79"/>
                <a:cs typeface="Aharoni" pitchFamily="2" charset="-79"/>
              </a:rPr>
              <a:t>pure belief </a:t>
            </a:r>
            <a:r>
              <a:rPr lang="en-US" sz="2400" b="1" dirty="0">
                <a:latin typeface="Aharoni" pitchFamily="2" charset="-79"/>
                <a:cs typeface="Aharoni" pitchFamily="2" charset="-79"/>
              </a:rPr>
              <a:t>in One </a:t>
            </a:r>
            <a:r>
              <a:rPr lang="en-US" sz="2400" b="1" dirty="0">
                <a:ln>
                  <a:solidFill>
                    <a:srgbClr val="FF0000"/>
                  </a:solidFill>
                </a:ln>
                <a:latin typeface="Aharoni" pitchFamily="2" charset="-79"/>
                <a:cs typeface="Aharoni" pitchFamily="2" charset="-79"/>
              </a:rPr>
              <a:t>God</a:t>
            </a:r>
            <a:r>
              <a:rPr lang="en-US" sz="2400" b="1" dirty="0">
                <a:latin typeface="Aharoni" pitchFamily="2" charset="-79"/>
                <a:cs typeface="Aharoni" pitchFamily="2" charset="-79"/>
              </a:rPr>
              <a:t> and following His guidance as revealed in the </a:t>
            </a:r>
            <a:r>
              <a:rPr lang="en-US" sz="2400" b="1" dirty="0">
                <a:ln>
                  <a:solidFill>
                    <a:srgbClr val="663300"/>
                  </a:solidFill>
                </a:ln>
                <a:latin typeface="Aharoni" pitchFamily="2" charset="-79"/>
                <a:cs typeface="Aharoni" pitchFamily="2" charset="-79"/>
              </a:rPr>
              <a:t>Quran</a:t>
            </a:r>
            <a:r>
              <a:rPr lang="en-US" sz="2400" b="1" dirty="0">
                <a:latin typeface="Aharoni" pitchFamily="2" charset="-79"/>
                <a:cs typeface="Aharoni" pitchFamily="2" charset="-79"/>
              </a:rPr>
              <a:t>, and </a:t>
            </a:r>
            <a:r>
              <a:rPr lang="en-US" sz="2400" b="1" dirty="0">
                <a:ln>
                  <a:solidFill>
                    <a:srgbClr val="FF0000"/>
                  </a:solidFill>
                </a:ln>
                <a:latin typeface="Aharoni" pitchFamily="2" charset="-79"/>
                <a:cs typeface="Aharoni" pitchFamily="2" charset="-79"/>
              </a:rPr>
              <a:t>not </a:t>
            </a:r>
            <a:r>
              <a:rPr lang="en-US" sz="2400" b="1" dirty="0">
                <a:latin typeface="Aharoni" pitchFamily="2" charset="-79"/>
                <a:cs typeface="Aharoni" pitchFamily="2" charset="-79"/>
              </a:rPr>
              <a:t>through the </a:t>
            </a:r>
            <a:r>
              <a:rPr lang="en-US" sz="2400" b="1" dirty="0">
                <a:ln>
                  <a:solidFill>
                    <a:srgbClr val="00B0F0"/>
                  </a:solidFill>
                </a:ln>
                <a:latin typeface="Aharoni" pitchFamily="2" charset="-79"/>
                <a:cs typeface="Aharoni" pitchFamily="2" charset="-79"/>
              </a:rPr>
              <a:t>vicarious sacrifice </a:t>
            </a:r>
            <a:r>
              <a:rPr lang="en-US" sz="2400" b="1" dirty="0">
                <a:latin typeface="Aharoni" pitchFamily="2" charset="-79"/>
                <a:cs typeface="Aharoni" pitchFamily="2" charset="-79"/>
              </a:rPr>
              <a:t>(murder) of an </a:t>
            </a:r>
            <a:r>
              <a:rPr lang="en-US" sz="2400" b="1" dirty="0">
                <a:ln>
                  <a:solidFill>
                    <a:schemeClr val="tx2"/>
                  </a:solidFill>
                </a:ln>
                <a:latin typeface="Aharoni" pitchFamily="2" charset="-79"/>
                <a:cs typeface="Aharoni" pitchFamily="2" charset="-79"/>
              </a:rPr>
              <a:t>innocent</a:t>
            </a:r>
            <a:r>
              <a:rPr lang="en-US" sz="2400" b="1" dirty="0">
                <a:latin typeface="Aharoni" pitchFamily="2" charset="-79"/>
                <a:cs typeface="Aharoni" pitchFamily="2" charset="-79"/>
              </a:rPr>
              <a:t> human being. Thus </a:t>
            </a:r>
            <a:r>
              <a:rPr lang="en-US" sz="2400" b="1" dirty="0">
                <a:ln>
                  <a:solidFill>
                    <a:srgbClr val="FFFF00"/>
                  </a:solidFill>
                </a:ln>
                <a:latin typeface="Aharoni" pitchFamily="2" charset="-79"/>
                <a:cs typeface="Aharoni" pitchFamily="2" charset="-79"/>
              </a:rPr>
              <a:t>Islam</a:t>
            </a:r>
            <a:r>
              <a:rPr lang="en-US" sz="2400" b="1" dirty="0">
                <a:latin typeface="Aharoni" pitchFamily="2" charset="-79"/>
                <a:cs typeface="Aharoni" pitchFamily="2" charset="-79"/>
              </a:rPr>
              <a:t> is a </a:t>
            </a:r>
            <a:r>
              <a:rPr lang="en-US" sz="2400" b="1" dirty="0">
                <a:ln>
                  <a:solidFill>
                    <a:schemeClr val="accent6">
                      <a:lumMod val="75000"/>
                    </a:schemeClr>
                  </a:solidFill>
                </a:ln>
                <a:latin typeface="Aharoni" pitchFamily="2" charset="-79"/>
                <a:cs typeface="Aharoni" pitchFamily="2" charset="-79"/>
              </a:rPr>
              <a:t>rational religion</a:t>
            </a:r>
            <a:r>
              <a:rPr lang="en-US" sz="2400" b="1" dirty="0">
                <a:latin typeface="Aharoni" pitchFamily="2" charset="-79"/>
                <a:cs typeface="Aharoni" pitchFamily="2" charset="-79"/>
              </a:rPr>
              <a:t> based on justice and </a:t>
            </a:r>
            <a:r>
              <a:rPr lang="en-US" sz="2400" b="1" dirty="0">
                <a:ln>
                  <a:solidFill>
                    <a:srgbClr val="92D050"/>
                  </a:solidFill>
                </a:ln>
                <a:latin typeface="Aharoni" pitchFamily="2" charset="-79"/>
                <a:cs typeface="Aharoni" pitchFamily="2" charset="-79"/>
              </a:rPr>
              <a:t>self accountability</a:t>
            </a:r>
            <a:r>
              <a:rPr lang="en-US" sz="2400" b="1" dirty="0">
                <a:latin typeface="Aharoni" pitchFamily="2" charset="-79"/>
                <a:cs typeface="Aharoni" pitchFamily="2" charset="-79"/>
              </a:rPr>
              <a:t>, and </a:t>
            </a:r>
            <a:r>
              <a:rPr lang="en-US" sz="2400" b="1" dirty="0">
                <a:ln>
                  <a:solidFill>
                    <a:srgbClr val="FF0000"/>
                  </a:solidFill>
                </a:ln>
                <a:latin typeface="Aharoni" pitchFamily="2" charset="-79"/>
                <a:cs typeface="Aharoni" pitchFamily="2" charset="-79"/>
              </a:rPr>
              <a:t>not</a:t>
            </a:r>
            <a:r>
              <a:rPr lang="en-US" sz="2400" b="1" dirty="0">
                <a:latin typeface="Aharoni" pitchFamily="2" charset="-79"/>
                <a:cs typeface="Aharoni" pitchFamily="2" charset="-79"/>
              </a:rPr>
              <a:t> on </a:t>
            </a:r>
            <a:r>
              <a:rPr lang="en-US" sz="2400" b="1" dirty="0">
                <a:ln>
                  <a:solidFill>
                    <a:schemeClr val="tx2">
                      <a:lumMod val="60000"/>
                      <a:lumOff val="40000"/>
                    </a:schemeClr>
                  </a:solidFill>
                </a:ln>
                <a:latin typeface="Aharoni" pitchFamily="2" charset="-79"/>
                <a:cs typeface="Aharoni" pitchFamily="2" charset="-79"/>
              </a:rPr>
              <a:t>unjust</a:t>
            </a:r>
            <a:r>
              <a:rPr lang="en-US" sz="2400" b="1" dirty="0">
                <a:latin typeface="Aharoni" pitchFamily="2" charset="-79"/>
                <a:cs typeface="Aharoni" pitchFamily="2" charset="-79"/>
              </a:rPr>
              <a:t> and </a:t>
            </a:r>
            <a:r>
              <a:rPr lang="en-US" sz="2400" b="1" dirty="0">
                <a:ln>
                  <a:solidFill>
                    <a:srgbClr val="00B050"/>
                  </a:solidFill>
                </a:ln>
                <a:latin typeface="Aharoni" pitchFamily="2" charset="-79"/>
                <a:cs typeface="Aharoni" pitchFamily="2" charset="-79"/>
              </a:rPr>
              <a:t>mysterious doctrines formulated </a:t>
            </a:r>
            <a:r>
              <a:rPr lang="en-US" sz="2400" b="1" dirty="0">
                <a:latin typeface="Aharoni" pitchFamily="2" charset="-79"/>
                <a:cs typeface="Aharoni" pitchFamily="2" charset="-79"/>
              </a:rPr>
              <a:t>by </a:t>
            </a:r>
            <a:r>
              <a:rPr lang="en-US" sz="2400" b="1" dirty="0">
                <a:ln>
                  <a:solidFill>
                    <a:srgbClr val="7030A0"/>
                  </a:solidFill>
                </a:ln>
                <a:latin typeface="Aharoni" pitchFamily="2" charset="-79"/>
                <a:cs typeface="Aharoni" pitchFamily="2" charset="-79"/>
              </a:rPr>
              <a:t>humans</a:t>
            </a:r>
            <a:r>
              <a:rPr lang="en-US" sz="2400" b="1" dirty="0">
                <a:latin typeface="Aharoni" pitchFamily="2" charset="-79"/>
                <a:cs typeface="Aharoni" pitchFamily="2" charset="-79"/>
              </a:rPr>
              <a:t>. </a:t>
            </a:r>
            <a:r>
              <a:rPr lang="en-US" sz="2400" b="1" dirty="0">
                <a:ln>
                  <a:solidFill>
                    <a:srgbClr val="FFFF00"/>
                  </a:solidFill>
                </a:ln>
                <a:latin typeface="Aharoni" pitchFamily="2" charset="-79"/>
                <a:cs typeface="Aharoni" pitchFamily="2" charset="-79"/>
              </a:rPr>
              <a:t>Islam</a:t>
            </a:r>
            <a:r>
              <a:rPr lang="en-US" sz="2400" b="1" dirty="0">
                <a:latin typeface="Aharoni" pitchFamily="2" charset="-79"/>
                <a:cs typeface="Aharoni" pitchFamily="2" charset="-79"/>
              </a:rPr>
              <a:t> provides solutions to all the ills plaguing humanity. An example of </a:t>
            </a:r>
            <a:r>
              <a:rPr lang="en-US" sz="2400" b="1" dirty="0">
                <a:ln>
                  <a:solidFill>
                    <a:schemeClr val="accent6">
                      <a:lumMod val="75000"/>
                    </a:schemeClr>
                  </a:solidFill>
                </a:ln>
                <a:latin typeface="Aharoni" pitchFamily="2" charset="-79"/>
                <a:cs typeface="Aharoni" pitchFamily="2" charset="-79"/>
              </a:rPr>
              <a:t>Islam's</a:t>
            </a:r>
            <a:r>
              <a:rPr lang="en-US" sz="2400" b="1" dirty="0">
                <a:latin typeface="Aharoni" pitchFamily="2" charset="-79"/>
                <a:cs typeface="Aharoni" pitchFamily="2" charset="-79"/>
              </a:rPr>
              <a:t> stand on </a:t>
            </a:r>
            <a:r>
              <a:rPr lang="en-US" sz="2400" b="1" dirty="0">
                <a:ln>
                  <a:solidFill>
                    <a:srgbClr val="92D050"/>
                  </a:solidFill>
                </a:ln>
                <a:latin typeface="Aharoni" pitchFamily="2" charset="-79"/>
                <a:cs typeface="Aharoni" pitchFamily="2" charset="-79"/>
              </a:rPr>
              <a:t>racial justice</a:t>
            </a:r>
            <a:r>
              <a:rPr lang="en-US" sz="2400" b="1" dirty="0">
                <a:latin typeface="Aharoni" pitchFamily="2" charset="-79"/>
                <a:cs typeface="Aharoni" pitchFamily="2" charset="-79"/>
              </a:rPr>
              <a:t> is provided below.</a:t>
            </a:r>
          </a:p>
        </p:txBody>
      </p:sp>
    </p:spTree>
    <p:extLst>
      <p:ext uri="{BB962C8B-B14F-4D97-AF65-F5344CB8AC3E}">
        <p14:creationId xmlns:p14="http://schemas.microsoft.com/office/powerpoint/2010/main" xmlns="" val="2960823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80">
          <a:fgClr>
            <a:srgbClr val="C00000"/>
          </a:fgClr>
          <a:bgClr>
            <a:srgbClr val="00B0F0"/>
          </a:bgClr>
        </a:pattFill>
        <a:effectLst/>
      </p:bgPr>
    </p:bg>
    <p:spTree>
      <p:nvGrpSpPr>
        <p:cNvPr id="1" name=""/>
        <p:cNvGrpSpPr/>
        <p:nvPr/>
      </p:nvGrpSpPr>
      <p:grpSpPr>
        <a:xfrm>
          <a:off x="0" y="0"/>
          <a:ext cx="0" cy="0"/>
          <a:chOff x="0" y="0"/>
          <a:chExt cx="0" cy="0"/>
        </a:xfrm>
      </p:grpSpPr>
      <p:pic>
        <p:nvPicPr>
          <p:cNvPr id="31748" name="Picture 4" descr="C:\Users\Hinda\Desktop\صور\119908408799605966_EkxENzNQ_b.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707"/>
          <a:stretch/>
        </p:blipFill>
        <p:spPr bwMode="auto">
          <a:xfrm>
            <a:off x="0" y="1916832"/>
            <a:ext cx="9144000"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على شكل حرف L 1"/>
          <p:cNvSpPr/>
          <p:nvPr/>
        </p:nvSpPr>
        <p:spPr>
          <a:xfrm rot="5400000">
            <a:off x="31440" y="-31440"/>
            <a:ext cx="980728" cy="1043608"/>
          </a:xfrm>
          <a:prstGeom prst="corner">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على شكل حرف L 5"/>
          <p:cNvSpPr/>
          <p:nvPr/>
        </p:nvSpPr>
        <p:spPr>
          <a:xfrm rot="10800000">
            <a:off x="8163272" y="3363"/>
            <a:ext cx="980728" cy="1043608"/>
          </a:xfrm>
          <a:prstGeom prst="corner">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على شكل حرف L 6"/>
          <p:cNvSpPr/>
          <p:nvPr/>
        </p:nvSpPr>
        <p:spPr>
          <a:xfrm rot="16200000">
            <a:off x="8131832" y="5818012"/>
            <a:ext cx="980728" cy="1043608"/>
          </a:xfrm>
          <a:prstGeom prst="corner">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لى شكل حرف L 7"/>
          <p:cNvSpPr/>
          <p:nvPr/>
        </p:nvSpPr>
        <p:spPr>
          <a:xfrm>
            <a:off x="15367" y="5818012"/>
            <a:ext cx="980728" cy="1043608"/>
          </a:xfrm>
          <a:prstGeom prst="corner">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423627" y="3227642"/>
            <a:ext cx="4663456" cy="646331"/>
          </a:xfrm>
          <a:prstGeom prst="rect">
            <a:avLst/>
          </a:prstGeom>
        </p:spPr>
        <p:txBody>
          <a:bodyPr wrap="none">
            <a:spAutoFit/>
          </a:bodyPr>
          <a:lstStyle/>
          <a:p>
            <a:r>
              <a:rPr lang="en-US" sz="36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haroni" pitchFamily="2" charset="-79"/>
                <a:cs typeface="Aharoni" pitchFamily="2" charset="-79"/>
              </a:rPr>
              <a:t>Islam Dispels </a:t>
            </a:r>
            <a:r>
              <a:rPr lang="en-US" sz="3600"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Aharoni" pitchFamily="2" charset="-79"/>
                <a:cs typeface="Aharoni" pitchFamily="2" charset="-79"/>
              </a:rPr>
              <a:t>Racism</a:t>
            </a:r>
            <a:endParaRPr lang="en-US" sz="36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3795190562"/>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1043608" y="116632"/>
            <a:ext cx="5112568" cy="769441"/>
          </a:xfrm>
          <a:prstGeom prst="rect">
            <a:avLst/>
          </a:prstGeom>
        </p:spPr>
        <p:txBody>
          <a:bodyPr wrap="square">
            <a:spAutoFit/>
          </a:bodyPr>
          <a:lstStyle/>
          <a:p>
            <a:pPr algn="ctr"/>
            <a:r>
              <a:rPr lang="en-US" sz="4400" b="1" dirty="0">
                <a:ln w="18415" cmpd="sng">
                  <a:solidFill>
                    <a:srgbClr val="663300"/>
                  </a:solidFill>
                  <a:prstDash val="solid"/>
                </a:ln>
                <a:solidFill>
                  <a:schemeClr val="accent6">
                    <a:lumMod val="50000"/>
                  </a:schemeClr>
                </a:solidFill>
                <a:effectLst>
                  <a:glow rad="63500">
                    <a:schemeClr val="accent6">
                      <a:lumMod val="20000"/>
                      <a:lumOff val="80000"/>
                      <a:alpha val="40000"/>
                    </a:schemeClr>
                  </a:glow>
                  <a:outerShdw blurRad="63500" dir="3600000" algn="tl" rotWithShape="0">
                    <a:srgbClr val="000000">
                      <a:alpha val="70000"/>
                    </a:srgbClr>
                  </a:outerShdw>
                </a:effectLst>
              </a:rPr>
              <a:t>Islam </a:t>
            </a:r>
            <a:r>
              <a:rPr lang="en-US" sz="4400" b="1">
                <a:ln w="18415" cmpd="sng">
                  <a:solidFill>
                    <a:srgbClr val="663300"/>
                  </a:solidFill>
                  <a:prstDash val="solid"/>
                </a:ln>
                <a:solidFill>
                  <a:schemeClr val="accent6">
                    <a:lumMod val="50000"/>
                  </a:schemeClr>
                </a:solidFill>
                <a:effectLst>
                  <a:glow rad="63500">
                    <a:schemeClr val="accent6">
                      <a:lumMod val="20000"/>
                      <a:lumOff val="80000"/>
                      <a:alpha val="40000"/>
                    </a:schemeClr>
                  </a:glow>
                  <a:outerShdw blurRad="63500" dir="3600000" algn="tl" rotWithShape="0">
                    <a:srgbClr val="000000">
                      <a:alpha val="70000"/>
                    </a:srgbClr>
                  </a:outerShdw>
                </a:effectLst>
              </a:rPr>
              <a:t>Dispels </a:t>
            </a:r>
            <a:r>
              <a:rPr lang="en-US" sz="4400" b="1" smtClean="0">
                <a:ln w="18415" cmpd="sng">
                  <a:solidFill>
                    <a:srgbClr val="663300"/>
                  </a:solidFill>
                  <a:prstDash val="solid"/>
                </a:ln>
                <a:solidFill>
                  <a:schemeClr val="accent6">
                    <a:lumMod val="50000"/>
                  </a:schemeClr>
                </a:solidFill>
                <a:effectLst>
                  <a:glow rad="63500">
                    <a:schemeClr val="accent6">
                      <a:lumMod val="20000"/>
                      <a:lumOff val="80000"/>
                      <a:alpha val="40000"/>
                    </a:schemeClr>
                  </a:glow>
                  <a:outerShdw blurRad="63500" dir="3600000" algn="tl" rotWithShape="0">
                    <a:srgbClr val="000000">
                      <a:alpha val="70000"/>
                    </a:srgbClr>
                  </a:outerShdw>
                </a:effectLst>
              </a:rPr>
              <a:t>Racism</a:t>
            </a:r>
            <a:endParaRPr lang="en-US" sz="4400" b="1" dirty="0">
              <a:ln w="18415" cmpd="sng">
                <a:solidFill>
                  <a:srgbClr val="663300"/>
                </a:solidFill>
                <a:prstDash val="solid"/>
              </a:ln>
              <a:solidFill>
                <a:schemeClr val="accent6">
                  <a:lumMod val="50000"/>
                </a:schemeClr>
              </a:solidFill>
              <a:effectLst>
                <a:glow rad="63500">
                  <a:schemeClr val="accent6">
                    <a:lumMod val="20000"/>
                    <a:lumOff val="80000"/>
                    <a:alpha val="40000"/>
                  </a:schemeClr>
                </a:glow>
                <a:outerShdw blurRad="63500" dir="3600000" algn="tl" rotWithShape="0">
                  <a:srgbClr val="000000">
                    <a:alpha val="70000"/>
                  </a:srgbClr>
                </a:outerShdw>
              </a:effectLst>
            </a:endParaRPr>
          </a:p>
        </p:txBody>
      </p:sp>
      <p:sp>
        <p:nvSpPr>
          <p:cNvPr id="3" name="مستطيل 2"/>
          <p:cNvSpPr/>
          <p:nvPr/>
        </p:nvSpPr>
        <p:spPr>
          <a:xfrm>
            <a:off x="0" y="1556792"/>
            <a:ext cx="6588224" cy="4154984"/>
          </a:xfrm>
          <a:prstGeom prst="rect">
            <a:avLst/>
          </a:prstGeom>
        </p:spPr>
        <p:txBody>
          <a:bodyPr wrap="square">
            <a:spAutoFit/>
          </a:bodyPr>
          <a:lstStyle/>
          <a:p>
            <a:pPr algn="ctr" rtl="0"/>
            <a:r>
              <a:rPr lang="en-US" sz="2400" b="1" dirty="0">
                <a:effectLst>
                  <a:outerShdw blurRad="38100" dist="38100" dir="2700000" algn="tl">
                    <a:srgbClr val="000000">
                      <a:alpha val="43137"/>
                    </a:srgbClr>
                  </a:outerShdw>
                </a:effectLst>
                <a:latin typeface="Aharoni" pitchFamily="2" charset="-79"/>
                <a:cs typeface="Aharoni" pitchFamily="2" charset="-79"/>
              </a:rPr>
              <a:t>One person's superiority over another is not based on his race, economic status or nationality but on his God-Consciousness and purity of character. God proclaims in the </a:t>
            </a:r>
            <a:r>
              <a:rPr lang="en-US" sz="2400" b="1" dirty="0" smtClean="0">
                <a:effectLst>
                  <a:outerShdw blurRad="38100" dist="38100" dir="2700000" algn="tl">
                    <a:srgbClr val="000000">
                      <a:alpha val="43137"/>
                    </a:srgbClr>
                  </a:outerShdw>
                </a:effectLst>
                <a:latin typeface="Aharoni" pitchFamily="2" charset="-79"/>
                <a:cs typeface="Aharoni" pitchFamily="2" charset="-79"/>
              </a:rPr>
              <a:t>Quran :`“ </a:t>
            </a:r>
            <a:r>
              <a:rPr lang="en-US" sz="2400" b="1" dirty="0" smtClean="0">
                <a:solidFill>
                  <a:schemeClr val="accent6">
                    <a:lumMod val="50000"/>
                  </a:schemeClr>
                </a:solidFill>
                <a:effectLst>
                  <a:outerShdw blurRad="38100" dist="38100" dir="2700000" algn="tl">
                    <a:srgbClr val="000000">
                      <a:alpha val="43137"/>
                    </a:srgbClr>
                  </a:outerShdw>
                </a:effectLst>
                <a:latin typeface="Aharoni" pitchFamily="2" charset="-79"/>
                <a:cs typeface="Aharoni" pitchFamily="2" charset="-79"/>
              </a:rPr>
              <a:t>O </a:t>
            </a:r>
            <a:r>
              <a:rPr lang="en-US" sz="2400" b="1" dirty="0">
                <a:solidFill>
                  <a:schemeClr val="accent6">
                    <a:lumMod val="50000"/>
                  </a:schemeClr>
                </a:solidFill>
                <a:effectLst>
                  <a:outerShdw blurRad="38100" dist="38100" dir="2700000" algn="tl">
                    <a:srgbClr val="000000">
                      <a:alpha val="43137"/>
                    </a:srgbClr>
                  </a:outerShdw>
                </a:effectLst>
                <a:latin typeface="Aharoni" pitchFamily="2" charset="-79"/>
                <a:cs typeface="Aharoni" pitchFamily="2" charset="-79"/>
              </a:rPr>
              <a:t>mankind ! We have created you from a single (pair) of a male and female, and made you into nations and tribes, that you may know each other and not that you may despise each other. Verily the most honored of you in the sight of God is the most </a:t>
            </a:r>
            <a:r>
              <a:rPr lang="en-US" sz="2400" b="1" dirty="0" smtClean="0">
                <a:solidFill>
                  <a:schemeClr val="accent6">
                    <a:lumMod val="50000"/>
                  </a:schemeClr>
                </a:solidFill>
                <a:effectLst>
                  <a:outerShdw blurRad="38100" dist="38100" dir="2700000" algn="tl">
                    <a:srgbClr val="000000">
                      <a:alpha val="43137"/>
                    </a:srgbClr>
                  </a:outerShdw>
                </a:effectLst>
                <a:latin typeface="Aharoni" pitchFamily="2" charset="-79"/>
                <a:cs typeface="Aharoni" pitchFamily="2" charset="-79"/>
              </a:rPr>
              <a:t>righteous ...</a:t>
            </a:r>
            <a:r>
              <a:rPr lang="en-US" sz="2400" b="1" dirty="0" smtClean="0">
                <a:effectLst>
                  <a:outerShdw blurRad="38100" dist="38100" dir="2700000" algn="tl">
                    <a:srgbClr val="000000">
                      <a:alpha val="43137"/>
                    </a:srgbClr>
                  </a:outerShdw>
                </a:effectLst>
                <a:latin typeface="Aharoni" pitchFamily="2" charset="-79"/>
                <a:cs typeface="Aharoni" pitchFamily="2" charset="-79"/>
              </a:rPr>
              <a:t>" </a:t>
            </a:r>
            <a:r>
              <a:rPr lang="en-US" sz="2400" b="1" dirty="0">
                <a:effectLst>
                  <a:outerShdw blurRad="38100" dist="38100" dir="2700000" algn="tl">
                    <a:srgbClr val="000000">
                      <a:alpha val="43137"/>
                    </a:srgbClr>
                  </a:outerShdw>
                </a:effectLst>
                <a:latin typeface="Aharoni" pitchFamily="2" charset="-79"/>
                <a:cs typeface="Aharoni" pitchFamily="2" charset="-79"/>
              </a:rPr>
              <a:t>(49:13</a:t>
            </a:r>
            <a:r>
              <a:rPr lang="en-US" sz="2400" b="1" dirty="0" smtClean="0">
                <a:effectLst>
                  <a:outerShdw blurRad="38100" dist="38100" dir="2700000" algn="tl">
                    <a:srgbClr val="000000">
                      <a:alpha val="43137"/>
                    </a:srgbClr>
                  </a:outerShdw>
                </a:effectLst>
                <a:latin typeface="Aharoni" pitchFamily="2" charset="-79"/>
                <a:cs typeface="Aharoni" pitchFamily="2" charset="-79"/>
              </a:rPr>
              <a:t>) .</a:t>
            </a:r>
            <a:endParaRPr lang="en-US" sz="2400" b="1" dirty="0">
              <a:effectLst>
                <a:outerShdw blurRad="38100" dist="38100" dir="2700000" algn="tl">
                  <a:srgbClr val="000000">
                    <a:alpha val="43137"/>
                  </a:srgbClr>
                </a:outerShdw>
              </a:effectLst>
              <a:latin typeface="Aharoni" pitchFamily="2" charset="-79"/>
              <a:cs typeface="Aharoni" pitchFamily="2" charset="-79"/>
            </a:endParaRPr>
          </a:p>
        </p:txBody>
      </p:sp>
      <p:pic>
        <p:nvPicPr>
          <p:cNvPr id="33795" name="Picture 3" descr="C:\Users\Hinda\Desktop\صور\New Folder\67976275596465846_9DyL1bsW_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2828"/>
            <a:ext cx="2555776" cy="68608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8745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4818" name="Picture 2" descr="C:\Users\Hinda\Desktop\صور\New Folder\227924431111997302_0Ks1VWbB_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0"/>
            <a:ext cx="2277760" cy="68556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107504" y="150023"/>
            <a:ext cx="6624736" cy="5632311"/>
          </a:xfrm>
          <a:prstGeom prst="rect">
            <a:avLst/>
          </a:prstGeom>
        </p:spPr>
        <p:txBody>
          <a:bodyPr wrap="square">
            <a:spAutoFit/>
          </a:bodyPr>
          <a:lstStyle/>
          <a:p>
            <a:pPr algn="ctr" rtl="0"/>
            <a:r>
              <a:rPr lang="en-US" sz="2400" dirty="0">
                <a:solidFill>
                  <a:schemeClr val="bg1"/>
                </a:solidFill>
                <a:latin typeface="Aharoni" pitchFamily="2" charset="-79"/>
                <a:cs typeface="Aharoni" pitchFamily="2" charset="-79"/>
              </a:rPr>
              <a:t>Likewise Prophet Muhammad (peace be upon him) proclaimed: “</a:t>
            </a:r>
            <a:r>
              <a:rPr lang="en-US" sz="2400" dirty="0">
                <a:solidFill>
                  <a:schemeClr val="bg2">
                    <a:lumMod val="75000"/>
                  </a:schemeClr>
                </a:solidFill>
                <a:latin typeface="Aharoni" pitchFamily="2" charset="-79"/>
                <a:cs typeface="Aharoni" pitchFamily="2" charset="-79"/>
              </a:rPr>
              <a:t>No Arab has any superiority over a non-Arab, nor does a non-Arab have any superiority over an Arab. Nor does a white man have any superiority over a black man, or the black man any superiority over the white man. You are all the children of Adam, and Adam was created from clay</a:t>
            </a:r>
            <a:r>
              <a:rPr lang="en-US" sz="2400" dirty="0" smtClean="0">
                <a:solidFill>
                  <a:schemeClr val="bg2">
                    <a:lumMod val="75000"/>
                  </a:schemeClr>
                </a:solidFill>
                <a:latin typeface="Aharoni" pitchFamily="2" charset="-79"/>
                <a:cs typeface="Aharoni" pitchFamily="2" charset="-79"/>
              </a:rPr>
              <a:t>. </a:t>
            </a:r>
            <a:r>
              <a:rPr lang="en-US" sz="2400" dirty="0" smtClean="0">
                <a:solidFill>
                  <a:schemeClr val="bg1"/>
                </a:solidFill>
                <a:latin typeface="Aharoni" pitchFamily="2" charset="-79"/>
                <a:cs typeface="Aharoni" pitchFamily="2" charset="-79"/>
              </a:rPr>
              <a:t>"</a:t>
            </a:r>
            <a:endParaRPr lang="en-US" sz="2400" dirty="0">
              <a:solidFill>
                <a:schemeClr val="bg1"/>
              </a:solidFill>
              <a:latin typeface="Aharoni" pitchFamily="2" charset="-79"/>
              <a:cs typeface="Aharoni" pitchFamily="2" charset="-79"/>
            </a:endParaRPr>
          </a:p>
          <a:p>
            <a:pPr algn="ctr" rtl="0"/>
            <a:endParaRPr lang="en-US" sz="2400" dirty="0" smtClean="0">
              <a:solidFill>
                <a:schemeClr val="bg1"/>
              </a:solidFill>
              <a:latin typeface="Aharoni" pitchFamily="2" charset="-79"/>
              <a:cs typeface="Aharoni" pitchFamily="2" charset="-79"/>
            </a:endParaRPr>
          </a:p>
          <a:p>
            <a:pPr algn="ctr" rtl="0"/>
            <a:r>
              <a:rPr lang="en-US" sz="2400" dirty="0" smtClean="0">
                <a:solidFill>
                  <a:schemeClr val="bg1"/>
                </a:solidFill>
                <a:latin typeface="Aharoni" pitchFamily="2" charset="-79"/>
                <a:cs typeface="Aharoni" pitchFamily="2" charset="-79"/>
              </a:rPr>
              <a:t>After </a:t>
            </a:r>
            <a:r>
              <a:rPr lang="en-US" sz="2400" dirty="0">
                <a:solidFill>
                  <a:schemeClr val="bg1"/>
                </a:solidFill>
                <a:latin typeface="Aharoni" pitchFamily="2" charset="-79"/>
                <a:cs typeface="Aharoni" pitchFamily="2" charset="-79"/>
              </a:rPr>
              <a:t>studying Islam, Malcolm X, became a true Muslim. He remarks:</a:t>
            </a:r>
          </a:p>
          <a:p>
            <a:pPr algn="ctr" rtl="0"/>
            <a:r>
              <a:rPr lang="en-US" sz="2400" dirty="0">
                <a:solidFill>
                  <a:schemeClr val="bg1"/>
                </a:solidFill>
                <a:latin typeface="Aharoni" pitchFamily="2" charset="-79"/>
                <a:cs typeface="Aharoni" pitchFamily="2" charset="-79"/>
              </a:rPr>
              <a:t>"...America needs to understand Islam, because this is the one religion that erases from its society the race problem</a:t>
            </a:r>
            <a:r>
              <a:rPr lang="en-US" sz="2400" dirty="0" smtClean="0">
                <a:solidFill>
                  <a:schemeClr val="bg1"/>
                </a:solidFill>
                <a:latin typeface="Aharoni" pitchFamily="2" charset="-79"/>
                <a:cs typeface="Aharoni" pitchFamily="2" charset="-79"/>
              </a:rPr>
              <a:t>... "</a:t>
            </a:r>
            <a:endParaRPr lang="en-US" sz="24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xmlns="" val="2758492744"/>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مستطيل 1"/>
          <p:cNvSpPr/>
          <p:nvPr/>
        </p:nvSpPr>
        <p:spPr>
          <a:xfrm>
            <a:off x="0" y="619058"/>
            <a:ext cx="6858000" cy="6063198"/>
          </a:xfrm>
          <a:prstGeom prst="rect">
            <a:avLst/>
          </a:prstGeom>
        </p:spPr>
        <p:txBody>
          <a:bodyPr wrap="square">
            <a:spAutoFit/>
          </a:bodyPr>
          <a:lstStyle/>
          <a:p>
            <a:pPr algn="ctr" rtl="0"/>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The Quran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was revealed in the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Arabic</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language, but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translations of its meaning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are available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in English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and other languages for non-Arabs. Likewise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Islam</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is not restricted to people of the east or Arabs, it is a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universal religion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revealed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for all of </a:t>
            </a:r>
            <a:r>
              <a:rPr lang="en-US" sz="2400" dirty="0" smtClean="0">
                <a:ln w="18415" cmpd="sng">
                  <a:solidFill>
                    <a:schemeClr val="accent1">
                      <a:lumMod val="75000"/>
                    </a:schemeClr>
                  </a:solidFill>
                  <a:prstDash val="solid"/>
                </a:ln>
                <a:solidFill>
                  <a:srgbClr val="00B0F0"/>
                </a:solidFill>
                <a:latin typeface="Aharoni" pitchFamily="2" charset="-79"/>
                <a:cs typeface="Aharoni" pitchFamily="2" charset="-79"/>
              </a:rPr>
              <a:t>mankind </a:t>
            </a:r>
            <a:r>
              <a:rPr lang="en-US" sz="2400" dirty="0" smtClean="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a:t>
            </a:r>
          </a:p>
          <a:p>
            <a:pPr algn="ctr" rtl="0"/>
            <a:endPar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endParaRPr>
          </a:p>
          <a:p>
            <a:pPr algn="ctr" rtl="0"/>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We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invite</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all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sincere humans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to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study Islam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with an unbiased mind.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Don't</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blindly follow the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whims</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and </a:t>
            </a:r>
            <a:r>
              <a:rPr lang="en-US" sz="2400" dirty="0" err="1">
                <a:ln w="18415" cmpd="sng">
                  <a:solidFill>
                    <a:schemeClr val="accent1">
                      <a:lumMod val="75000"/>
                    </a:schemeClr>
                  </a:solidFill>
                  <a:prstDash val="solid"/>
                </a:ln>
                <a:solidFill>
                  <a:srgbClr val="00B0F0"/>
                </a:solidFill>
                <a:latin typeface="Aharoni" pitchFamily="2" charset="-79"/>
                <a:cs typeface="Aharoni" pitchFamily="2" charset="-79"/>
              </a:rPr>
              <a:t>paganistic</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 influences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of the environment around </a:t>
            </a:r>
            <a:r>
              <a:rPr lang="en-US" sz="2400" dirty="0" smtClean="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us .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God</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bestowed upon us this superb mind to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seek</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and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live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the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truth</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for we all will be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accountable on the Day of Judgment</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for our beliefs and deeds. </a:t>
            </a:r>
            <a:r>
              <a:rPr lang="en-US" sz="2400" dirty="0">
                <a:ln w="18415" cmpd="sng">
                  <a:solidFill>
                    <a:schemeClr val="accent1">
                      <a:lumMod val="75000"/>
                    </a:schemeClr>
                  </a:solidFill>
                  <a:prstDash val="solid"/>
                </a:ln>
                <a:solidFill>
                  <a:srgbClr val="00B0F0"/>
                </a:solidFill>
                <a:latin typeface="Aharoni" pitchFamily="2" charset="-79"/>
                <a:cs typeface="Aharoni" pitchFamily="2" charset="-79"/>
              </a:rPr>
              <a:t>Don't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delay your </a:t>
            </a:r>
            <a:r>
              <a:rPr lang="en-US" sz="2400" dirty="0" smtClean="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salvation .</a:t>
            </a:r>
          </a:p>
          <a:p>
            <a:pPr algn="ctr" rtl="0"/>
            <a:r>
              <a:rPr lang="en-US" sz="2400" dirty="0" smtClean="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Visit</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a:t>
            </a:r>
            <a:r>
              <a:rPr lang="en-US" sz="24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hlinkClick r:id="rId2"/>
              </a:rPr>
              <a:t>http://www.quran.com</a:t>
            </a:r>
            <a:r>
              <a:rPr lang="en-US" sz="2400" dirty="0" smtClean="0">
                <a:ln w="18415" cmpd="sng">
                  <a:solidFill>
                    <a:schemeClr val="accent1">
                      <a:lumMod val="75000"/>
                    </a:schemeClr>
                  </a:solidFill>
                  <a:prstDash val="solid"/>
                </a:ln>
                <a:solidFill>
                  <a:schemeClr val="accent5">
                    <a:lumMod val="50000"/>
                  </a:schemeClr>
                </a:solidFill>
                <a:latin typeface="Aharoni" pitchFamily="2" charset="-79"/>
                <a:cs typeface="Aharoni" pitchFamily="2" charset="-79"/>
                <a:hlinkClick r:id="rId2"/>
              </a:rPr>
              <a:t>/</a:t>
            </a:r>
            <a:r>
              <a:rPr lang="en-US" sz="2400" dirty="0" smtClean="0">
                <a:ln w="18415" cmpd="sng">
                  <a:solidFill>
                    <a:schemeClr val="accent1">
                      <a:lumMod val="75000"/>
                    </a:schemeClr>
                  </a:solidFill>
                  <a:prstDash val="solid"/>
                </a:ln>
                <a:solidFill>
                  <a:schemeClr val="accent5">
                    <a:lumMod val="50000"/>
                  </a:schemeClr>
                </a:solidFill>
                <a:latin typeface="Aharoni" pitchFamily="2" charset="-79"/>
                <a:cs typeface="Aharoni" pitchFamily="2" charset="-79"/>
              </a:rPr>
              <a:t> </a:t>
            </a:r>
            <a:endParaRPr lang="en-US" sz="2800" dirty="0">
              <a:ln w="18415" cmpd="sng">
                <a:solidFill>
                  <a:schemeClr val="accent1">
                    <a:lumMod val="75000"/>
                  </a:schemeClr>
                </a:solidFill>
                <a:prstDash val="solid"/>
              </a:ln>
              <a:solidFill>
                <a:schemeClr val="accent5">
                  <a:lumMod val="50000"/>
                </a:schemeClr>
              </a:solidFill>
              <a:latin typeface="Aharoni" pitchFamily="2" charset="-79"/>
              <a:cs typeface="Aharoni" pitchFamily="2" charset="-79"/>
            </a:endParaRPr>
          </a:p>
        </p:txBody>
      </p:sp>
      <p:pic>
        <p:nvPicPr>
          <p:cNvPr id="32773" name="Picture 5" descr="C:\Users\Hinda\Desktop\صور\New Folder\265571709247653534_TIFUG18y_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6858000" y="0"/>
            <a:ext cx="2286000" cy="357301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Hinda\Desktop\صور\New Folder\265571709247653534_TIFUG18y_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3573016"/>
            <a:ext cx="2285999" cy="3284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3430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5846" name="Picture 6" descr="C:\Users\Hinda\Desktop\صور\16536723603005047_W4UH5QLW_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76672"/>
            <a:ext cx="8640960" cy="59046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4107055" y="2320320"/>
            <a:ext cx="4196302" cy="2277547"/>
          </a:xfrm>
          <a:prstGeom prst="rect">
            <a:avLst/>
          </a:prstGeom>
        </p:spPr>
        <p:txBody>
          <a:bodyPr wrap="square">
            <a:spAutoFit/>
          </a:bodyPr>
          <a:lstStyle/>
          <a:p>
            <a:pPr algn="ctr" rtl="0"/>
            <a:r>
              <a:rPr lang="en-US" sz="4400" b="1" dirty="0" smtClean="0">
                <a:latin typeface="Aharoni" pitchFamily="2" charset="-79"/>
                <a:cs typeface="Aharoni" pitchFamily="2" charset="-79"/>
              </a:rPr>
              <a:t>Welcome</a:t>
            </a:r>
          </a:p>
          <a:p>
            <a:pPr algn="ctr" rtl="0"/>
            <a:r>
              <a:rPr lang="en-US" sz="4400" b="1" dirty="0" smtClean="0">
                <a:latin typeface="Aharoni" pitchFamily="2" charset="-79"/>
                <a:cs typeface="Aharoni" pitchFamily="2" charset="-79"/>
              </a:rPr>
              <a:t> to</a:t>
            </a:r>
          </a:p>
          <a:p>
            <a:pPr algn="ctr" rtl="0"/>
            <a:r>
              <a:rPr lang="en-US" sz="4400" b="1" dirty="0" smtClean="0">
                <a:latin typeface="Aharoni" pitchFamily="2" charset="-79"/>
                <a:cs typeface="Aharoni" pitchFamily="2" charset="-79"/>
              </a:rPr>
              <a:t> Islam </a:t>
            </a:r>
            <a:r>
              <a:rPr lang="en-US" sz="5400" b="1" dirty="0" smtClean="0">
                <a:latin typeface="Aharoni" pitchFamily="2" charset="-79"/>
                <a:cs typeface="Aharoni" pitchFamily="2" charset="-79"/>
              </a:rPr>
              <a:t>!</a:t>
            </a:r>
            <a:r>
              <a:rPr lang="en-US" sz="4400" b="1" dirty="0" smtClean="0">
                <a:latin typeface="Aharoni" pitchFamily="2" charset="-79"/>
                <a:cs typeface="Aharoni" pitchFamily="2" charset="-79"/>
              </a:rPr>
              <a:t> ^</a:t>
            </a:r>
            <a:r>
              <a:rPr lang="en-US" sz="4400" b="1" dirty="0" smtClean="0">
                <a:solidFill>
                  <a:srgbClr val="E62E48"/>
                </a:solidFill>
                <a:latin typeface="Aharoni" pitchFamily="2" charset="-79"/>
                <a:cs typeface="Aharoni" pitchFamily="2" charset="-79"/>
              </a:rPr>
              <a:t>_</a:t>
            </a:r>
            <a:r>
              <a:rPr lang="en-US" sz="4400" b="1" dirty="0" smtClean="0">
                <a:latin typeface="Aharoni" pitchFamily="2" charset="-79"/>
                <a:cs typeface="Aharoni" pitchFamily="2" charset="-79"/>
              </a:rPr>
              <a:t>^</a:t>
            </a:r>
            <a:endParaRPr lang="en-US" sz="4400" b="1" dirty="0">
              <a:latin typeface="Aharoni" pitchFamily="2" charset="-79"/>
              <a:cs typeface="Aharoni" pitchFamily="2" charset="-79"/>
            </a:endParaRPr>
          </a:p>
        </p:txBody>
      </p:sp>
    </p:spTree>
    <p:extLst>
      <p:ext uri="{BB962C8B-B14F-4D97-AF65-F5344CB8AC3E}">
        <p14:creationId xmlns:p14="http://schemas.microsoft.com/office/powerpoint/2010/main" xmlns="" val="3603749993"/>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appy Holidays!* - christmas Phot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5938"/>
          <a:stretch/>
        </p:blipFill>
        <p:spPr bwMode="auto">
          <a:xfrm>
            <a:off x="6156176" y="0"/>
            <a:ext cx="29878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139196" y="0"/>
            <a:ext cx="5976664" cy="6309420"/>
          </a:xfrm>
          <a:prstGeom prst="rect">
            <a:avLst/>
          </a:prstGeom>
        </p:spPr>
        <p:txBody>
          <a:bodyPr wrap="square">
            <a:spAutoFit/>
          </a:bodyPr>
          <a:lstStyle/>
          <a:p>
            <a:pPr algn="ctr" rtl="0"/>
            <a:endParaRPr lang="en-US" sz="40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endParaRPr>
          </a:p>
          <a:p>
            <a:pPr algn="ctr" rtl="0"/>
            <a:r>
              <a:rPr lang="en-US" sz="40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The </a:t>
            </a:r>
            <a:r>
              <a:rPr lang="en-US" sz="4000" b="1" dirty="0">
                <a:ln w="18415" cmpd="sng">
                  <a:solidFill>
                    <a:srgbClr val="FF0000"/>
                  </a:solidFill>
                  <a:prstDash val="solid"/>
                </a:ln>
                <a:solidFill>
                  <a:srgbClr val="FF0000"/>
                </a:solidFill>
                <a:effectLst>
                  <a:outerShdw blurRad="63500" dir="3600000" algn="tl" rotWithShape="0">
                    <a:srgbClr val="000000">
                      <a:alpha val="70000"/>
                    </a:srgbClr>
                  </a:outerShdw>
                </a:effectLst>
              </a:rPr>
              <a:t>Christmas </a:t>
            </a:r>
            <a:r>
              <a:rPr lang="en-US" sz="40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Experience</a:t>
            </a:r>
            <a:endParaRPr lang="en-US" sz="2800" dirty="0" smtClean="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endParaRPr>
          </a:p>
          <a:p>
            <a:pPr algn="l" rtl="0"/>
            <a:endParaRPr lang="en-US" sz="2800" dirty="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endParaRPr>
          </a:p>
          <a:p>
            <a:pPr algn="l" rtl="0"/>
            <a:r>
              <a:rPr lang="en-US" sz="2400" dirty="0" smtClean="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Aharoni" pitchFamily="2" charset="-79"/>
                <a:cs typeface="Aharoni" pitchFamily="2" charset="-79"/>
              </a:rPr>
              <a:t>   The </a:t>
            </a:r>
            <a:r>
              <a:rPr lang="en-US" sz="2400" dirty="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Aharoni" pitchFamily="2" charset="-79"/>
                <a:cs typeface="Aharoni" pitchFamily="2" charset="-79"/>
              </a:rPr>
              <a:t>perfect Christmas tree is bought. Adorned with ornaments and glittering with tinsel, it stands by the window. The stores are crammed with shoppers hunting for presents and the little ones anxiously waiting for Santa.</a:t>
            </a:r>
          </a:p>
          <a:p>
            <a:pPr algn="l" rtl="0"/>
            <a:r>
              <a:rPr lang="en-US" sz="2400" dirty="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Aharoni" pitchFamily="2" charset="-79"/>
                <a:cs typeface="Aharoni" pitchFamily="2" charset="-79"/>
              </a:rPr>
              <a:t>Busy with Christmas fever, wonder did you ever, did the Bible or Jesus made any injunction on Christmas ever?</a:t>
            </a:r>
          </a:p>
          <a:p>
            <a:pPr algn="l" rtl="0"/>
            <a:r>
              <a:rPr lang="en-US" sz="2400" dirty="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Aharoni" pitchFamily="2" charset="-79"/>
                <a:cs typeface="Aharoni" pitchFamily="2" charset="-79"/>
              </a:rPr>
              <a:t>Ponder upon the following analysis on Christmas, and the Truth </a:t>
            </a:r>
            <a:r>
              <a:rPr lang="en-US" sz="2800" dirty="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Aharoni" pitchFamily="2" charset="-79"/>
                <a:cs typeface="Aharoni" pitchFamily="2" charset="-79"/>
              </a:rPr>
              <a:t>will become clearer and clearer.</a:t>
            </a:r>
          </a:p>
        </p:txBody>
      </p:sp>
    </p:spTree>
    <p:extLst>
      <p:ext uri="{BB962C8B-B14F-4D97-AF65-F5344CB8AC3E}">
        <p14:creationId xmlns:p14="http://schemas.microsoft.com/office/powerpoint/2010/main" xmlns="" val="127267477"/>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jesus-is-savior.com/Bible/the_holy_bib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697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rot="20792759">
            <a:off x="-183917" y="2360742"/>
            <a:ext cx="9594293" cy="707886"/>
          </a:xfrm>
          <a:prstGeom prst="rect">
            <a:avLst/>
          </a:prstGeom>
          <a:solidFill>
            <a:srgbClr val="FFC000"/>
          </a:solidFill>
        </p:spPr>
        <p:txBody>
          <a:bodyPr wrap="none">
            <a:spAutoFit/>
          </a:bodyPr>
          <a:lstStyle/>
          <a:p>
            <a:pPr algn="ctr" rtl="0"/>
            <a:r>
              <a:rPr lang="en-US" sz="4000" b="1" dirty="0" smtClean="0">
                <a:blipFill>
                  <a:blip r:embed="rId3"/>
                  <a:tile tx="0" ty="0" sx="100000" sy="100000" flip="none" algn="tl"/>
                </a:blipFill>
                <a:latin typeface="Aharoni" pitchFamily="2" charset="-79"/>
                <a:cs typeface="Aharoni" pitchFamily="2" charset="-79"/>
              </a:rPr>
              <a:t>Does Christmas have Biblical Evidence?</a:t>
            </a:r>
          </a:p>
        </p:txBody>
      </p:sp>
    </p:spTree>
    <p:extLst>
      <p:ext uri="{BB962C8B-B14F-4D97-AF65-F5344CB8AC3E}">
        <p14:creationId xmlns:p14="http://schemas.microsoft.com/office/powerpoint/2010/main" xmlns="" val="2883127880"/>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descr="http://www.turnbacktogod.com/wp-content/uploads/2008/09/science-and-bib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0"/>
            <a:ext cx="300025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179512" y="404664"/>
            <a:ext cx="5976664" cy="6247864"/>
          </a:xfrm>
          <a:prstGeom prst="rect">
            <a:avLst/>
          </a:prstGeom>
        </p:spPr>
        <p:txBody>
          <a:bodyPr wrap="square">
            <a:spAutoFit/>
          </a:bodyPr>
          <a:lstStyle/>
          <a:p>
            <a:pPr algn="ctr" rtl="0"/>
            <a:r>
              <a:rPr lang="en-US" sz="3200" b="1" dirty="0">
                <a:blipFill>
                  <a:blip r:embed="rId4"/>
                  <a:tile tx="0" ty="0" sx="100000" sy="100000" flip="none" algn="tl"/>
                </a:blipFill>
                <a:latin typeface="Aharoni" pitchFamily="2" charset="-79"/>
                <a:cs typeface="Aharoni" pitchFamily="2" charset="-79"/>
              </a:rPr>
              <a:t>Does Christmas have Biblical Evidence</a:t>
            </a:r>
            <a:r>
              <a:rPr lang="en-US" sz="3200" b="1" dirty="0" smtClean="0">
                <a:blipFill>
                  <a:blip r:embed="rId4"/>
                  <a:tile tx="0" ty="0" sx="100000" sy="100000" flip="none" algn="tl"/>
                </a:blipFill>
                <a:latin typeface="Aharoni" pitchFamily="2" charset="-79"/>
                <a:cs typeface="Aharoni" pitchFamily="2" charset="-79"/>
              </a:rPr>
              <a:t>?</a:t>
            </a:r>
          </a:p>
          <a:p>
            <a:pPr algn="l" rtl="0"/>
            <a:endParaRPr lang="en-US" sz="2400" dirty="0">
              <a:solidFill>
                <a:schemeClr val="bg2">
                  <a:lumMod val="10000"/>
                </a:schemeClr>
              </a:solidFill>
              <a:latin typeface="Aharoni" pitchFamily="2" charset="-79"/>
              <a:cs typeface="Aharoni" pitchFamily="2" charset="-79"/>
            </a:endParaRPr>
          </a:p>
          <a:p>
            <a:pPr algn="ctr" rtl="0"/>
            <a:r>
              <a:rPr lang="en-US" sz="2400" dirty="0">
                <a:blipFill>
                  <a:blip r:embed="rId5"/>
                  <a:tile tx="0" ty="0" sx="100000" sy="100000" flip="none" algn="tl"/>
                </a:blipFill>
                <a:latin typeface="Aharoni" pitchFamily="2" charset="-79"/>
                <a:cs typeface="Aharoni" pitchFamily="2" charset="-79"/>
              </a:rPr>
              <a:t>The word </a:t>
            </a:r>
            <a:r>
              <a:rPr lang="en-US" sz="2400" dirty="0">
                <a:latin typeface="Aharoni" pitchFamily="2" charset="-79"/>
                <a:cs typeface="Aharoni" pitchFamily="2" charset="-79"/>
              </a:rPr>
              <a:t>'Christmas'</a:t>
            </a:r>
            <a:r>
              <a:rPr lang="en-US" sz="2400" dirty="0">
                <a:blipFill>
                  <a:blip r:embed="rId5"/>
                  <a:tile tx="0" ty="0" sx="100000" sy="100000" flip="none" algn="tl"/>
                </a:blipFill>
                <a:latin typeface="Aharoni" pitchFamily="2" charset="-79"/>
                <a:cs typeface="Aharoni" pitchFamily="2" charset="-79"/>
              </a:rPr>
              <a:t> does not exist in the Bible. The Bible has closed lips on the entire feast of Christmas, with one exception, the decoration of a </a:t>
            </a:r>
            <a:r>
              <a:rPr lang="en-US" sz="2400" dirty="0">
                <a:latin typeface="Aharoni" pitchFamily="2" charset="-79"/>
                <a:cs typeface="Aharoni" pitchFamily="2" charset="-79"/>
              </a:rPr>
              <a:t>tree</a:t>
            </a:r>
            <a:r>
              <a:rPr lang="en-US" sz="2400" dirty="0">
                <a:blipFill>
                  <a:blip r:embed="rId5"/>
                  <a:tile tx="0" ty="0" sx="100000" sy="100000" flip="none" algn="tl"/>
                </a:blipFill>
                <a:latin typeface="Aharoni" pitchFamily="2" charset="-79"/>
                <a:cs typeface="Aharoni" pitchFamily="2" charset="-79"/>
              </a:rPr>
              <a:t>. The Bible itself criticizes the decoration of the </a:t>
            </a:r>
            <a:r>
              <a:rPr lang="en-US" sz="2400" dirty="0">
                <a:latin typeface="Aharoni" pitchFamily="2" charset="-79"/>
                <a:cs typeface="Aharoni" pitchFamily="2" charset="-79"/>
              </a:rPr>
              <a:t>(Christmas)</a:t>
            </a:r>
            <a:r>
              <a:rPr lang="en-US" sz="2400" dirty="0">
                <a:blipFill>
                  <a:blip r:embed="rId5"/>
                  <a:tile tx="0" ty="0" sx="100000" sy="100000" flip="none" algn="tl"/>
                </a:blipFill>
                <a:latin typeface="Aharoni" pitchFamily="2" charset="-79"/>
                <a:cs typeface="Aharoni" pitchFamily="2" charset="-79"/>
              </a:rPr>
              <a:t> trees:</a:t>
            </a:r>
          </a:p>
          <a:p>
            <a:pPr algn="ctr" rtl="0"/>
            <a:r>
              <a:rPr lang="en-US" sz="2400" dirty="0">
                <a:blipFill>
                  <a:blip r:embed="rId5"/>
                  <a:tile tx="0" ty="0" sx="100000" sy="100000" flip="none" algn="tl"/>
                </a:blipFill>
                <a:latin typeface="Aharoni" pitchFamily="2" charset="-79"/>
                <a:cs typeface="Aharoni" pitchFamily="2" charset="-79"/>
              </a:rPr>
              <a:t>"The customs of the people are worthless, </a:t>
            </a:r>
            <a:r>
              <a:rPr lang="en-US" sz="2400" dirty="0">
                <a:latin typeface="Aharoni" pitchFamily="2" charset="-79"/>
                <a:cs typeface="Aharoni" pitchFamily="2" charset="-79"/>
              </a:rPr>
              <a:t>they cut a tree out of the forest,</a:t>
            </a:r>
            <a:r>
              <a:rPr lang="en-US" sz="2400" dirty="0">
                <a:blipFill>
                  <a:blip r:embed="rId5"/>
                  <a:tile tx="0" ty="0" sx="100000" sy="100000" flip="none" algn="tl"/>
                </a:blipFill>
                <a:latin typeface="Aharoni" pitchFamily="2" charset="-79"/>
                <a:cs typeface="Aharoni" pitchFamily="2" charset="-79"/>
              </a:rPr>
              <a:t> and a craftsman shapes it with his chisel, they adore it with </a:t>
            </a:r>
            <a:r>
              <a:rPr lang="en-US" sz="2400" dirty="0">
                <a:latin typeface="Aharoni" pitchFamily="2" charset="-79"/>
                <a:cs typeface="Aharoni" pitchFamily="2" charset="-79"/>
              </a:rPr>
              <a:t>silver</a:t>
            </a:r>
            <a:r>
              <a:rPr lang="en-US" sz="2400" dirty="0">
                <a:blipFill>
                  <a:blip r:embed="rId5"/>
                  <a:tile tx="0" ty="0" sx="100000" sy="100000" flip="none" algn="tl"/>
                </a:blipFill>
                <a:latin typeface="Aharoni" pitchFamily="2" charset="-79"/>
                <a:cs typeface="Aharoni" pitchFamily="2" charset="-79"/>
              </a:rPr>
              <a:t> and </a:t>
            </a:r>
            <a:r>
              <a:rPr lang="en-US" sz="2400" dirty="0">
                <a:latin typeface="Aharoni" pitchFamily="2" charset="-79"/>
                <a:cs typeface="Aharoni" pitchFamily="2" charset="-79"/>
              </a:rPr>
              <a:t>gold</a:t>
            </a:r>
            <a:r>
              <a:rPr lang="en-US" sz="2400" dirty="0">
                <a:blipFill>
                  <a:blip r:embed="rId5"/>
                  <a:tile tx="0" ty="0" sx="100000" sy="100000" flip="none" algn="tl"/>
                </a:blipFill>
                <a:latin typeface="Aharoni" pitchFamily="2" charset="-79"/>
                <a:cs typeface="Aharoni" pitchFamily="2" charset="-79"/>
              </a:rPr>
              <a:t>, they fasten it with hammer and nails so it will not </a:t>
            </a:r>
            <a:r>
              <a:rPr lang="en-US" sz="2400" dirty="0" smtClean="0">
                <a:blipFill>
                  <a:blip r:embed="rId5"/>
                  <a:tile tx="0" ty="0" sx="100000" sy="100000" flip="none" algn="tl"/>
                </a:blipFill>
                <a:latin typeface="Aharoni" pitchFamily="2" charset="-79"/>
                <a:cs typeface="Aharoni" pitchFamily="2" charset="-79"/>
              </a:rPr>
              <a:t>totter “</a:t>
            </a:r>
          </a:p>
          <a:p>
            <a:pPr algn="ctr" rtl="0"/>
            <a:r>
              <a:rPr lang="en-US" sz="2400" dirty="0" smtClean="0">
                <a:latin typeface="Aharoni" pitchFamily="2" charset="-79"/>
                <a:cs typeface="Aharoni" pitchFamily="2" charset="-79"/>
              </a:rPr>
              <a:t> </a:t>
            </a:r>
            <a:r>
              <a:rPr lang="en-US" sz="2400" dirty="0">
                <a:latin typeface="Aharoni" pitchFamily="2" charset="-79"/>
                <a:cs typeface="Aharoni" pitchFamily="2" charset="-79"/>
              </a:rPr>
              <a:t>(Jeremiah 10-3,4).</a:t>
            </a:r>
          </a:p>
        </p:txBody>
      </p:sp>
    </p:spTree>
    <p:extLst>
      <p:ext uri="{BB962C8B-B14F-4D97-AF65-F5344CB8AC3E}">
        <p14:creationId xmlns:p14="http://schemas.microsoft.com/office/powerpoint/2010/main" xmlns="" val="34296171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0" y="548680"/>
            <a:ext cx="6156176" cy="6001643"/>
          </a:xfrm>
          <a:prstGeom prst="rect">
            <a:avLst/>
          </a:prstGeom>
        </p:spPr>
        <p:txBody>
          <a:bodyPr wrap="square">
            <a:spAutoFit/>
          </a:bodyPr>
          <a:lstStyle/>
          <a:p>
            <a:pPr algn="ctr" rtl="0"/>
            <a:r>
              <a:rPr lang="en-US" sz="2400" dirty="0">
                <a:solidFill>
                  <a:schemeClr val="bg2">
                    <a:lumMod val="10000"/>
                  </a:schemeClr>
                </a:solidFill>
                <a:latin typeface="Aharoni" pitchFamily="2" charset="-79"/>
                <a:cs typeface="Aharoni" pitchFamily="2" charset="-79"/>
              </a:rPr>
              <a:t>European Pre-Christian pagans superstitiously believed that the </a:t>
            </a:r>
            <a:r>
              <a:rPr lang="en-US" sz="2400" dirty="0">
                <a:solidFill>
                  <a:srgbClr val="C00000"/>
                </a:solidFill>
                <a:latin typeface="Aharoni" pitchFamily="2" charset="-79"/>
                <a:cs typeface="Aharoni" pitchFamily="2" charset="-79"/>
              </a:rPr>
              <a:t>green trees had special protective powers</a:t>
            </a:r>
            <a:r>
              <a:rPr lang="en-US" sz="2400" dirty="0">
                <a:solidFill>
                  <a:schemeClr val="bg2">
                    <a:lumMod val="10000"/>
                  </a:schemeClr>
                </a:solidFill>
                <a:latin typeface="Aharoni" pitchFamily="2" charset="-79"/>
                <a:cs typeface="Aharoni" pitchFamily="2" charset="-79"/>
              </a:rPr>
              <a:t>. In fact the use of the Christmas tree began only in the </a:t>
            </a:r>
            <a:r>
              <a:rPr lang="en-US" sz="2400" dirty="0">
                <a:solidFill>
                  <a:srgbClr val="C00000"/>
                </a:solidFill>
                <a:latin typeface="Aharoni" pitchFamily="2" charset="-79"/>
                <a:cs typeface="Aharoni" pitchFamily="2" charset="-79"/>
              </a:rPr>
              <a:t>17th</a:t>
            </a:r>
            <a:r>
              <a:rPr lang="en-US" sz="2400" dirty="0">
                <a:solidFill>
                  <a:schemeClr val="bg2">
                    <a:lumMod val="10000"/>
                  </a:schemeClr>
                </a:solidFill>
                <a:latin typeface="Aharoni" pitchFamily="2" charset="-79"/>
                <a:cs typeface="Aharoni" pitchFamily="2" charset="-79"/>
              </a:rPr>
              <a:t> century in </a:t>
            </a:r>
            <a:r>
              <a:rPr lang="en-US" sz="2400" dirty="0">
                <a:solidFill>
                  <a:srgbClr val="C00000"/>
                </a:solidFill>
                <a:latin typeface="Aharoni" pitchFamily="2" charset="-79"/>
                <a:cs typeface="Aharoni" pitchFamily="2" charset="-79"/>
              </a:rPr>
              <a:t>Strasbourg</a:t>
            </a:r>
            <a:r>
              <a:rPr lang="en-US" sz="2400" dirty="0">
                <a:solidFill>
                  <a:schemeClr val="bg2">
                    <a:lumMod val="10000"/>
                  </a:schemeClr>
                </a:solidFill>
                <a:latin typeface="Aharoni" pitchFamily="2" charset="-79"/>
                <a:cs typeface="Aharoni" pitchFamily="2" charset="-79"/>
              </a:rPr>
              <a:t>, </a:t>
            </a:r>
            <a:r>
              <a:rPr lang="en-US" sz="2400" dirty="0">
                <a:solidFill>
                  <a:srgbClr val="C00000"/>
                </a:solidFill>
                <a:latin typeface="Aharoni" pitchFamily="2" charset="-79"/>
                <a:cs typeface="Aharoni" pitchFamily="2" charset="-79"/>
              </a:rPr>
              <a:t>France</a:t>
            </a:r>
            <a:r>
              <a:rPr lang="en-US" sz="2400" dirty="0">
                <a:solidFill>
                  <a:schemeClr val="bg2">
                    <a:lumMod val="10000"/>
                  </a:schemeClr>
                </a:solidFill>
                <a:latin typeface="Aharoni" pitchFamily="2" charset="-79"/>
                <a:cs typeface="Aharoni" pitchFamily="2" charset="-79"/>
              </a:rPr>
              <a:t> and from there it spread to </a:t>
            </a:r>
            <a:r>
              <a:rPr lang="en-US" sz="2400" dirty="0">
                <a:solidFill>
                  <a:srgbClr val="C00000"/>
                </a:solidFill>
                <a:latin typeface="Aharoni" pitchFamily="2" charset="-79"/>
                <a:cs typeface="Aharoni" pitchFamily="2" charset="-79"/>
              </a:rPr>
              <a:t>Germany</a:t>
            </a:r>
            <a:r>
              <a:rPr lang="en-US" sz="2400" dirty="0">
                <a:solidFill>
                  <a:schemeClr val="bg2">
                    <a:lumMod val="10000"/>
                  </a:schemeClr>
                </a:solidFill>
                <a:latin typeface="Aharoni" pitchFamily="2" charset="-79"/>
                <a:cs typeface="Aharoni" pitchFamily="2" charset="-79"/>
              </a:rPr>
              <a:t>, </a:t>
            </a:r>
            <a:r>
              <a:rPr lang="en-US" sz="2400" dirty="0">
                <a:solidFill>
                  <a:srgbClr val="C00000"/>
                </a:solidFill>
                <a:latin typeface="Aharoni" pitchFamily="2" charset="-79"/>
                <a:cs typeface="Aharoni" pitchFamily="2" charset="-79"/>
              </a:rPr>
              <a:t>Britain</a:t>
            </a:r>
            <a:r>
              <a:rPr lang="en-US" sz="2400" dirty="0">
                <a:solidFill>
                  <a:schemeClr val="bg2">
                    <a:lumMod val="10000"/>
                  </a:schemeClr>
                </a:solidFill>
                <a:latin typeface="Aharoni" pitchFamily="2" charset="-79"/>
                <a:cs typeface="Aharoni" pitchFamily="2" charset="-79"/>
              </a:rPr>
              <a:t> and then to the U.S. </a:t>
            </a:r>
            <a:r>
              <a:rPr lang="en-US" sz="2400" dirty="0" smtClean="0">
                <a:solidFill>
                  <a:schemeClr val="bg2">
                    <a:lumMod val="10000"/>
                  </a:schemeClr>
                </a:solidFill>
                <a:latin typeface="Aharoni" pitchFamily="2" charset="-79"/>
                <a:cs typeface="Aharoni" pitchFamily="2" charset="-79"/>
              </a:rPr>
              <a:t> </a:t>
            </a:r>
          </a:p>
          <a:p>
            <a:pPr algn="ctr" rtl="0"/>
            <a:r>
              <a:rPr lang="en-US" sz="2400" dirty="0" smtClean="0">
                <a:solidFill>
                  <a:srgbClr val="C00000"/>
                </a:solidFill>
                <a:latin typeface="Aharoni" pitchFamily="2" charset="-79"/>
                <a:cs typeface="Aharoni" pitchFamily="2" charset="-79"/>
              </a:rPr>
              <a:t>“ Tree </a:t>
            </a:r>
            <a:r>
              <a:rPr lang="en-US" sz="2400" dirty="0">
                <a:solidFill>
                  <a:srgbClr val="C00000"/>
                </a:solidFill>
                <a:latin typeface="Aharoni" pitchFamily="2" charset="-79"/>
                <a:cs typeface="Aharoni" pitchFamily="2" charset="-79"/>
              </a:rPr>
              <a:t>worship </a:t>
            </a:r>
            <a:r>
              <a:rPr lang="en-US" sz="2400" dirty="0">
                <a:solidFill>
                  <a:schemeClr val="bg2">
                    <a:lumMod val="10000"/>
                  </a:schemeClr>
                </a:solidFill>
                <a:latin typeface="Aharoni" pitchFamily="2" charset="-79"/>
                <a:cs typeface="Aharoni" pitchFamily="2" charset="-79"/>
              </a:rPr>
              <a:t>was a common feature of religion among the </a:t>
            </a:r>
            <a:r>
              <a:rPr lang="en-US" sz="2400" dirty="0">
                <a:solidFill>
                  <a:srgbClr val="C00000"/>
                </a:solidFill>
                <a:latin typeface="Aharoni" pitchFamily="2" charset="-79"/>
                <a:cs typeface="Aharoni" pitchFamily="2" charset="-79"/>
              </a:rPr>
              <a:t>Teutonic</a:t>
            </a:r>
            <a:r>
              <a:rPr lang="en-US" sz="2400" dirty="0">
                <a:solidFill>
                  <a:schemeClr val="bg2">
                    <a:lumMod val="10000"/>
                  </a:schemeClr>
                </a:solidFill>
                <a:latin typeface="Aharoni" pitchFamily="2" charset="-79"/>
                <a:cs typeface="Aharoni" pitchFamily="2" charset="-79"/>
              </a:rPr>
              <a:t> and </a:t>
            </a:r>
            <a:r>
              <a:rPr lang="en-US" sz="2400" dirty="0">
                <a:solidFill>
                  <a:srgbClr val="C00000"/>
                </a:solidFill>
                <a:latin typeface="Aharoni" pitchFamily="2" charset="-79"/>
                <a:cs typeface="Aharoni" pitchFamily="2" charset="-79"/>
              </a:rPr>
              <a:t>Scandinavian</a:t>
            </a:r>
            <a:r>
              <a:rPr lang="en-US" sz="2400" dirty="0">
                <a:solidFill>
                  <a:schemeClr val="bg2">
                    <a:lumMod val="10000"/>
                  </a:schemeClr>
                </a:solidFill>
                <a:latin typeface="Aharoni" pitchFamily="2" charset="-79"/>
                <a:cs typeface="Aharoni" pitchFamily="2" charset="-79"/>
              </a:rPr>
              <a:t> peoples of </a:t>
            </a:r>
            <a:r>
              <a:rPr lang="en-US" sz="2400" dirty="0">
                <a:solidFill>
                  <a:srgbClr val="C00000"/>
                </a:solidFill>
                <a:latin typeface="Aharoni" pitchFamily="2" charset="-79"/>
                <a:cs typeface="Aharoni" pitchFamily="2" charset="-79"/>
              </a:rPr>
              <a:t>northern Europe </a:t>
            </a:r>
            <a:r>
              <a:rPr lang="en-US" sz="2400" dirty="0">
                <a:solidFill>
                  <a:schemeClr val="bg2">
                    <a:lumMod val="10000"/>
                  </a:schemeClr>
                </a:solidFill>
                <a:latin typeface="Aharoni" pitchFamily="2" charset="-79"/>
                <a:cs typeface="Aharoni" pitchFamily="2" charset="-79"/>
              </a:rPr>
              <a:t>before their conversion to </a:t>
            </a:r>
            <a:r>
              <a:rPr lang="en-US" sz="2400" dirty="0" smtClean="0">
                <a:solidFill>
                  <a:schemeClr val="bg2">
                    <a:lumMod val="10000"/>
                  </a:schemeClr>
                </a:solidFill>
                <a:latin typeface="Aharoni" pitchFamily="2" charset="-79"/>
                <a:cs typeface="Aharoni" pitchFamily="2" charset="-79"/>
              </a:rPr>
              <a:t>Christianity </a:t>
            </a:r>
            <a:r>
              <a:rPr lang="en-US" sz="2400" dirty="0" smtClean="0">
                <a:solidFill>
                  <a:srgbClr val="C00000"/>
                </a:solidFill>
                <a:latin typeface="Aharoni" pitchFamily="2" charset="-79"/>
                <a:cs typeface="Aharoni" pitchFamily="2" charset="-79"/>
              </a:rPr>
              <a:t>…</a:t>
            </a:r>
            <a:r>
              <a:rPr lang="en-US" sz="2400" dirty="0" smtClean="0">
                <a:solidFill>
                  <a:schemeClr val="bg2">
                    <a:lumMod val="10000"/>
                  </a:schemeClr>
                </a:solidFill>
                <a:latin typeface="Aharoni" pitchFamily="2" charset="-79"/>
                <a:cs typeface="Aharoni" pitchFamily="2" charset="-79"/>
              </a:rPr>
              <a:t> </a:t>
            </a:r>
            <a:r>
              <a:rPr lang="en-US" sz="2400" dirty="0" smtClean="0">
                <a:solidFill>
                  <a:srgbClr val="C00000"/>
                </a:solidFill>
                <a:latin typeface="Aharoni" pitchFamily="2" charset="-79"/>
                <a:cs typeface="Aharoni" pitchFamily="2" charset="-79"/>
              </a:rPr>
              <a:t>German </a:t>
            </a:r>
            <a:r>
              <a:rPr lang="en-US" sz="2400" dirty="0">
                <a:solidFill>
                  <a:schemeClr val="bg2">
                    <a:lumMod val="10000"/>
                  </a:schemeClr>
                </a:solidFill>
                <a:latin typeface="Aharoni" pitchFamily="2" charset="-79"/>
                <a:cs typeface="Aharoni" pitchFamily="2" charset="-79"/>
              </a:rPr>
              <a:t>settlers </a:t>
            </a:r>
            <a:r>
              <a:rPr lang="en-US" sz="2400" dirty="0">
                <a:solidFill>
                  <a:srgbClr val="C00000"/>
                </a:solidFill>
                <a:latin typeface="Aharoni" pitchFamily="2" charset="-79"/>
                <a:cs typeface="Aharoni" pitchFamily="2" charset="-79"/>
              </a:rPr>
              <a:t>brought</a:t>
            </a:r>
            <a:r>
              <a:rPr lang="en-US" sz="2400" dirty="0">
                <a:solidFill>
                  <a:schemeClr val="bg2">
                    <a:lumMod val="10000"/>
                  </a:schemeClr>
                </a:solidFill>
                <a:latin typeface="Aharoni" pitchFamily="2" charset="-79"/>
                <a:cs typeface="Aharoni" pitchFamily="2" charset="-79"/>
              </a:rPr>
              <a:t> the </a:t>
            </a:r>
            <a:r>
              <a:rPr lang="en-US" sz="2400" dirty="0">
                <a:solidFill>
                  <a:srgbClr val="C00000"/>
                </a:solidFill>
                <a:latin typeface="Aharoni" pitchFamily="2" charset="-79"/>
                <a:cs typeface="Aharoni" pitchFamily="2" charset="-79"/>
              </a:rPr>
              <a:t>Christmas tree </a:t>
            </a:r>
            <a:r>
              <a:rPr lang="en-US" sz="2400" dirty="0">
                <a:solidFill>
                  <a:schemeClr val="bg2">
                    <a:lumMod val="10000"/>
                  </a:schemeClr>
                </a:solidFill>
                <a:latin typeface="Aharoni" pitchFamily="2" charset="-79"/>
                <a:cs typeface="Aharoni" pitchFamily="2" charset="-79"/>
              </a:rPr>
              <a:t>custom to the </a:t>
            </a:r>
            <a:r>
              <a:rPr lang="en-US" sz="2400" dirty="0">
                <a:solidFill>
                  <a:srgbClr val="C00000"/>
                </a:solidFill>
                <a:latin typeface="Aharoni" pitchFamily="2" charset="-79"/>
                <a:cs typeface="Aharoni" pitchFamily="2" charset="-79"/>
              </a:rPr>
              <a:t>American colonies </a:t>
            </a:r>
            <a:r>
              <a:rPr lang="en-US" sz="2400" dirty="0">
                <a:solidFill>
                  <a:schemeClr val="bg2">
                    <a:lumMod val="10000"/>
                  </a:schemeClr>
                </a:solidFill>
                <a:latin typeface="Aharoni" pitchFamily="2" charset="-79"/>
                <a:cs typeface="Aharoni" pitchFamily="2" charset="-79"/>
              </a:rPr>
              <a:t>in the </a:t>
            </a:r>
            <a:r>
              <a:rPr lang="en-US" sz="2400" dirty="0">
                <a:solidFill>
                  <a:srgbClr val="C00000"/>
                </a:solidFill>
                <a:latin typeface="Aharoni" pitchFamily="2" charset="-79"/>
                <a:cs typeface="Aharoni" pitchFamily="2" charset="-79"/>
              </a:rPr>
              <a:t>17th </a:t>
            </a:r>
            <a:r>
              <a:rPr lang="en-US" sz="2400" dirty="0">
                <a:solidFill>
                  <a:schemeClr val="bg2">
                    <a:lumMod val="10000"/>
                  </a:schemeClr>
                </a:solidFill>
                <a:latin typeface="Aharoni" pitchFamily="2" charset="-79"/>
                <a:cs typeface="Aharoni" pitchFamily="2" charset="-79"/>
              </a:rPr>
              <a:t>century. By the </a:t>
            </a:r>
            <a:r>
              <a:rPr lang="en-US" sz="2400" dirty="0">
                <a:solidFill>
                  <a:srgbClr val="C00000"/>
                </a:solidFill>
                <a:latin typeface="Aharoni" pitchFamily="2" charset="-79"/>
                <a:cs typeface="Aharoni" pitchFamily="2" charset="-79"/>
              </a:rPr>
              <a:t>19th</a:t>
            </a:r>
            <a:r>
              <a:rPr lang="en-US" sz="2400" dirty="0">
                <a:solidFill>
                  <a:schemeClr val="bg2">
                    <a:lumMod val="10000"/>
                  </a:schemeClr>
                </a:solidFill>
                <a:latin typeface="Aharoni" pitchFamily="2" charset="-79"/>
                <a:cs typeface="Aharoni" pitchFamily="2" charset="-79"/>
              </a:rPr>
              <a:t> century its use was quite </a:t>
            </a:r>
            <a:r>
              <a:rPr lang="en-US" sz="2400" dirty="0" smtClean="0">
                <a:solidFill>
                  <a:schemeClr val="bg2">
                    <a:lumMod val="10000"/>
                  </a:schemeClr>
                </a:solidFill>
                <a:latin typeface="Aharoni" pitchFamily="2" charset="-79"/>
                <a:cs typeface="Aharoni" pitchFamily="2" charset="-79"/>
              </a:rPr>
              <a:t>widespread </a:t>
            </a:r>
            <a:r>
              <a:rPr lang="en-US" sz="2400" dirty="0" smtClean="0">
                <a:solidFill>
                  <a:srgbClr val="C00000"/>
                </a:solidFill>
                <a:latin typeface="Aharoni" pitchFamily="2" charset="-79"/>
                <a:cs typeface="Aharoni" pitchFamily="2" charset="-79"/>
              </a:rPr>
              <a:t>“</a:t>
            </a:r>
            <a:r>
              <a:rPr lang="en-US" sz="2400" dirty="0" smtClean="0">
                <a:solidFill>
                  <a:schemeClr val="bg2">
                    <a:lumMod val="10000"/>
                  </a:schemeClr>
                </a:solidFill>
                <a:latin typeface="Aharoni" pitchFamily="2" charset="-79"/>
                <a:cs typeface="Aharoni" pitchFamily="2" charset="-79"/>
              </a:rPr>
              <a:t> </a:t>
            </a:r>
            <a:r>
              <a:rPr lang="en-US" sz="2400" dirty="0" smtClean="0">
                <a:solidFill>
                  <a:srgbClr val="C00000"/>
                </a:solidFill>
                <a:latin typeface="Aharoni" pitchFamily="2" charset="-79"/>
                <a:cs typeface="Aharoni" pitchFamily="2" charset="-79"/>
              </a:rPr>
              <a:t>. </a:t>
            </a:r>
            <a:r>
              <a:rPr lang="en-US" sz="2400" dirty="0">
                <a:solidFill>
                  <a:srgbClr val="C00000"/>
                </a:solidFill>
                <a:latin typeface="Aharoni" pitchFamily="2" charset="-79"/>
                <a:cs typeface="Aharoni" pitchFamily="2" charset="-79"/>
              </a:rPr>
              <a:t>(Compton's Encyclopedia, 1998 Edition)</a:t>
            </a:r>
          </a:p>
        </p:txBody>
      </p:sp>
      <p:pic>
        <p:nvPicPr>
          <p:cNvPr id="6146" name="Picture 2" descr="Bible_wcro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0"/>
            <a:ext cx="2987824"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5818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nn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02"/>
            <a:ext cx="9144000" cy="685579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0" y="3071489"/>
            <a:ext cx="9143999" cy="707886"/>
          </a:xfrm>
          <a:prstGeom prst="rect">
            <a:avLst/>
          </a:prstGeom>
          <a:solidFill>
            <a:schemeClr val="tx1"/>
          </a:solidFill>
        </p:spPr>
        <p:txBody>
          <a:bodyPr wrap="square">
            <a:spAutoFit/>
          </a:bodyPr>
          <a:lstStyle/>
          <a:p>
            <a:pPr algn="ctr"/>
            <a:r>
              <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Was Jesus born on Dec. </a:t>
            </a:r>
            <a:r>
              <a:rPr lang="en-US" sz="400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25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1669046609"/>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لى شكل حرف L 2"/>
          <p:cNvSpPr/>
          <p:nvPr/>
        </p:nvSpPr>
        <p:spPr>
          <a:xfrm rot="10800000">
            <a:off x="0" y="-2"/>
            <a:ext cx="9144000" cy="4077073"/>
          </a:xfrm>
          <a:prstGeom prst="corner">
            <a:avLst>
              <a:gd name="adj1" fmla="val 8284"/>
              <a:gd name="adj2" fmla="val 882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rgbClr val="FF9900"/>
                </a:solidFill>
              </a:ln>
              <a:solidFill>
                <a:srgbClr val="FF9900"/>
              </a:solidFill>
            </a:endParaRPr>
          </a:p>
        </p:txBody>
      </p:sp>
      <p:sp>
        <p:nvSpPr>
          <p:cNvPr id="4" name="على شكل حرف L 3"/>
          <p:cNvSpPr/>
          <p:nvPr/>
        </p:nvSpPr>
        <p:spPr>
          <a:xfrm>
            <a:off x="0" y="332656"/>
            <a:ext cx="9144000" cy="6504202"/>
          </a:xfrm>
          <a:prstGeom prst="corner">
            <a:avLst>
              <a:gd name="adj1" fmla="val 3309"/>
              <a:gd name="adj2" fmla="val 514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Picture 6" descr="http://3.bp.blogspot.com/-S0NH_MHAH_A/ULjd-fuf_fI/AAAAAAAABEY/ThrfucN58fI/s1600/Decemb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2912" y="4077072"/>
            <a:ext cx="4101088" cy="27809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827584" y="535406"/>
            <a:ext cx="6827510" cy="707886"/>
          </a:xfrm>
          <a:prstGeom prst="rect">
            <a:avLst/>
          </a:prstGeom>
        </p:spPr>
        <p:txBody>
          <a:bodyPr wrap="none">
            <a:spAutoFit/>
          </a:bodyPr>
          <a:lstStyle/>
          <a:p>
            <a:r>
              <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Was Jesus born on Dec. </a:t>
            </a:r>
            <a:r>
              <a:rPr lang="en-US" sz="400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rPr>
              <a:t>25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6" name="مستطيل 5"/>
          <p:cNvSpPr/>
          <p:nvPr/>
        </p:nvSpPr>
        <p:spPr>
          <a:xfrm>
            <a:off x="395536" y="1268760"/>
            <a:ext cx="8136904" cy="3416320"/>
          </a:xfrm>
          <a:prstGeom prst="rect">
            <a:avLst/>
          </a:prstGeom>
        </p:spPr>
        <p:txBody>
          <a:bodyPr wrap="square">
            <a:spAutoFit/>
          </a:bodyPr>
          <a:lstStyle/>
          <a:p>
            <a:pPr algn="l" rtl="0"/>
            <a:r>
              <a:rPr lang="en-US" sz="2400" b="1" dirty="0">
                <a:ln w="18415" cmpd="sng">
                  <a:solidFill>
                    <a:schemeClr val="tx1">
                      <a:lumMod val="65000"/>
                      <a:lumOff val="35000"/>
                    </a:schemeClr>
                  </a:solidFill>
                  <a:prstDash val="solid"/>
                </a:ln>
                <a:latin typeface="Aharoni" pitchFamily="2" charset="-79"/>
                <a:cs typeface="Aharoni" pitchFamily="2" charset="-79"/>
              </a:rPr>
              <a:t>Neither the date </a:t>
            </a:r>
            <a:r>
              <a:rPr lang="en-US" sz="2400" b="1" dirty="0">
                <a:ln w="18415" cmpd="sng">
                  <a:solidFill>
                    <a:schemeClr val="tx1">
                      <a:lumMod val="65000"/>
                      <a:lumOff val="35000"/>
                    </a:schemeClr>
                  </a:solidFill>
                  <a:prstDash val="solid"/>
                </a:ln>
                <a:solidFill>
                  <a:srgbClr val="92D050"/>
                </a:solidFill>
                <a:latin typeface="Aharoni" pitchFamily="2" charset="-79"/>
                <a:cs typeface="Aharoni" pitchFamily="2" charset="-79"/>
              </a:rPr>
              <a:t>25th </a:t>
            </a:r>
            <a:r>
              <a:rPr lang="en-US" sz="2400" b="1" dirty="0">
                <a:ln w="18415" cmpd="sng">
                  <a:solidFill>
                    <a:schemeClr val="tx1">
                      <a:lumMod val="65000"/>
                      <a:lumOff val="35000"/>
                    </a:schemeClr>
                  </a:solidFill>
                  <a:prstDash val="solid"/>
                </a:ln>
                <a:latin typeface="Aharoni" pitchFamily="2" charset="-79"/>
                <a:cs typeface="Aharoni" pitchFamily="2" charset="-79"/>
              </a:rPr>
              <a:t>Dec. </a:t>
            </a:r>
            <a:r>
              <a:rPr lang="en-US" sz="2400" b="1" dirty="0">
                <a:ln w="18415" cmpd="sng">
                  <a:solidFill>
                    <a:schemeClr val="tx1">
                      <a:lumMod val="65000"/>
                      <a:lumOff val="35000"/>
                    </a:schemeClr>
                  </a:solidFill>
                  <a:prstDash val="solid"/>
                </a:ln>
                <a:solidFill>
                  <a:srgbClr val="00B050"/>
                </a:solidFill>
                <a:latin typeface="Aharoni" pitchFamily="2" charset="-79"/>
                <a:cs typeface="Aharoni" pitchFamily="2" charset="-79"/>
              </a:rPr>
              <a:t>nor any other date on Jesus' birth is mentioned in the Bible</a:t>
            </a:r>
            <a:r>
              <a:rPr lang="en-US" sz="2400" b="1" dirty="0">
                <a:ln w="18415" cmpd="sng">
                  <a:solidFill>
                    <a:schemeClr val="tx1">
                      <a:lumMod val="65000"/>
                      <a:lumOff val="35000"/>
                    </a:schemeClr>
                  </a:solidFill>
                  <a:prstDash val="solid"/>
                </a:ln>
                <a:latin typeface="Aharoni" pitchFamily="2" charset="-79"/>
                <a:cs typeface="Aharoni" pitchFamily="2" charset="-79"/>
              </a:rPr>
              <a:t>. It was not until the year </a:t>
            </a:r>
            <a:r>
              <a:rPr lang="en-US" sz="2400" b="1" dirty="0">
                <a:ln w="18415" cmpd="sng">
                  <a:solidFill>
                    <a:schemeClr val="tx1">
                      <a:lumMod val="65000"/>
                      <a:lumOff val="35000"/>
                    </a:schemeClr>
                  </a:solidFill>
                  <a:prstDash val="solid"/>
                </a:ln>
                <a:solidFill>
                  <a:srgbClr val="92D050"/>
                </a:solidFill>
                <a:latin typeface="Aharoni" pitchFamily="2" charset="-79"/>
                <a:cs typeface="Aharoni" pitchFamily="2" charset="-79"/>
              </a:rPr>
              <a:t>530 C.E</a:t>
            </a:r>
            <a:r>
              <a:rPr lang="en-US" sz="2400" b="1" dirty="0">
                <a:ln w="18415" cmpd="sng">
                  <a:solidFill>
                    <a:schemeClr val="tx1">
                      <a:lumMod val="65000"/>
                      <a:lumOff val="35000"/>
                    </a:schemeClr>
                  </a:solidFill>
                  <a:prstDash val="solid"/>
                </a:ln>
                <a:latin typeface="Aharoni" pitchFamily="2" charset="-79"/>
                <a:cs typeface="Aharoni" pitchFamily="2" charset="-79"/>
              </a:rPr>
              <a:t>. that a monk, Dionysus </a:t>
            </a:r>
            <a:r>
              <a:rPr lang="en-US" sz="2400" b="1" dirty="0" err="1">
                <a:ln w="18415" cmpd="sng">
                  <a:solidFill>
                    <a:schemeClr val="tx1">
                      <a:lumMod val="65000"/>
                      <a:lumOff val="35000"/>
                    </a:schemeClr>
                  </a:solidFill>
                  <a:prstDash val="solid"/>
                </a:ln>
                <a:latin typeface="Aharoni" pitchFamily="2" charset="-79"/>
                <a:cs typeface="Aharoni" pitchFamily="2" charset="-79"/>
              </a:rPr>
              <a:t>Exigus</a:t>
            </a:r>
            <a:r>
              <a:rPr lang="en-US" sz="2400" b="1" dirty="0">
                <a:ln w="18415" cmpd="sng">
                  <a:solidFill>
                    <a:schemeClr val="tx1">
                      <a:lumMod val="65000"/>
                      <a:lumOff val="35000"/>
                    </a:schemeClr>
                  </a:solidFill>
                  <a:prstDash val="solid"/>
                </a:ln>
                <a:latin typeface="Aharoni" pitchFamily="2" charset="-79"/>
                <a:cs typeface="Aharoni" pitchFamily="2" charset="-79"/>
              </a:rPr>
              <a:t>, fixed the date of Jesus' birth on Dec. </a:t>
            </a:r>
            <a:r>
              <a:rPr lang="en-US" sz="2400" b="1" dirty="0">
                <a:ln w="18415" cmpd="sng">
                  <a:solidFill>
                    <a:schemeClr val="tx1">
                      <a:lumMod val="65000"/>
                      <a:lumOff val="35000"/>
                    </a:schemeClr>
                  </a:solidFill>
                  <a:prstDash val="solid"/>
                </a:ln>
                <a:solidFill>
                  <a:srgbClr val="92D050"/>
                </a:solidFill>
                <a:latin typeface="Aharoni" pitchFamily="2" charset="-79"/>
                <a:cs typeface="Aharoni" pitchFamily="2" charset="-79"/>
              </a:rPr>
              <a:t>25th</a:t>
            </a:r>
            <a:r>
              <a:rPr lang="en-US" sz="2400" b="1" dirty="0">
                <a:ln w="18415" cmpd="sng">
                  <a:solidFill>
                    <a:schemeClr val="tx1">
                      <a:lumMod val="65000"/>
                      <a:lumOff val="35000"/>
                    </a:schemeClr>
                  </a:solidFill>
                  <a:prstDash val="solid"/>
                </a:ln>
                <a:latin typeface="Aharoni" pitchFamily="2" charset="-79"/>
                <a:cs typeface="Aharoni" pitchFamily="2" charset="-79"/>
              </a:rPr>
              <a:t>. . "He wrongly dated the birth of Christ according to the Roman system </a:t>
            </a:r>
            <a:r>
              <a:rPr lang="en-US" sz="2400" b="1" dirty="0">
                <a:ln w="18415" cmpd="sng">
                  <a:solidFill>
                    <a:schemeClr val="tx1">
                      <a:lumMod val="65000"/>
                      <a:lumOff val="35000"/>
                    </a:schemeClr>
                  </a:solidFill>
                  <a:prstDash val="solid"/>
                </a:ln>
                <a:solidFill>
                  <a:srgbClr val="92D050"/>
                </a:solidFill>
                <a:latin typeface="Aharoni" pitchFamily="2" charset="-79"/>
                <a:cs typeface="Aharoni" pitchFamily="2" charset="-79"/>
              </a:rPr>
              <a:t>(i.e., 754 </a:t>
            </a:r>
            <a:r>
              <a:rPr lang="en-US" sz="2400" b="1" dirty="0">
                <a:ln w="18415" cmpd="sng">
                  <a:solidFill>
                    <a:schemeClr val="tx1">
                      <a:lumMod val="65000"/>
                      <a:lumOff val="35000"/>
                    </a:schemeClr>
                  </a:solidFill>
                  <a:prstDash val="solid"/>
                </a:ln>
                <a:latin typeface="Aharoni" pitchFamily="2" charset="-79"/>
                <a:cs typeface="Aharoni" pitchFamily="2" charset="-79"/>
              </a:rPr>
              <a:t>years after the founding of Rome) as Dec. 25, 753". </a:t>
            </a:r>
            <a:r>
              <a:rPr lang="en-US" sz="2400" b="1" dirty="0">
                <a:ln w="18415" cmpd="sng">
                  <a:solidFill>
                    <a:schemeClr val="tx1">
                      <a:lumMod val="65000"/>
                      <a:lumOff val="35000"/>
                    </a:schemeClr>
                  </a:solidFill>
                  <a:prstDash val="solid"/>
                </a:ln>
                <a:solidFill>
                  <a:srgbClr val="00B050"/>
                </a:solidFill>
                <a:latin typeface="Aharoni" pitchFamily="2" charset="-79"/>
                <a:cs typeface="Aharoni" pitchFamily="2" charset="-79"/>
              </a:rPr>
              <a:t>(Encyclopedia Britannica, 1998 ed.) </a:t>
            </a:r>
            <a:r>
              <a:rPr lang="en-US" sz="2400" b="1" dirty="0">
                <a:ln w="18415" cmpd="sng">
                  <a:solidFill>
                    <a:schemeClr val="tx1">
                      <a:lumMod val="65000"/>
                      <a:lumOff val="35000"/>
                    </a:schemeClr>
                  </a:solidFill>
                  <a:prstDash val="solid"/>
                </a:ln>
                <a:latin typeface="Aharoni" pitchFamily="2" charset="-79"/>
                <a:cs typeface="Aharoni" pitchFamily="2" charset="-79"/>
              </a:rPr>
              <a:t>This date was chosen in keeping with the holidays already indoctrinated into pagans beliefs.</a:t>
            </a:r>
          </a:p>
        </p:txBody>
      </p:sp>
      <p:sp>
        <p:nvSpPr>
          <p:cNvPr id="7" name="مستطيل 6"/>
          <p:cNvSpPr/>
          <p:nvPr/>
        </p:nvSpPr>
        <p:spPr>
          <a:xfrm>
            <a:off x="395536" y="4867370"/>
            <a:ext cx="4647376" cy="1200329"/>
          </a:xfrm>
          <a:prstGeom prst="rect">
            <a:avLst/>
          </a:prstGeom>
        </p:spPr>
        <p:txBody>
          <a:bodyPr wrap="square">
            <a:spAutoFit/>
          </a:bodyPr>
          <a:lstStyle/>
          <a:p>
            <a:pPr algn="l" rtl="0"/>
            <a:r>
              <a:rPr lang="en-US" sz="2400" dirty="0">
                <a:ln>
                  <a:solidFill>
                    <a:schemeClr val="tx1">
                      <a:lumMod val="65000"/>
                      <a:lumOff val="35000"/>
                    </a:schemeClr>
                  </a:solidFill>
                </a:ln>
                <a:latin typeface="Aharoni" pitchFamily="2" charset="-79"/>
                <a:cs typeface="Aharoni" pitchFamily="2" charset="-79"/>
              </a:rPr>
              <a:t>Roman pagans celebrated Dec. </a:t>
            </a:r>
            <a:r>
              <a:rPr lang="en-US" sz="2400" dirty="0">
                <a:ln>
                  <a:solidFill>
                    <a:schemeClr val="tx1">
                      <a:lumMod val="65000"/>
                      <a:lumOff val="35000"/>
                    </a:schemeClr>
                  </a:solidFill>
                </a:ln>
                <a:solidFill>
                  <a:srgbClr val="92D050"/>
                </a:solidFill>
                <a:latin typeface="Aharoni" pitchFamily="2" charset="-79"/>
                <a:cs typeface="Aharoni" pitchFamily="2" charset="-79"/>
              </a:rPr>
              <a:t>25th</a:t>
            </a:r>
            <a:r>
              <a:rPr lang="en-US" sz="2400" dirty="0">
                <a:ln>
                  <a:solidFill>
                    <a:schemeClr val="tx1">
                      <a:lumMod val="65000"/>
                      <a:lumOff val="35000"/>
                    </a:schemeClr>
                  </a:solidFill>
                </a:ln>
                <a:latin typeface="Aharoni" pitchFamily="2" charset="-79"/>
                <a:cs typeface="Aharoni" pitchFamily="2" charset="-79"/>
              </a:rPr>
              <a:t> as the birth of their </a:t>
            </a:r>
            <a:r>
              <a:rPr lang="en-US" sz="2400" dirty="0">
                <a:ln>
                  <a:solidFill>
                    <a:schemeClr val="tx1">
                      <a:lumMod val="65000"/>
                      <a:lumOff val="35000"/>
                    </a:schemeClr>
                  </a:solidFill>
                </a:ln>
                <a:solidFill>
                  <a:srgbClr val="00B050"/>
                </a:solidFill>
                <a:latin typeface="Aharoni" pitchFamily="2" charset="-79"/>
                <a:cs typeface="Aharoni" pitchFamily="2" charset="-79"/>
              </a:rPr>
              <a:t>'god'</a:t>
            </a:r>
            <a:r>
              <a:rPr lang="en-US" sz="2400" dirty="0">
                <a:ln>
                  <a:solidFill>
                    <a:schemeClr val="tx1">
                      <a:lumMod val="65000"/>
                      <a:lumOff val="35000"/>
                    </a:schemeClr>
                  </a:solidFill>
                </a:ln>
                <a:latin typeface="Aharoni" pitchFamily="2" charset="-79"/>
                <a:cs typeface="Aharoni" pitchFamily="2" charset="-79"/>
              </a:rPr>
              <a:t> of light, </a:t>
            </a:r>
            <a:r>
              <a:rPr lang="en-US" sz="2400" dirty="0" err="1">
                <a:ln>
                  <a:solidFill>
                    <a:schemeClr val="tx1">
                      <a:lumMod val="65000"/>
                      <a:lumOff val="35000"/>
                    </a:schemeClr>
                  </a:solidFill>
                </a:ln>
                <a:latin typeface="Aharoni" pitchFamily="2" charset="-79"/>
                <a:cs typeface="Aharoni" pitchFamily="2" charset="-79"/>
              </a:rPr>
              <a:t>Mithra</a:t>
            </a:r>
            <a:r>
              <a:rPr lang="en-US" sz="2400" dirty="0">
                <a:ln>
                  <a:solidFill>
                    <a:schemeClr val="tx1">
                      <a:lumMod val="65000"/>
                      <a:lumOff val="35000"/>
                    </a:schemeClr>
                  </a:solidFill>
                </a:ln>
                <a:latin typeface="Aharoni" pitchFamily="2" charset="-79"/>
                <a:cs typeface="Aharoni" pitchFamily="2" charset="-79"/>
              </a:rPr>
              <a:t>.</a:t>
            </a:r>
          </a:p>
        </p:txBody>
      </p:sp>
    </p:spTree>
    <p:extLst>
      <p:ext uri="{BB962C8B-B14F-4D97-AF65-F5344CB8AC3E}">
        <p14:creationId xmlns:p14="http://schemas.microsoft.com/office/powerpoint/2010/main" xmlns="" val="6029925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0.9|0.9"/>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2029</Words>
  <Application>Microsoft Office PowerPoint</Application>
  <PresentationFormat>عرض على الشاشة (3:4)‏</PresentationFormat>
  <Paragraphs>93</Paragraphs>
  <Slides>37</Slides>
  <Notes>2</Notes>
  <HiddenSlides>0</HiddenSlides>
  <MMClips>0</MMClips>
  <ScaleCrop>false</ScaleCrop>
  <HeadingPairs>
    <vt:vector size="4" baseType="variant">
      <vt:variant>
        <vt:lpstr>سمة</vt:lpstr>
      </vt:variant>
      <vt:variant>
        <vt:i4>1</vt:i4>
      </vt:variant>
      <vt:variant>
        <vt:lpstr>عناوين الشرائح</vt:lpstr>
      </vt:variant>
      <vt:variant>
        <vt:i4>37</vt:i4>
      </vt:variant>
    </vt:vector>
  </HeadingPairs>
  <TitlesOfParts>
    <vt:vector size="38"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vector>
  </TitlesOfParts>
  <Company>islamhouse.com</Company>
  <LinksUpToDate>false</LinksUpToDate>
  <SharedDoc>false</SharedDoc>
  <HyperlinkBase>www.islamhouse.com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Jesus Say About Christmas?</dc:title>
  <dc:subject>What Did Jesus Say About Christmas?</dc:subject>
  <dc:creator/>
  <cp:keywords>What Did Jesus Say About Christmas?</cp:keywords>
  <dc:description>What Did Jesus Say About Christmas?</dc:description>
  <cp:lastModifiedBy>mosap</cp:lastModifiedBy>
  <cp:revision>77</cp:revision>
  <dcterms:created xsi:type="dcterms:W3CDTF">2012-12-12T09:48:02Z</dcterms:created>
  <dcterms:modified xsi:type="dcterms:W3CDTF">2012-12-14T08:09:39Z</dcterms:modified>
</cp:coreProperties>
</file>