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Default Extension="gif" ContentType="image/gif"/>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86" r:id="rId3"/>
    <p:sldId id="290" r:id="rId4"/>
    <p:sldId id="291" r:id="rId5"/>
    <p:sldId id="292" r:id="rId6"/>
    <p:sldId id="293" r:id="rId7"/>
    <p:sldId id="265" r:id="rId8"/>
    <p:sldId id="267" r:id="rId9"/>
    <p:sldId id="269" r:id="rId10"/>
    <p:sldId id="294" r:id="rId11"/>
    <p:sldId id="272" r:id="rId12"/>
    <p:sldId id="295" r:id="rId13"/>
    <p:sldId id="260" r:id="rId14"/>
    <p:sldId id="262" r:id="rId15"/>
    <p:sldId id="266" r:id="rId16"/>
    <p:sldId id="268" r:id="rId17"/>
  </p:sldIdLst>
  <p:sldSz cx="17556163" cy="9875838"/>
  <p:notesSz cx="6858000" cy="9144000"/>
  <p:defaultTextStyle>
    <a:defPPr>
      <a:defRPr lang="en-US"/>
    </a:defPPr>
    <a:lvl1pPr marL="0" algn="l" defTabSz="1567464" rtl="0" eaLnBrk="1" latinLnBrk="0" hangingPunct="1">
      <a:defRPr sz="3100" kern="1200">
        <a:solidFill>
          <a:schemeClr val="tx1"/>
        </a:solidFill>
        <a:latin typeface="+mn-lt"/>
        <a:ea typeface="+mn-ea"/>
        <a:cs typeface="+mn-cs"/>
      </a:defRPr>
    </a:lvl1pPr>
    <a:lvl2pPr marL="783732" algn="l" defTabSz="1567464" rtl="0" eaLnBrk="1" latinLnBrk="0" hangingPunct="1">
      <a:defRPr sz="3100" kern="1200">
        <a:solidFill>
          <a:schemeClr val="tx1"/>
        </a:solidFill>
        <a:latin typeface="+mn-lt"/>
        <a:ea typeface="+mn-ea"/>
        <a:cs typeface="+mn-cs"/>
      </a:defRPr>
    </a:lvl2pPr>
    <a:lvl3pPr marL="1567464" algn="l" defTabSz="1567464" rtl="0" eaLnBrk="1" latinLnBrk="0" hangingPunct="1">
      <a:defRPr sz="3100" kern="1200">
        <a:solidFill>
          <a:schemeClr val="tx1"/>
        </a:solidFill>
        <a:latin typeface="+mn-lt"/>
        <a:ea typeface="+mn-ea"/>
        <a:cs typeface="+mn-cs"/>
      </a:defRPr>
    </a:lvl3pPr>
    <a:lvl4pPr marL="2351197" algn="l" defTabSz="1567464" rtl="0" eaLnBrk="1" latinLnBrk="0" hangingPunct="1">
      <a:defRPr sz="3100" kern="1200">
        <a:solidFill>
          <a:schemeClr val="tx1"/>
        </a:solidFill>
        <a:latin typeface="+mn-lt"/>
        <a:ea typeface="+mn-ea"/>
        <a:cs typeface="+mn-cs"/>
      </a:defRPr>
    </a:lvl4pPr>
    <a:lvl5pPr marL="3134929" algn="l" defTabSz="1567464" rtl="0" eaLnBrk="1" latinLnBrk="0" hangingPunct="1">
      <a:defRPr sz="3100" kern="1200">
        <a:solidFill>
          <a:schemeClr val="tx1"/>
        </a:solidFill>
        <a:latin typeface="+mn-lt"/>
        <a:ea typeface="+mn-ea"/>
        <a:cs typeface="+mn-cs"/>
      </a:defRPr>
    </a:lvl5pPr>
    <a:lvl6pPr marL="3918661" algn="l" defTabSz="1567464" rtl="0" eaLnBrk="1" latinLnBrk="0" hangingPunct="1">
      <a:defRPr sz="3100" kern="1200">
        <a:solidFill>
          <a:schemeClr val="tx1"/>
        </a:solidFill>
        <a:latin typeface="+mn-lt"/>
        <a:ea typeface="+mn-ea"/>
        <a:cs typeface="+mn-cs"/>
      </a:defRPr>
    </a:lvl6pPr>
    <a:lvl7pPr marL="4702393" algn="l" defTabSz="1567464" rtl="0" eaLnBrk="1" latinLnBrk="0" hangingPunct="1">
      <a:defRPr sz="3100" kern="1200">
        <a:solidFill>
          <a:schemeClr val="tx1"/>
        </a:solidFill>
        <a:latin typeface="+mn-lt"/>
        <a:ea typeface="+mn-ea"/>
        <a:cs typeface="+mn-cs"/>
      </a:defRPr>
    </a:lvl7pPr>
    <a:lvl8pPr marL="5486126" algn="l" defTabSz="1567464" rtl="0" eaLnBrk="1" latinLnBrk="0" hangingPunct="1">
      <a:defRPr sz="3100" kern="1200">
        <a:solidFill>
          <a:schemeClr val="tx1"/>
        </a:solidFill>
        <a:latin typeface="+mn-lt"/>
        <a:ea typeface="+mn-ea"/>
        <a:cs typeface="+mn-cs"/>
      </a:defRPr>
    </a:lvl8pPr>
    <a:lvl9pPr marL="6269858" algn="l" defTabSz="1567464" rtl="0" eaLnBrk="1" latinLnBrk="0" hangingPunct="1">
      <a:defRPr sz="31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srgbClr val="FF0000"/>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58042" autoAdjust="0"/>
  </p:normalViewPr>
  <p:slideViewPr>
    <p:cSldViewPr>
      <p:cViewPr>
        <p:scale>
          <a:sx n="30" d="100"/>
          <a:sy n="30" d="100"/>
        </p:scale>
        <p:origin x="-774" y="36"/>
      </p:cViewPr>
      <p:guideLst>
        <p:guide orient="horz" pos="3111"/>
        <p:guide pos="553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3EC551C-59C5-445D-8600-D502AF4796E6}" type="datetimeFigureOut">
              <a:rPr lang="en-US" smtClean="0"/>
              <a:pPr/>
              <a:t>4/21/2013</a:t>
            </a:fld>
            <a:endParaRPr lang="en-US"/>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53439DF-B98B-4C05-AFA8-9EC9D03F39FB}" type="slidenum">
              <a:rPr lang="en-US" smtClean="0"/>
              <a:pPr/>
              <a:t>‹#›</a:t>
            </a:fld>
            <a:endParaRPr lang="en-US"/>
          </a:p>
        </p:txBody>
      </p:sp>
    </p:spTree>
    <p:extLst>
      <p:ext uri="{BB962C8B-B14F-4D97-AF65-F5344CB8AC3E}">
        <p14:creationId xmlns:p14="http://schemas.microsoft.com/office/powerpoint/2010/main" xmlns="" val="9042373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53439DF-B98B-4C05-AFA8-9EC9D03F39FB}" type="slidenum">
              <a:rPr lang="en-US" smtClean="0"/>
              <a:pPr/>
              <a:t>1</a:t>
            </a:fld>
            <a:endParaRPr lang="en-US"/>
          </a:p>
        </p:txBody>
      </p:sp>
    </p:spTree>
    <p:extLst>
      <p:ext uri="{BB962C8B-B14F-4D97-AF65-F5344CB8AC3E}">
        <p14:creationId xmlns:p14="http://schemas.microsoft.com/office/powerpoint/2010/main" xmlns="" val="11903358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marR="0" indent="-228600" algn="l" defTabSz="914400" rtl="0" eaLnBrk="1" fontAlgn="auto" latinLnBrk="0" hangingPunct="1">
              <a:lnSpc>
                <a:spcPct val="100000"/>
              </a:lnSpc>
              <a:spcBef>
                <a:spcPts val="0"/>
              </a:spcBef>
              <a:spcAft>
                <a:spcPts val="0"/>
              </a:spcAft>
              <a:buClrTx/>
              <a:buSzTx/>
              <a:buFont typeface="+mj-lt"/>
              <a:buNone/>
              <a:tabLst/>
              <a:defRPr/>
            </a:pPr>
            <a:r>
              <a:rPr lang="en-US" sz="800" b="1" i="0" u="sng" dirty="0" err="1" smtClean="0">
                <a:solidFill>
                  <a:srgbClr val="FFC000"/>
                </a:solidFill>
                <a:latin typeface="Palatino Linotype" pitchFamily="18" charset="0"/>
              </a:rPr>
              <a:t>Paraklit</a:t>
            </a:r>
            <a:r>
              <a:rPr lang="en-US" sz="800" i="1" u="sng" dirty="0" smtClean="0">
                <a:solidFill>
                  <a:srgbClr val="FFC000"/>
                </a:solidFill>
                <a:latin typeface="Palatino Linotype" pitchFamily="18" charset="0"/>
              </a:rPr>
              <a:t> </a:t>
            </a:r>
            <a:r>
              <a:rPr lang="en-US" sz="800" b="0" dirty="0" smtClean="0">
                <a:solidFill>
                  <a:schemeClr val="bg1"/>
                </a:solidFill>
                <a:latin typeface="Futura Book" pitchFamily="34" charset="0"/>
              </a:rPr>
              <a:t> or </a:t>
            </a:r>
            <a:r>
              <a:rPr lang="en-US" sz="700" b="1" u="none" strike="noStrike" baseline="0" dirty="0" smtClean="0">
                <a:solidFill>
                  <a:srgbClr val="FF0000"/>
                </a:solidFill>
              </a:rPr>
              <a:t>Comforter, consoler, advocate, helper </a:t>
            </a:r>
            <a:r>
              <a:rPr lang="en-US" sz="800" b="0" dirty="0" smtClean="0">
                <a:solidFill>
                  <a:schemeClr val="bg1"/>
                </a:solidFill>
                <a:latin typeface="Futura Book" pitchFamily="34" charset="0"/>
              </a:rPr>
              <a:t>: is a human being, for the following</a:t>
            </a:r>
            <a:r>
              <a:rPr lang="en-US" sz="800" b="0" baseline="0" dirty="0" smtClean="0">
                <a:solidFill>
                  <a:schemeClr val="bg1"/>
                </a:solidFill>
                <a:latin typeface="Futura Book" pitchFamily="34" charset="0"/>
              </a:rPr>
              <a:t> reasons:</a:t>
            </a:r>
          </a:p>
          <a:p>
            <a:pPr marL="228600" marR="0" indent="-228600" algn="l" defTabSz="914400" rtl="0" eaLnBrk="1" fontAlgn="auto" latinLnBrk="0" hangingPunct="1">
              <a:lnSpc>
                <a:spcPct val="100000"/>
              </a:lnSpc>
              <a:spcBef>
                <a:spcPts val="0"/>
              </a:spcBef>
              <a:spcAft>
                <a:spcPts val="0"/>
              </a:spcAft>
              <a:buClrTx/>
              <a:buSzTx/>
              <a:buFont typeface="+mj-lt"/>
              <a:buNone/>
              <a:tabLst/>
              <a:defRPr/>
            </a:pPr>
            <a:endParaRPr lang="en-US" sz="800" b="0" dirty="0" smtClean="0">
              <a:solidFill>
                <a:schemeClr val="bg1"/>
              </a:solidFill>
              <a:latin typeface="Futura Book" pitchFamily="34" charset="0"/>
            </a:endParaRP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US" sz="700" b="0" dirty="0" smtClean="0">
              <a:solidFill>
                <a:schemeClr val="bg1"/>
              </a:solidFill>
              <a:latin typeface="Futura Book" pitchFamily="34" charset="0"/>
            </a:endParaRP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800" b="0" dirty="0" smtClean="0">
                <a:solidFill>
                  <a:schemeClr val="bg1"/>
                </a:solidFill>
                <a:latin typeface="Futura Book" pitchFamily="34" charset="0"/>
              </a:rPr>
              <a:t>the Holy Ghost was present long before Jesus and during his ministry.</a:t>
            </a:r>
            <a:r>
              <a:rPr lang="en-US" sz="800" dirty="0" smtClean="0">
                <a:solidFill>
                  <a:srgbClr val="FFC000"/>
                </a:solidFill>
              </a:rPr>
              <a:t> The Bible states that the Holy Spirit was already present on earth before and during the time of Jesus (</a:t>
            </a:r>
            <a:r>
              <a:rPr lang="en-US" sz="800" dirty="0" err="1" smtClean="0">
                <a:solidFill>
                  <a:srgbClr val="FFC000"/>
                </a:solidFill>
              </a:rPr>
              <a:t>pbuh</a:t>
            </a:r>
            <a:r>
              <a:rPr lang="en-US" sz="800" dirty="0" smtClean="0">
                <a:solidFill>
                  <a:srgbClr val="FFC000"/>
                </a:solidFill>
              </a:rPr>
              <a:t>), in the womb of Elizabeth, and again when Jesus (</a:t>
            </a:r>
            <a:r>
              <a:rPr lang="en-US" sz="800" dirty="0" err="1" smtClean="0">
                <a:solidFill>
                  <a:srgbClr val="FFC000"/>
                </a:solidFill>
              </a:rPr>
              <a:t>pbuh</a:t>
            </a:r>
            <a:r>
              <a:rPr lang="en-US" sz="800" dirty="0" smtClean="0">
                <a:solidFill>
                  <a:srgbClr val="FFC000"/>
                </a:solidFill>
              </a:rPr>
              <a:t>) was being </a:t>
            </a:r>
            <a:r>
              <a:rPr lang="en-US" sz="800" dirty="0" err="1" smtClean="0">
                <a:solidFill>
                  <a:srgbClr val="FFC000"/>
                </a:solidFill>
              </a:rPr>
              <a:t>baptised</a:t>
            </a:r>
            <a:r>
              <a:rPr lang="en-US" sz="800" dirty="0" smtClean="0">
                <a:solidFill>
                  <a:srgbClr val="FFC000"/>
                </a:solidFill>
              </a:rPr>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US" sz="800" dirty="0" smtClean="0">
              <a:solidFill>
                <a:srgbClr val="FFC000"/>
              </a:solidFill>
            </a:endParaRP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800" b="0" u="none" dirty="0" smtClean="0">
                <a:solidFill>
                  <a:srgbClr val="FF0000"/>
                </a:solidFill>
              </a:rPr>
              <a:t>In the Greek language, every noun possesses gender; (masculine, feminine or neutral). </a:t>
            </a:r>
            <a:r>
              <a:rPr lang="en-US" sz="800" b="0" dirty="0" smtClean="0">
                <a:solidFill>
                  <a:srgbClr val="FFC000"/>
                </a:solidFill>
              </a:rPr>
              <a:t>“he” is used when referring to a person. </a:t>
            </a:r>
            <a:r>
              <a:rPr lang="en-US" sz="800" b="0" dirty="0" smtClean="0">
                <a:solidFill>
                  <a:schemeClr val="bg1"/>
                </a:solidFill>
                <a:latin typeface="Futura Book" pitchFamily="34" charset="0"/>
              </a:rPr>
              <a:t>John 16:13 Jesus referred to the </a:t>
            </a:r>
            <a:r>
              <a:rPr lang="en-US" sz="800" b="0" dirty="0" err="1" smtClean="0">
                <a:solidFill>
                  <a:schemeClr val="bg1"/>
                </a:solidFill>
                <a:latin typeface="Futura Book" pitchFamily="34" charset="0"/>
              </a:rPr>
              <a:t>paraclete</a:t>
            </a:r>
            <a:r>
              <a:rPr lang="en-US" sz="800" b="0" dirty="0" smtClean="0">
                <a:solidFill>
                  <a:schemeClr val="bg1"/>
                </a:solidFill>
                <a:latin typeface="Futura Book" pitchFamily="34" charset="0"/>
              </a:rPr>
              <a:t> as ‘he’ and not ‘it’. Therefore, </a:t>
            </a:r>
            <a:r>
              <a:rPr lang="en-US" sz="800" b="0" dirty="0" err="1" smtClean="0">
                <a:solidFill>
                  <a:schemeClr val="bg1"/>
                </a:solidFill>
                <a:latin typeface="Futura Book" pitchFamily="34" charset="0"/>
              </a:rPr>
              <a:t>paraclete</a:t>
            </a:r>
            <a:r>
              <a:rPr lang="en-US" sz="800" b="0" dirty="0" smtClean="0">
                <a:solidFill>
                  <a:schemeClr val="bg1"/>
                </a:solidFill>
                <a:latin typeface="Futura Book" pitchFamily="34" charset="0"/>
              </a:rPr>
              <a:t> is a person, not a ghost.</a:t>
            </a:r>
            <a:r>
              <a:rPr lang="en-US" sz="800" baseline="0" dirty="0" smtClean="0">
                <a:solidFill>
                  <a:schemeClr val="bg1"/>
                </a:solidFill>
                <a:latin typeface="Futura Book" pitchFamily="34" charset="0"/>
              </a:rPr>
              <a:t> He will speak</a:t>
            </a:r>
            <a:r>
              <a:rPr lang="en-US" sz="800" baseline="0" dirty="0" smtClean="0">
                <a:solidFill>
                  <a:schemeClr val="bg1"/>
                </a:solidFill>
                <a:latin typeface="Futura Book" pitchFamily="34" charset="0"/>
                <a:sym typeface="Wingdings" pitchFamily="2" charset="2"/>
              </a:rPr>
              <a:t> the pronoun “he” must refer to sensible-minded one----(person).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US" sz="800" b="0" dirty="0" smtClean="0">
              <a:solidFill>
                <a:schemeClr val="bg1"/>
              </a:solidFill>
              <a:latin typeface="Futura Book" pitchFamily="34" charset="0"/>
            </a:endParaRP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800" dirty="0" smtClean="0">
                <a:solidFill>
                  <a:schemeClr val="bg1"/>
                </a:solidFill>
                <a:latin typeface="Futura Book" pitchFamily="34" charset="0"/>
              </a:rPr>
              <a:t>Again,</a:t>
            </a:r>
            <a:r>
              <a:rPr lang="en-US" sz="800" baseline="0" dirty="0" smtClean="0">
                <a:solidFill>
                  <a:schemeClr val="bg1"/>
                </a:solidFill>
                <a:latin typeface="Futura Book" pitchFamily="34" charset="0"/>
              </a:rPr>
              <a:t> </a:t>
            </a:r>
            <a:r>
              <a:rPr lang="en-US" sz="800" dirty="0" smtClean="0">
                <a:solidFill>
                  <a:schemeClr val="bg1"/>
                </a:solidFill>
                <a:latin typeface="Futura Book" pitchFamily="34" charset="0"/>
              </a:rPr>
              <a:t>It is well known that the words of God which is</a:t>
            </a:r>
            <a:r>
              <a:rPr lang="en-US" sz="800" baseline="0" dirty="0" smtClean="0">
                <a:solidFill>
                  <a:schemeClr val="bg1"/>
                </a:solidFill>
                <a:latin typeface="Futura Book" pitchFamily="34" charset="0"/>
              </a:rPr>
              <a:t> the Holy Quran was </a:t>
            </a:r>
            <a:r>
              <a:rPr lang="en-US" sz="800" dirty="0" smtClean="0">
                <a:solidFill>
                  <a:schemeClr val="bg1"/>
                </a:solidFill>
                <a:latin typeface="Futura Book" pitchFamily="34" charset="0"/>
              </a:rPr>
              <a:t>truly put into Muhammad’s mouth by the Angel Gabriel when</a:t>
            </a:r>
            <a:r>
              <a:rPr lang="en-US" sz="800" baseline="0" dirty="0" smtClean="0">
                <a:solidFill>
                  <a:schemeClr val="bg1"/>
                </a:solidFill>
                <a:latin typeface="Futura Book" pitchFamily="34" charset="0"/>
              </a:rPr>
              <a:t> the </a:t>
            </a:r>
            <a:r>
              <a:rPr lang="en-US" sz="800" dirty="0" smtClean="0">
                <a:solidFill>
                  <a:schemeClr val="bg1"/>
                </a:solidFill>
                <a:latin typeface="Futura Book" pitchFamily="34" charset="0"/>
              </a:rPr>
              <a:t>Muhammad received the revelation. </a:t>
            </a:r>
            <a:r>
              <a:rPr lang="en-US" sz="800" baseline="0" dirty="0" smtClean="0">
                <a:solidFill>
                  <a:schemeClr val="bg1"/>
                </a:solidFill>
                <a:latin typeface="Futura Book" pitchFamily="34" charset="0"/>
              </a:rPr>
              <a:t>Mohammed was </a:t>
            </a:r>
            <a:r>
              <a:rPr lang="en-US" sz="800" dirty="0" smtClean="0">
                <a:solidFill>
                  <a:schemeClr val="bg1"/>
                </a:solidFill>
                <a:latin typeface="Palatino Linotype" pitchFamily="18" charset="0"/>
              </a:rPr>
              <a:t>unlettered i.e. he can’t read and</a:t>
            </a:r>
            <a:r>
              <a:rPr lang="en-US" sz="800" baseline="0" dirty="0" smtClean="0">
                <a:solidFill>
                  <a:schemeClr val="bg1"/>
                </a:solidFill>
                <a:latin typeface="Palatino Linotype" pitchFamily="18" charset="0"/>
              </a:rPr>
              <a:t> write.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US" sz="800" baseline="0" dirty="0" smtClean="0">
              <a:solidFill>
                <a:schemeClr val="bg1"/>
              </a:solidFill>
              <a:latin typeface="Palatino Linotype" pitchFamily="18" charset="0"/>
            </a:endParaRP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800" baseline="0" dirty="0" smtClean="0">
                <a:solidFill>
                  <a:schemeClr val="bg1"/>
                </a:solidFill>
                <a:latin typeface="Palatino Linotype" pitchFamily="18" charset="0"/>
              </a:rPr>
              <a:t>Prophet Muhammad foretold about some events that will take place soon (1-</a:t>
            </a:r>
            <a:r>
              <a:rPr lang="en-US" sz="1200" b="1" i="0" kern="1200" dirty="0" smtClean="0">
                <a:solidFill>
                  <a:schemeClr val="tx1"/>
                </a:solidFill>
                <a:latin typeface="+mn-lt"/>
                <a:ea typeface="+mn-ea"/>
                <a:cs typeface="+mn-cs"/>
              </a:rPr>
              <a:t>the removal of the kingdoms of </a:t>
            </a:r>
            <a:r>
              <a:rPr lang="en-US" sz="1200" b="1" i="0" kern="1200" dirty="0" err="1" smtClean="0">
                <a:solidFill>
                  <a:schemeClr val="tx1"/>
                </a:solidFill>
                <a:latin typeface="+mn-lt"/>
                <a:ea typeface="+mn-ea"/>
                <a:cs typeface="+mn-cs"/>
              </a:rPr>
              <a:t>Chosroes</a:t>
            </a:r>
            <a:r>
              <a:rPr lang="en-US" sz="1200" b="1" i="0" kern="1200" dirty="0" smtClean="0">
                <a:solidFill>
                  <a:schemeClr val="tx1"/>
                </a:solidFill>
                <a:latin typeface="+mn-lt"/>
                <a:ea typeface="+mn-ea"/>
                <a:cs typeface="+mn-cs"/>
              </a:rPr>
              <a:t> ,kings of Persia</a:t>
            </a:r>
            <a:r>
              <a:rPr lang="en-US" sz="1200" b="1" i="0" kern="1200" baseline="0" dirty="0" smtClean="0">
                <a:solidFill>
                  <a:schemeClr val="tx1"/>
                </a:solidFill>
                <a:latin typeface="+mn-lt"/>
                <a:ea typeface="+mn-ea"/>
                <a:cs typeface="+mn-cs"/>
              </a:rPr>
              <a:t> </a:t>
            </a:r>
            <a:r>
              <a:rPr lang="en-US" sz="1200" b="1" i="0" kern="1200" dirty="0" smtClean="0">
                <a:solidFill>
                  <a:schemeClr val="tx1"/>
                </a:solidFill>
                <a:latin typeface="+mn-lt"/>
                <a:ea typeface="+mn-ea"/>
                <a:cs typeface="+mn-cs"/>
              </a:rPr>
              <a:t>and Caesar</a:t>
            </a:r>
            <a:r>
              <a:rPr lang="en-US" sz="1200" b="1" i="0" kern="1200" baseline="0" dirty="0" smtClean="0">
                <a:solidFill>
                  <a:schemeClr val="tx1"/>
                </a:solidFill>
                <a:latin typeface="+mn-lt"/>
                <a:ea typeface="+mn-ea"/>
                <a:cs typeface="+mn-cs"/>
              </a:rPr>
              <a:t> 2- </a:t>
            </a:r>
            <a:r>
              <a:rPr lang="en-US" sz="1200" b="1" i="0" kern="1200" dirty="0" smtClean="0">
                <a:solidFill>
                  <a:schemeClr val="tx1"/>
                </a:solidFill>
                <a:latin typeface="+mn-lt"/>
                <a:ea typeface="+mn-ea"/>
                <a:cs typeface="+mn-cs"/>
              </a:rPr>
              <a:t>establishment of the religion of Islam throughout the earth 3- death of </a:t>
            </a:r>
            <a:r>
              <a:rPr lang="en-US" sz="1200" b="1" kern="1200" dirty="0" smtClean="0">
                <a:solidFill>
                  <a:schemeClr val="tx1"/>
                </a:solidFill>
                <a:latin typeface="+mn-lt"/>
                <a:ea typeface="+mn-ea"/>
                <a:cs typeface="+mn-cs"/>
              </a:rPr>
              <a:t>his daughter Fatima 4- (Istanbul) will be conquered )</a:t>
            </a:r>
            <a:endParaRPr lang="en-US" sz="800" dirty="0" smtClean="0">
              <a:solidFill>
                <a:srgbClr val="FFC000"/>
              </a:solidFill>
            </a:endParaRP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US" sz="800" baseline="0" dirty="0" smtClean="0">
              <a:solidFill>
                <a:schemeClr val="bg1"/>
              </a:solidFill>
              <a:latin typeface="Futura Book" pitchFamily="34" charset="0"/>
              <a:sym typeface="Wingdings" pitchFamily="2" charset="2"/>
            </a:endParaRP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800" baseline="0" dirty="0" smtClean="0">
                <a:solidFill>
                  <a:schemeClr val="bg1"/>
                </a:solidFill>
                <a:latin typeface="Futura Book" pitchFamily="34" charset="0"/>
              </a:rPr>
              <a:t>All Muslims have to love, respect Jesus </a:t>
            </a:r>
            <a:r>
              <a:rPr lang="en-US" sz="800" i="1" dirty="0" smtClean="0">
                <a:solidFill>
                  <a:srgbClr val="FFC000"/>
                </a:solidFill>
                <a:latin typeface="Palatino Linotype" pitchFamily="18" charset="0"/>
              </a:rPr>
              <a:t>prophet glorify Jesus said</a:t>
            </a:r>
            <a:r>
              <a:rPr lang="en-US" sz="800" i="1" baseline="0" dirty="0" smtClean="0">
                <a:solidFill>
                  <a:srgbClr val="FFC000"/>
                </a:solidFill>
                <a:latin typeface="Palatino Linotype" pitchFamily="18" charset="0"/>
              </a:rPr>
              <a:t>  </a:t>
            </a:r>
            <a:r>
              <a:rPr lang="en-US" sz="800" b="1" i="1" u="sng" baseline="0" dirty="0" smtClean="0">
                <a:solidFill>
                  <a:srgbClr val="FFC000"/>
                </a:solidFill>
                <a:latin typeface="Palatino Linotype" pitchFamily="18" charset="0"/>
              </a:rPr>
              <a:t>(1) </a:t>
            </a:r>
            <a:r>
              <a:rPr lang="en-US" sz="800" b="0" i="0" kern="1200" dirty="0" smtClean="0">
                <a:solidFill>
                  <a:schemeClr val="tx1"/>
                </a:solidFill>
                <a:latin typeface="+mn-lt"/>
                <a:ea typeface="+mn-ea"/>
                <a:cs typeface="+mn-cs"/>
              </a:rPr>
              <a:t>"Maryam, the daughter of 'Imran, was the best among the women….  </a:t>
            </a:r>
            <a:r>
              <a:rPr lang="en-US" sz="800" b="1" i="0" kern="1200" dirty="0" smtClean="0">
                <a:solidFill>
                  <a:schemeClr val="tx1"/>
                </a:solidFill>
                <a:latin typeface="+mn-lt"/>
                <a:ea typeface="+mn-ea"/>
                <a:cs typeface="+mn-cs"/>
              </a:rPr>
              <a:t>(2) </a:t>
            </a:r>
            <a:r>
              <a:rPr lang="en-US" sz="800" b="0" i="0" kern="1200" dirty="0" smtClean="0">
                <a:solidFill>
                  <a:schemeClr val="tx1"/>
                </a:solidFill>
                <a:latin typeface="+mn-lt"/>
                <a:ea typeface="+mn-ea"/>
                <a:cs typeface="+mn-cs"/>
              </a:rPr>
              <a:t>"I am the nearest of kin to Jesus, son of Mary, in this world and the next. The prophets are brothers, sons of one father by co-wives. Their mothers are different but their religion is one. There has been no prophet between us".(3)</a:t>
            </a:r>
            <a:r>
              <a:rPr lang="en-US" sz="800" b="0" i="0" kern="1200" baseline="0" dirty="0" smtClean="0">
                <a:solidFill>
                  <a:schemeClr val="tx1"/>
                </a:solidFill>
                <a:latin typeface="+mn-lt"/>
                <a:ea typeface="+mn-ea"/>
                <a:cs typeface="+mn-cs"/>
              </a:rPr>
              <a:t> Muslims have to and must belief in Jesus and accept him as prophet plus respecting him.  </a:t>
            </a:r>
            <a:endParaRPr lang="en-US" sz="800" b="0" i="0" kern="1200" dirty="0" smtClean="0">
              <a:solidFill>
                <a:schemeClr val="tx1"/>
              </a:solidFill>
              <a:latin typeface="+mn-lt"/>
              <a:ea typeface="+mn-ea"/>
              <a:cs typeface="+mn-cs"/>
            </a:endParaRP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US" sz="800" dirty="0" smtClean="0">
              <a:solidFill>
                <a:schemeClr val="bg1"/>
              </a:solidFill>
              <a:latin typeface="Futura Book" pitchFamily="34" charset="0"/>
            </a:endParaRP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800" dirty="0" smtClean="0">
                <a:solidFill>
                  <a:schemeClr val="bg1"/>
                </a:solidFill>
                <a:latin typeface="Futura Book" pitchFamily="34" charset="0"/>
              </a:rPr>
              <a:t>Prince of the world</a:t>
            </a:r>
            <a:r>
              <a:rPr lang="en-US" sz="800" dirty="0" smtClean="0">
                <a:solidFill>
                  <a:schemeClr val="bg1"/>
                </a:solidFill>
                <a:latin typeface="Futura Book" pitchFamily="34" charset="0"/>
                <a:sym typeface="Wingdings" pitchFamily="2" charset="2"/>
              </a:rPr>
              <a:t></a:t>
            </a:r>
            <a:r>
              <a:rPr lang="en-US" sz="800" dirty="0" smtClean="0">
                <a:solidFill>
                  <a:schemeClr val="bg1"/>
                </a:solidFill>
                <a:latin typeface="Futura Book" pitchFamily="34" charset="0"/>
              </a:rPr>
              <a:t> who has ruled almost half of the world for fourteen centuries, and who has become the beloved of billions,</a:t>
            </a:r>
            <a:r>
              <a:rPr lang="en-US" sz="800" baseline="0" dirty="0" smtClean="0">
                <a:solidFill>
                  <a:schemeClr val="bg1"/>
                </a:solidFill>
                <a:latin typeface="Futura Book" pitchFamily="34" charset="0"/>
              </a:rPr>
              <a:t> Islam the fastest grown religion in the world.</a:t>
            </a:r>
          </a:p>
          <a:p>
            <a:pPr marL="228600" marR="0" indent="-228600" algn="l" defTabSz="914400" rtl="0" eaLnBrk="1" fontAlgn="auto" latinLnBrk="0" hangingPunct="1">
              <a:lnSpc>
                <a:spcPct val="100000"/>
              </a:lnSpc>
              <a:spcBef>
                <a:spcPts val="0"/>
              </a:spcBef>
              <a:spcAft>
                <a:spcPts val="0"/>
              </a:spcAft>
              <a:buClrTx/>
              <a:buSzTx/>
              <a:buFont typeface="+mj-lt"/>
              <a:buNone/>
              <a:tabLst/>
              <a:defRPr/>
            </a:pPr>
            <a:endParaRPr lang="en-US" sz="800" dirty="0" smtClean="0">
              <a:solidFill>
                <a:srgbClr val="FFC000"/>
              </a:solidFill>
            </a:endParaRPr>
          </a:p>
          <a:p>
            <a:pPr marL="228600" marR="0" indent="-228600" algn="l" defTabSz="914400" rtl="0" eaLnBrk="1" fontAlgn="auto" latinLnBrk="0" hangingPunct="1">
              <a:lnSpc>
                <a:spcPct val="100000"/>
              </a:lnSpc>
              <a:spcBef>
                <a:spcPts val="0"/>
              </a:spcBef>
              <a:spcAft>
                <a:spcPts val="0"/>
              </a:spcAft>
              <a:buClrTx/>
              <a:buSzTx/>
              <a:buFont typeface="+mj-lt"/>
              <a:buNone/>
              <a:tabLst/>
              <a:defRPr/>
            </a:pPr>
            <a:endParaRPr lang="en-US" sz="800" dirty="0" smtClean="0">
              <a:solidFill>
                <a:srgbClr val="FFC000"/>
              </a:solidFill>
            </a:endParaRPr>
          </a:p>
        </p:txBody>
      </p:sp>
      <p:sp>
        <p:nvSpPr>
          <p:cNvPr id="4" name="Slide Number Placeholder 3"/>
          <p:cNvSpPr>
            <a:spLocks noGrp="1"/>
          </p:cNvSpPr>
          <p:nvPr>
            <p:ph type="sldNum" sz="quarter" idx="10"/>
          </p:nvPr>
        </p:nvSpPr>
        <p:spPr/>
        <p:txBody>
          <a:bodyPr/>
          <a:lstStyle/>
          <a:p>
            <a:fld id="{C53439DF-B98B-4C05-AFA8-9EC9D03F39FB}"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marR="0" indent="-228600" algn="l" defTabSz="914400" rtl="0" eaLnBrk="1" fontAlgn="auto" latinLnBrk="0" hangingPunct="1">
              <a:lnSpc>
                <a:spcPct val="100000"/>
              </a:lnSpc>
              <a:spcBef>
                <a:spcPts val="0"/>
              </a:spcBef>
              <a:spcAft>
                <a:spcPts val="0"/>
              </a:spcAft>
              <a:buClrTx/>
              <a:buSzTx/>
              <a:buFont typeface="Arial" pitchFamily="34" charset="0"/>
              <a:buNone/>
              <a:tabLst/>
              <a:defRPr/>
            </a:pPr>
            <a:r>
              <a:rPr lang="en-US" sz="1200" i="0" dirty="0" smtClean="0">
                <a:solidFill>
                  <a:srgbClr val="00B0F0"/>
                </a:solidFill>
                <a:latin typeface="Palatino Linotype" pitchFamily="18" charset="0"/>
              </a:rPr>
              <a:t>1. In fact, Quran was a challenge and remains a challenge for Arabs who were known to be good poets and eloquent speakers</a:t>
            </a:r>
            <a:r>
              <a:rPr lang="en-US" sz="1200" i="0" baseline="0" dirty="0" smtClean="0">
                <a:solidFill>
                  <a:srgbClr val="00B0F0"/>
                </a:solidFill>
                <a:latin typeface="Palatino Linotype" pitchFamily="18" charset="0"/>
              </a:rPr>
              <a:t> and </a:t>
            </a:r>
            <a:r>
              <a:rPr lang="en-US" sz="1200" i="0" dirty="0" smtClean="0">
                <a:solidFill>
                  <a:srgbClr val="00B0F0"/>
                </a:solidFill>
                <a:latin typeface="Palatino Linotype" pitchFamily="18" charset="0"/>
              </a:rPr>
              <a:t>peak of eloquence and clarity. The challenge was to bring a single chapter like the Quran. The eloquent Arabs of his day were unable to contest this Quran. Indeed, till our day. Muhammad illiterate, unable to read or write, Revelation then came to Muhammad with the Quran. Quran mentioned most of the accounts found in the previous scriptures, telling us about these events in the greatest detail as if he witnessed them.</a:t>
            </a:r>
          </a:p>
          <a:p>
            <a:pPr marL="228600" marR="0" indent="-228600" algn="l" defTabSz="914400" rtl="0" eaLnBrk="1" fontAlgn="auto" latinLnBrk="0" hangingPunct="1">
              <a:lnSpc>
                <a:spcPct val="100000"/>
              </a:lnSpc>
              <a:spcBef>
                <a:spcPts val="0"/>
              </a:spcBef>
              <a:spcAft>
                <a:spcPts val="0"/>
              </a:spcAft>
              <a:buClrTx/>
              <a:buSzTx/>
              <a:buFont typeface="Arial" pitchFamily="34" charset="0"/>
              <a:buNone/>
              <a:tabLst/>
              <a:defRPr/>
            </a:pPr>
            <a:endParaRPr lang="en-US" sz="1200" i="0" dirty="0" smtClean="0">
              <a:solidFill>
                <a:srgbClr val="00B0F0"/>
              </a:solidFill>
              <a:latin typeface="Palatino Linotype" pitchFamily="18" charset="0"/>
            </a:endParaRPr>
          </a:p>
          <a:p>
            <a:pPr marL="228600" marR="0" indent="-228600" algn="l" defTabSz="914400" rtl="0" eaLnBrk="1" fontAlgn="auto" latinLnBrk="0" hangingPunct="1">
              <a:lnSpc>
                <a:spcPct val="100000"/>
              </a:lnSpc>
              <a:spcBef>
                <a:spcPts val="0"/>
              </a:spcBef>
              <a:spcAft>
                <a:spcPts val="0"/>
              </a:spcAft>
              <a:buClrTx/>
              <a:buSzTx/>
              <a:buFont typeface="Arial" pitchFamily="34" charset="0"/>
              <a:buNone/>
              <a:tabLst/>
              <a:defRPr/>
            </a:pPr>
            <a:r>
              <a:rPr lang="en-US" i="0" dirty="0" smtClean="0"/>
              <a:t>2. Miracle: is an </a:t>
            </a:r>
            <a:r>
              <a:rPr lang="en-US" sz="1200" i="0" dirty="0" smtClean="0">
                <a:solidFill>
                  <a:srgbClr val="00B0F0"/>
                </a:solidFill>
                <a:latin typeface="Palatino Linotype" pitchFamily="18" charset="0"/>
              </a:rPr>
              <a:t>evidence that is beyond the ability of human beings and the range of natural phenomena. </a:t>
            </a:r>
          </a:p>
          <a:p>
            <a:pPr>
              <a:buFont typeface="Arial" pitchFamily="34" charset="0"/>
              <a:buNone/>
            </a:pPr>
            <a:r>
              <a:rPr lang="en-US" sz="1200" i="1" dirty="0" smtClean="0">
                <a:solidFill>
                  <a:srgbClr val="00B0F0"/>
                </a:solidFill>
                <a:latin typeface="Palatino Linotype" pitchFamily="18" charset="0"/>
              </a:rPr>
              <a:t>Splitting of the Moon   </a:t>
            </a:r>
          </a:p>
          <a:p>
            <a:pPr>
              <a:buFont typeface="Arial" pitchFamily="34" charset="0"/>
              <a:buNone/>
            </a:pPr>
            <a:r>
              <a:rPr lang="en-US" sz="1200" i="1" dirty="0" smtClean="0">
                <a:solidFill>
                  <a:srgbClr val="00B0F0"/>
                </a:solidFill>
                <a:latin typeface="Palatino Linotype" pitchFamily="18" charset="0"/>
              </a:rPr>
              <a:t>Food Multiplication   </a:t>
            </a:r>
          </a:p>
          <a:p>
            <a:pPr>
              <a:buFont typeface="Arial" pitchFamily="34" charset="0"/>
              <a:buNone/>
            </a:pPr>
            <a:r>
              <a:rPr lang="en-US" sz="1200" i="1" dirty="0" smtClean="0">
                <a:solidFill>
                  <a:srgbClr val="00B0F0"/>
                </a:solidFill>
                <a:latin typeface="Palatino Linotype" pitchFamily="18" charset="0"/>
              </a:rPr>
              <a:t>Water Multiplication  </a:t>
            </a:r>
          </a:p>
          <a:p>
            <a:pPr>
              <a:buFont typeface="Arial" pitchFamily="34" charset="0"/>
              <a:buNone/>
            </a:pPr>
            <a:r>
              <a:rPr lang="en-US" sz="1200" i="1" dirty="0" smtClean="0">
                <a:solidFill>
                  <a:srgbClr val="00B0F0"/>
                </a:solidFill>
                <a:latin typeface="Palatino Linotype" pitchFamily="18" charset="0"/>
              </a:rPr>
              <a:t>Supplication for Rain   </a:t>
            </a:r>
          </a:p>
          <a:p>
            <a:pPr>
              <a:buFont typeface="Arial" pitchFamily="34" charset="0"/>
              <a:buNone/>
            </a:pPr>
            <a:r>
              <a:rPr lang="en-US" sz="1200" i="1" dirty="0" smtClean="0">
                <a:solidFill>
                  <a:srgbClr val="00B0F0"/>
                </a:solidFill>
                <a:latin typeface="Palatino Linotype" pitchFamily="18" charset="0"/>
              </a:rPr>
              <a:t>Lights to guide Companions   </a:t>
            </a:r>
          </a:p>
          <a:p>
            <a:pPr>
              <a:buFont typeface="Arial" pitchFamily="34" charset="0"/>
              <a:buNone/>
            </a:pPr>
            <a:r>
              <a:rPr lang="en-US" sz="1200" i="1" dirty="0" smtClean="0">
                <a:solidFill>
                  <a:srgbClr val="00B0F0"/>
                </a:solidFill>
                <a:latin typeface="Palatino Linotype" pitchFamily="18" charset="0"/>
              </a:rPr>
              <a:t>Crying of the stem of the Date-palm Tree   </a:t>
            </a:r>
          </a:p>
          <a:p>
            <a:pPr>
              <a:buFont typeface="Arial" pitchFamily="34" charset="0"/>
              <a:buNone/>
            </a:pPr>
            <a:r>
              <a:rPr lang="en-US" sz="1200" i="1" dirty="0" smtClean="0">
                <a:solidFill>
                  <a:srgbClr val="00B0F0"/>
                </a:solidFill>
                <a:latin typeface="Palatino Linotype" pitchFamily="18" charset="0"/>
              </a:rPr>
              <a:t>Glorification of Allah by the Prophet's meals   </a:t>
            </a:r>
          </a:p>
          <a:p>
            <a:pPr>
              <a:buFont typeface="Arial" pitchFamily="34" charset="0"/>
              <a:buNone/>
            </a:pPr>
            <a:r>
              <a:rPr lang="en-US" sz="1200" i="1" dirty="0" smtClean="0">
                <a:solidFill>
                  <a:srgbClr val="00B0F0"/>
                </a:solidFill>
                <a:latin typeface="Palatino Linotype" pitchFamily="18" charset="0"/>
              </a:rPr>
              <a:t>The </a:t>
            </a:r>
            <a:r>
              <a:rPr lang="en-US" sz="1200" i="1" dirty="0" err="1" smtClean="0">
                <a:solidFill>
                  <a:srgbClr val="00B0F0"/>
                </a:solidFill>
                <a:latin typeface="Palatino Linotype" pitchFamily="18" charset="0"/>
              </a:rPr>
              <a:t>explusion</a:t>
            </a:r>
            <a:r>
              <a:rPr lang="en-US" sz="1200" i="1" dirty="0" smtClean="0">
                <a:solidFill>
                  <a:srgbClr val="00B0F0"/>
                </a:solidFill>
                <a:latin typeface="Palatino Linotype" pitchFamily="18" charset="0"/>
              </a:rPr>
              <a:t> of a liar's corpse by the Earth   </a:t>
            </a:r>
          </a:p>
          <a:p>
            <a:pPr>
              <a:buFont typeface="Arial" pitchFamily="34" charset="0"/>
              <a:buNone/>
            </a:pPr>
            <a:r>
              <a:rPr lang="en-US" sz="1200" i="1" dirty="0" smtClean="0">
                <a:solidFill>
                  <a:srgbClr val="00B0F0"/>
                </a:solidFill>
                <a:latin typeface="Palatino Linotype" pitchFamily="18" charset="0"/>
              </a:rPr>
              <a:t>The Speech of the Wolf  </a:t>
            </a:r>
          </a:p>
          <a:p>
            <a:pPr>
              <a:buFont typeface="Arial" pitchFamily="34" charset="0"/>
              <a:buNone/>
            </a:pPr>
            <a:r>
              <a:rPr lang="en-US" sz="1200" i="1" dirty="0" smtClean="0">
                <a:solidFill>
                  <a:srgbClr val="00B0F0"/>
                </a:solidFill>
                <a:latin typeface="Palatino Linotype" pitchFamily="18" charset="0"/>
              </a:rPr>
              <a:t>The Prophet's Night Journey to Jerusalem and Ascent to the Heavens</a:t>
            </a:r>
            <a:endParaRPr lang="en-US" sz="1000" dirty="0" smtClean="0">
              <a:solidFill>
                <a:schemeClr val="bg1"/>
              </a:solidFill>
              <a:latin typeface="Futura Book" pitchFamily="34" charset="0"/>
            </a:endParaRPr>
          </a:p>
          <a:p>
            <a:pPr marL="228600" marR="0" indent="-228600" algn="l" defTabSz="914400" rtl="0" eaLnBrk="1" fontAlgn="auto" latinLnBrk="0" hangingPunct="1">
              <a:lnSpc>
                <a:spcPct val="100000"/>
              </a:lnSpc>
              <a:spcBef>
                <a:spcPts val="0"/>
              </a:spcBef>
              <a:spcAft>
                <a:spcPts val="0"/>
              </a:spcAft>
              <a:buClrTx/>
              <a:buSzTx/>
              <a:buFont typeface="Arial" pitchFamily="34" charset="0"/>
              <a:buNone/>
              <a:tabLst/>
              <a:defRPr/>
            </a:pPr>
            <a:endParaRPr lang="en-US" sz="1200" i="0" dirty="0" smtClean="0">
              <a:solidFill>
                <a:srgbClr val="00B0F0"/>
              </a:solidFill>
              <a:latin typeface="Palatino Linotype" pitchFamily="18" charset="0"/>
            </a:endParaRPr>
          </a:p>
          <a:p>
            <a:pPr marL="228600" marR="0" indent="-228600" algn="l" defTabSz="914400" rtl="0" eaLnBrk="1" fontAlgn="auto" latinLnBrk="0" hangingPunct="1">
              <a:lnSpc>
                <a:spcPct val="100000"/>
              </a:lnSpc>
              <a:spcBef>
                <a:spcPts val="0"/>
              </a:spcBef>
              <a:spcAft>
                <a:spcPts val="0"/>
              </a:spcAft>
              <a:buClrTx/>
              <a:buSzTx/>
              <a:buFont typeface="Arial" pitchFamily="34" charset="0"/>
              <a:buNone/>
              <a:tabLst/>
              <a:defRPr/>
            </a:pPr>
            <a:r>
              <a:rPr lang="en-US" sz="1200" i="0" kern="1200" dirty="0" smtClean="0">
                <a:solidFill>
                  <a:schemeClr val="tx1"/>
                </a:solidFill>
                <a:latin typeface="+mn-lt"/>
                <a:ea typeface="+mn-ea"/>
                <a:cs typeface="+mn-cs"/>
              </a:rPr>
              <a:t>3.</a:t>
            </a:r>
            <a:r>
              <a:rPr lang="en-US" sz="1200" i="0" kern="1200" baseline="0" dirty="0" smtClean="0">
                <a:solidFill>
                  <a:schemeClr val="tx1"/>
                </a:solidFill>
                <a:latin typeface="+mn-lt"/>
                <a:ea typeface="+mn-ea"/>
                <a:cs typeface="+mn-cs"/>
              </a:rPr>
              <a:t> </a:t>
            </a:r>
            <a:r>
              <a:rPr lang="en-US" sz="1200" i="0" kern="1200" dirty="0" smtClean="0">
                <a:solidFill>
                  <a:schemeClr val="tx1"/>
                </a:solidFill>
                <a:latin typeface="+mn-lt"/>
                <a:ea typeface="+mn-ea"/>
                <a:cs typeface="+mn-cs"/>
              </a:rPr>
              <a:t>1-the removal of the kingdoms of </a:t>
            </a:r>
            <a:r>
              <a:rPr lang="en-US" sz="1200" i="0" kern="1200" dirty="0" err="1" smtClean="0">
                <a:solidFill>
                  <a:schemeClr val="tx1"/>
                </a:solidFill>
                <a:latin typeface="+mn-lt"/>
                <a:ea typeface="+mn-ea"/>
                <a:cs typeface="+mn-cs"/>
              </a:rPr>
              <a:t>Chosroes</a:t>
            </a:r>
            <a:r>
              <a:rPr lang="en-US" sz="1200" i="0" kern="1200" dirty="0" smtClean="0">
                <a:solidFill>
                  <a:schemeClr val="tx1"/>
                </a:solidFill>
                <a:latin typeface="+mn-lt"/>
                <a:ea typeface="+mn-ea"/>
                <a:cs typeface="+mn-cs"/>
              </a:rPr>
              <a:t> ,kings of Persia and Caesar 2- establishment of the religion of Islam throughout the earth 3- death of his daughter Fatima 4- (Istanbul) will be conquered</a:t>
            </a:r>
          </a:p>
          <a:p>
            <a:pPr marL="228600" marR="0" indent="-228600" algn="l" defTabSz="914400" rtl="0" eaLnBrk="1" fontAlgn="auto" latinLnBrk="0" hangingPunct="1">
              <a:lnSpc>
                <a:spcPct val="100000"/>
              </a:lnSpc>
              <a:spcBef>
                <a:spcPts val="0"/>
              </a:spcBef>
              <a:spcAft>
                <a:spcPts val="0"/>
              </a:spcAft>
              <a:buClrTx/>
              <a:buSzTx/>
              <a:buFont typeface="Arial" pitchFamily="34" charset="0"/>
              <a:buNone/>
              <a:tabLst/>
              <a:defRPr/>
            </a:pPr>
            <a:endParaRPr lang="en-US" sz="1200" i="1" dirty="0" smtClean="0">
              <a:solidFill>
                <a:schemeClr val="tx2"/>
              </a:solidFill>
              <a:effectLst>
                <a:outerShdw blurRad="38100" dist="38100" dir="2700000" algn="tl">
                  <a:srgbClr val="000000">
                    <a:alpha val="43137"/>
                  </a:srgbClr>
                </a:outerShdw>
              </a:effectLst>
            </a:endParaRPr>
          </a:p>
          <a:p>
            <a:pPr marL="228600" marR="0" indent="-228600" algn="l" defTabSz="914400" rtl="0" eaLnBrk="1" fontAlgn="auto" latinLnBrk="0" hangingPunct="1">
              <a:lnSpc>
                <a:spcPct val="100000"/>
              </a:lnSpc>
              <a:spcBef>
                <a:spcPts val="0"/>
              </a:spcBef>
              <a:spcAft>
                <a:spcPts val="0"/>
              </a:spcAft>
              <a:buClrTx/>
              <a:buSzTx/>
              <a:buFont typeface="Arial" pitchFamily="34" charset="0"/>
              <a:buNone/>
              <a:tabLst/>
              <a:defRPr/>
            </a:pPr>
            <a:r>
              <a:rPr lang="en-US" sz="1200" i="1" dirty="0" smtClean="0">
                <a:solidFill>
                  <a:schemeClr val="tx2"/>
                </a:solidFill>
                <a:effectLst>
                  <a:outerShdw blurRad="38100" dist="38100" dir="2700000" algn="tl">
                    <a:srgbClr val="000000">
                      <a:alpha val="43137"/>
                    </a:srgbClr>
                  </a:outerShdw>
                </a:effectLst>
              </a:rPr>
              <a:t>4.</a:t>
            </a:r>
            <a:r>
              <a:rPr lang="en-US" sz="1200" i="1" baseline="0" dirty="0" smtClean="0">
                <a:solidFill>
                  <a:schemeClr val="tx2"/>
                </a:solidFill>
                <a:effectLst>
                  <a:outerShdw blurRad="38100" dist="38100" dir="2700000" algn="tl">
                    <a:srgbClr val="000000">
                      <a:alpha val="43137"/>
                    </a:srgbClr>
                  </a:outerShdw>
                </a:effectLst>
              </a:rPr>
              <a:t> </a:t>
            </a:r>
            <a:r>
              <a:rPr lang="en-US" sz="1200" i="1" dirty="0" smtClean="0">
                <a:solidFill>
                  <a:schemeClr val="tx2"/>
                </a:solidFill>
                <a:effectLst>
                  <a:outerShdw blurRad="38100" dist="38100" dir="2700000" algn="tl">
                    <a:srgbClr val="000000">
                      <a:alpha val="43137"/>
                    </a:srgbClr>
                  </a:outerShdw>
                </a:effectLst>
              </a:rPr>
              <a:t>It has resulted in the largest following in the world; 1.6 billion people. It has produced the fastest growing religion in the world (Guinness book of records 2005). This clearly indicates that book is form the creator. </a:t>
            </a:r>
          </a:p>
          <a:p>
            <a:pPr marL="228600" marR="0" indent="-228600" algn="l" defTabSz="914400" rtl="0" eaLnBrk="1" fontAlgn="auto" latinLnBrk="0" hangingPunct="1">
              <a:lnSpc>
                <a:spcPct val="100000"/>
              </a:lnSpc>
              <a:spcBef>
                <a:spcPts val="0"/>
              </a:spcBef>
              <a:spcAft>
                <a:spcPts val="0"/>
              </a:spcAft>
              <a:buClrTx/>
              <a:buSzTx/>
              <a:buFont typeface="Arial" pitchFamily="34" charset="0"/>
              <a:buNone/>
              <a:tabLst/>
              <a:defRPr/>
            </a:pPr>
            <a:endParaRPr lang="en-US" sz="1200" i="1" dirty="0" smtClean="0">
              <a:solidFill>
                <a:schemeClr val="tx2"/>
              </a:solidFill>
              <a:effectLst>
                <a:outerShdw blurRad="38100" dist="38100" dir="2700000" algn="tl">
                  <a:srgbClr val="000000">
                    <a:alpha val="43137"/>
                  </a:srgbClr>
                </a:outerShdw>
              </a:effectLst>
            </a:endParaRPr>
          </a:p>
          <a:p>
            <a:pPr marL="228600" marR="0" indent="-228600" algn="l" defTabSz="914400" rtl="0" eaLnBrk="1" fontAlgn="auto" latinLnBrk="0" hangingPunct="1">
              <a:lnSpc>
                <a:spcPct val="100000"/>
              </a:lnSpc>
              <a:spcBef>
                <a:spcPts val="0"/>
              </a:spcBef>
              <a:spcAft>
                <a:spcPts val="0"/>
              </a:spcAft>
              <a:buClrTx/>
              <a:buSzTx/>
              <a:buFont typeface="Arial" pitchFamily="34" charset="0"/>
              <a:buNone/>
              <a:tabLst/>
              <a:defRPr/>
            </a:pPr>
            <a:r>
              <a:rPr lang="en-US" sz="1200" i="1" dirty="0" smtClean="0">
                <a:solidFill>
                  <a:srgbClr val="00B0F0"/>
                </a:solidFill>
                <a:latin typeface="Palatino Linotype" pitchFamily="18" charset="0"/>
              </a:rPr>
              <a:t>5.</a:t>
            </a:r>
            <a:r>
              <a:rPr lang="en-US" sz="1200" i="1" baseline="0" dirty="0" smtClean="0">
                <a:solidFill>
                  <a:srgbClr val="00B0F0"/>
                </a:solidFill>
                <a:latin typeface="Palatino Linotype" pitchFamily="18" charset="0"/>
              </a:rPr>
              <a:t> o</a:t>
            </a:r>
            <a:r>
              <a:rPr lang="en-US" sz="1200" i="1" dirty="0" smtClean="0">
                <a:solidFill>
                  <a:srgbClr val="00B0F0"/>
                </a:solidFill>
                <a:latin typeface="Palatino Linotype" pitchFamily="18" charset="0"/>
              </a:rPr>
              <a:t>f being upright, merciful, compassionate, truthful, brave, generous, distant from all evil character, and ascetic in all worldly matters, while striving solely for the reward of the Hereafter. The life history of this Noble Prophet was a perfect example of being upright, merciful, compassionate, truthful, brave, generous, distant from all evil character, and ascetic in all worldly matters</a:t>
            </a:r>
          </a:p>
          <a:p>
            <a:pPr marL="228600" marR="0" indent="-228600" algn="l" defTabSz="914400" rtl="0" eaLnBrk="1" fontAlgn="auto" latinLnBrk="0" hangingPunct="1">
              <a:lnSpc>
                <a:spcPct val="100000"/>
              </a:lnSpc>
              <a:spcBef>
                <a:spcPts val="0"/>
              </a:spcBef>
              <a:spcAft>
                <a:spcPts val="0"/>
              </a:spcAft>
              <a:buClrTx/>
              <a:buSzTx/>
              <a:buFont typeface="Arial" pitchFamily="34" charset="0"/>
              <a:buNone/>
              <a:tabLst/>
              <a:defRPr/>
            </a:pPr>
            <a:endParaRPr lang="en-US" sz="1200" i="1" dirty="0" smtClean="0">
              <a:solidFill>
                <a:srgbClr val="00B0F0"/>
              </a:solidFill>
              <a:latin typeface="Palatino Linotype" pitchFamily="18" charset="0"/>
            </a:endParaRPr>
          </a:p>
          <a:p>
            <a:pPr marL="228600" marR="0" indent="-228600" algn="l" defTabSz="914400" rtl="0" eaLnBrk="1" fontAlgn="auto" latinLnBrk="0" hangingPunct="1">
              <a:lnSpc>
                <a:spcPct val="100000"/>
              </a:lnSpc>
              <a:spcBef>
                <a:spcPts val="0"/>
              </a:spcBef>
              <a:spcAft>
                <a:spcPts val="0"/>
              </a:spcAft>
              <a:buClrTx/>
              <a:buSzTx/>
              <a:buFont typeface="Arial" pitchFamily="34" charset="0"/>
              <a:buNone/>
              <a:tabLst/>
              <a:defRPr/>
            </a:pPr>
            <a:r>
              <a:rPr lang="en-US" sz="1200" i="1" dirty="0" smtClean="0">
                <a:solidFill>
                  <a:srgbClr val="00B0F0"/>
                </a:solidFill>
                <a:latin typeface="Palatino Linotype" pitchFamily="18" charset="0"/>
              </a:rPr>
              <a:t>6. For</a:t>
            </a:r>
            <a:r>
              <a:rPr lang="en-US" sz="1200" i="1" baseline="0" dirty="0" smtClean="0">
                <a:solidFill>
                  <a:srgbClr val="00B0F0"/>
                </a:solidFill>
                <a:latin typeface="Palatino Linotype" pitchFamily="18" charset="0"/>
              </a:rPr>
              <a:t> all people </a:t>
            </a:r>
            <a:r>
              <a:rPr lang="en-US" sz="1200" i="1" dirty="0" smtClean="0">
                <a:solidFill>
                  <a:srgbClr val="00B0F0"/>
                </a:solidFill>
                <a:latin typeface="Palatino Linotype" pitchFamily="18" charset="0"/>
              </a:rPr>
              <a:t>who believed in and met him. This love reached such a degree that any of his companions would willingly sacrifice his (or her) self, mother or father for him. Till today, Nor has there every been a man on earth whom is still followed in all his doings by those who believe in him. Those who believe in Muhammad, sleep in the manner he slept; purify themselves (through ablution and ritual washing) in the manner he purified himself; and adhere to his practice in the way they eat, drink, and clothe themselves</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US" sz="1200" i="1" dirty="0" smtClean="0">
              <a:solidFill>
                <a:schemeClr val="tx2"/>
              </a:solidFill>
              <a:effectLst>
                <a:outerShdw blurRad="38100" dist="38100" dir="2700000" algn="tl">
                  <a:srgbClr val="000000">
                    <a:alpha val="43137"/>
                  </a:srgbClr>
                </a:outerShdw>
              </a:effectLst>
            </a:endParaRP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US" sz="1200" i="1" dirty="0" smtClean="0">
              <a:solidFill>
                <a:schemeClr val="tx2"/>
              </a:solidFill>
              <a:effectLst>
                <a:outerShdw blurRad="38100" dist="38100" dir="2700000" algn="tl">
                  <a:srgbClr val="000000">
                    <a:alpha val="43137"/>
                  </a:srgbClr>
                </a:outerShdw>
              </a:effectLst>
            </a:endParaRPr>
          </a:p>
          <a:p>
            <a:r>
              <a:rPr lang="en-US" dirty="0" smtClean="0"/>
              <a:t>7. Prophet</a:t>
            </a:r>
            <a:r>
              <a:rPr lang="en-US" baseline="0" dirty="0" smtClean="0"/>
              <a:t> Muhammad was recognized my some of Christian monks at his life time. </a:t>
            </a:r>
            <a:r>
              <a:rPr lang="en-US" dirty="0" smtClean="0"/>
              <a:t>(1)after the death of his grandfather Abdu-</a:t>
            </a:r>
            <a:r>
              <a:rPr lang="en-US" dirty="0" err="1" smtClean="0"/>
              <a:t>Mutalib</a:t>
            </a:r>
            <a:r>
              <a:rPr lang="en-US" dirty="0" smtClean="0"/>
              <a:t>, Muhammad went to visit a Catholic monk (</a:t>
            </a:r>
            <a:r>
              <a:rPr lang="en-US" i="1" dirty="0" err="1" smtClean="0"/>
              <a:t>Bahirah</a:t>
            </a:r>
            <a:r>
              <a:rPr lang="en-US" dirty="0" smtClean="0"/>
              <a:t>) with his uncle Abu-</a:t>
            </a:r>
            <a:r>
              <a:rPr lang="en-US" dirty="0" err="1" smtClean="0"/>
              <a:t>Talib</a:t>
            </a:r>
            <a:r>
              <a:rPr lang="en-US" dirty="0" smtClean="0"/>
              <a:t>. It is reported that the monk saw a cloud specifically protect Muhammad from the sun and he saw</a:t>
            </a:r>
            <a:r>
              <a:rPr lang="en-US" sz="1200" b="0" i="0" u="none" strike="noStrike" kern="1200" baseline="0" dirty="0" smtClean="0">
                <a:solidFill>
                  <a:schemeClr val="tx1"/>
                </a:solidFill>
                <a:latin typeface="+mn-lt"/>
                <a:ea typeface="+mn-ea"/>
                <a:cs typeface="+mn-cs"/>
              </a:rPr>
              <a:t> the stones and the trees prostrating to Muhammad as Muhammad had been walking by </a:t>
            </a:r>
            <a:r>
              <a:rPr lang="en-US" dirty="0" smtClean="0"/>
              <a:t>. </a:t>
            </a:r>
            <a:r>
              <a:rPr lang="en-US" sz="1200" b="0" i="0" u="none" strike="noStrike" kern="1200" baseline="0" dirty="0" smtClean="0">
                <a:solidFill>
                  <a:schemeClr val="tx1"/>
                </a:solidFill>
                <a:latin typeface="+mn-lt"/>
                <a:ea typeface="+mn-ea"/>
                <a:cs typeface="+mn-cs"/>
              </a:rPr>
              <a:t>He looked </a:t>
            </a:r>
          </a:p>
          <a:p>
            <a:r>
              <a:rPr lang="en-US" sz="1200" b="0" i="0" u="none" strike="noStrike" kern="1200" baseline="0" dirty="0" smtClean="0">
                <a:solidFill>
                  <a:schemeClr val="tx1"/>
                </a:solidFill>
                <a:latin typeface="+mn-lt"/>
                <a:ea typeface="+mn-ea"/>
                <a:cs typeface="+mn-cs"/>
              </a:rPr>
              <a:t>at the Muhammad's back and noticed the seal of the prophet, which was an oval shape protruding just below Muhammad's shoulder blades. He said that this was one of the signs of a great prophet to come that was taught to them in their books </a:t>
            </a:r>
            <a:r>
              <a:rPr lang="en-US" dirty="0" smtClean="0"/>
              <a:t>It was then that he knew that he would be someone special. </a:t>
            </a:r>
            <a:br>
              <a:rPr lang="en-US" dirty="0" smtClean="0"/>
            </a:br>
            <a:r>
              <a:rPr lang="en-US" dirty="0" smtClean="0"/>
              <a:t/>
            </a:r>
            <a:br>
              <a:rPr lang="en-US" dirty="0" smtClean="0"/>
            </a:br>
            <a:r>
              <a:rPr lang="en-US" dirty="0" smtClean="0"/>
              <a:t>(2)</a:t>
            </a:r>
            <a:r>
              <a:rPr lang="en-US" sz="1200" b="0" i="0" u="none" strike="noStrike" kern="1200" baseline="0" dirty="0" smtClean="0">
                <a:solidFill>
                  <a:schemeClr val="tx1"/>
                </a:solidFill>
                <a:latin typeface="+mn-lt"/>
                <a:ea typeface="+mn-ea"/>
                <a:cs typeface="+mn-cs"/>
              </a:rPr>
              <a:t> When Muhammad reached 25 years he went to Syria (Basra), he was shading under a tree when a Monk (Nestor) saw him. Nestor asked </a:t>
            </a:r>
            <a:r>
              <a:rPr lang="en-US" sz="1200" b="0" i="0" u="none" strike="noStrike" kern="1200" baseline="0" dirty="0" err="1" smtClean="0">
                <a:solidFill>
                  <a:schemeClr val="tx1"/>
                </a:solidFill>
                <a:latin typeface="+mn-lt"/>
                <a:ea typeface="+mn-ea"/>
                <a:cs typeface="+mn-cs"/>
              </a:rPr>
              <a:t>Maysarah</a:t>
            </a:r>
            <a:r>
              <a:rPr lang="en-US" sz="1200" b="0" i="0" u="none" strike="noStrike" kern="1200" baseline="0" dirty="0" smtClean="0">
                <a:solidFill>
                  <a:schemeClr val="tx1"/>
                </a:solidFill>
                <a:latin typeface="+mn-lt"/>
                <a:ea typeface="+mn-ea"/>
                <a:cs typeface="+mn-cs"/>
              </a:rPr>
              <a:t> about the person sitting under the tree; </a:t>
            </a:r>
            <a:r>
              <a:rPr lang="en-US" sz="1200" b="0" i="0" u="none" strike="noStrike" kern="1200" baseline="0" dirty="0" err="1" smtClean="0">
                <a:solidFill>
                  <a:schemeClr val="tx1"/>
                </a:solidFill>
                <a:latin typeface="+mn-lt"/>
                <a:ea typeface="+mn-ea"/>
                <a:cs typeface="+mn-cs"/>
              </a:rPr>
              <a:t>Maysarah</a:t>
            </a:r>
            <a:r>
              <a:rPr lang="en-US" sz="1200" b="0" i="0" u="none" strike="noStrike" kern="1200" baseline="0" dirty="0" smtClean="0">
                <a:solidFill>
                  <a:schemeClr val="tx1"/>
                </a:solidFill>
                <a:latin typeface="+mn-lt"/>
                <a:ea typeface="+mn-ea"/>
                <a:cs typeface="+mn-cs"/>
              </a:rPr>
              <a:t> replied that it was Muhammad. Nestor said, that person is no other than a messenger of Allah. </a:t>
            </a:r>
            <a:r>
              <a:rPr lang="en-US" sz="1200" b="0" i="0" u="none" strike="noStrike" kern="1200" baseline="0" dirty="0" err="1" smtClean="0">
                <a:solidFill>
                  <a:schemeClr val="tx1"/>
                </a:solidFill>
                <a:latin typeface="+mn-lt"/>
                <a:ea typeface="+mn-ea"/>
                <a:cs typeface="+mn-cs"/>
              </a:rPr>
              <a:t>Maysarah</a:t>
            </a:r>
            <a:r>
              <a:rPr lang="en-US" sz="1200" b="0" i="0" u="none" strike="noStrike" kern="1200" baseline="0" dirty="0" smtClean="0">
                <a:solidFill>
                  <a:schemeClr val="tx1"/>
                </a:solidFill>
                <a:latin typeface="+mn-lt"/>
                <a:ea typeface="+mn-ea"/>
                <a:cs typeface="+mn-cs"/>
              </a:rPr>
              <a:t> soon </a:t>
            </a:r>
            <a:r>
              <a:rPr lang="en-US" sz="1200" b="0" i="0" u="none" strike="noStrike" kern="1200" baseline="0" dirty="0" err="1" smtClean="0">
                <a:solidFill>
                  <a:schemeClr val="tx1"/>
                </a:solidFill>
                <a:latin typeface="+mn-lt"/>
                <a:ea typeface="+mn-ea"/>
                <a:cs typeface="+mn-cs"/>
              </a:rPr>
              <a:t>realised</a:t>
            </a:r>
            <a:r>
              <a:rPr lang="en-US" sz="1200" b="0" i="0" u="none" strike="noStrike" kern="1200" baseline="0" dirty="0" smtClean="0">
                <a:solidFill>
                  <a:schemeClr val="tx1"/>
                </a:solidFill>
                <a:latin typeface="+mn-lt"/>
                <a:ea typeface="+mn-ea"/>
                <a:cs typeface="+mn-cs"/>
              </a:rPr>
              <a:t> that he was in the company of a very special person. He said that he noticed that the heat was extreme when he saw a clear vision of two angels shading Muhammad from the heat of the day.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(3)</a:t>
            </a:r>
            <a:r>
              <a:rPr lang="en-US" dirty="0" smtClean="0"/>
              <a:t>Nestorian monk in Mecca, named </a:t>
            </a:r>
            <a:r>
              <a:rPr lang="en-US" dirty="0" err="1" smtClean="0"/>
              <a:t>Waraqa</a:t>
            </a:r>
            <a:r>
              <a:rPr lang="en-US" dirty="0" smtClean="0"/>
              <a:t> </a:t>
            </a:r>
            <a:r>
              <a:rPr lang="en-US" dirty="0" err="1" smtClean="0"/>
              <a:t>ibn</a:t>
            </a:r>
            <a:r>
              <a:rPr lang="en-US" dirty="0" smtClean="0"/>
              <a:t> </a:t>
            </a:r>
            <a:r>
              <a:rPr lang="en-US" dirty="0" err="1" smtClean="0"/>
              <a:t>Nofal</a:t>
            </a:r>
            <a:r>
              <a:rPr lang="en-US" dirty="0" smtClean="0"/>
              <a:t>, who was translating the book of Matthew into Arabic at the time. He, upon questioning him, confirmed that Muhammad was indeed a prophet. Unfortunately this monk must not have translated Matthew 24:24 by this time. Had he done so, Muhammad may never have taken the route of </a:t>
            </a:r>
            <a:r>
              <a:rPr lang="en-US" dirty="0" err="1" smtClean="0"/>
              <a:t>prophethood</a:t>
            </a:r>
            <a:r>
              <a:rPr lang="en-US" dirty="0" smtClean="0"/>
              <a:t>. </a:t>
            </a:r>
          </a:p>
          <a:p>
            <a:pPr marL="228600" indent="-228600">
              <a:buFont typeface="+mj-lt"/>
              <a:buAutoNum type="arabicPeriod"/>
            </a:pPr>
            <a:endParaRPr lang="en-US" sz="1200" i="1" dirty="0" smtClean="0">
              <a:solidFill>
                <a:schemeClr val="tx2"/>
              </a:solidFill>
              <a:effectLst>
                <a:outerShdw blurRad="38100" dist="38100" dir="2700000" algn="tl">
                  <a:srgbClr val="000000">
                    <a:alpha val="43137"/>
                  </a:srgbClr>
                </a:outerShdw>
              </a:effectLst>
            </a:endParaRPr>
          </a:p>
          <a:p>
            <a:pPr marL="228600" indent="-228600">
              <a:buFont typeface="+mj-lt"/>
              <a:buAutoNum type="arabicPeriod"/>
            </a:pPr>
            <a:endParaRPr lang="en-US" sz="1200" i="1" dirty="0" smtClean="0">
              <a:solidFill>
                <a:schemeClr val="tx2"/>
              </a:solidFill>
              <a:effectLst>
                <a:outerShdw blurRad="38100" dist="38100" dir="2700000" algn="tl">
                  <a:srgbClr val="000000">
                    <a:alpha val="43137"/>
                  </a:srgbClr>
                </a:outerShdw>
              </a:effectLst>
            </a:endParaRPr>
          </a:p>
          <a:p>
            <a:pPr marL="228600" indent="-228600">
              <a:buFont typeface="+mj-lt"/>
              <a:buAutoNum type="arabicPeriod"/>
            </a:pPr>
            <a:endParaRPr lang="en-US" sz="1200" i="1" dirty="0" smtClean="0">
              <a:solidFill>
                <a:schemeClr val="tx2"/>
              </a:solidFill>
              <a:effectLst>
                <a:outerShdw blurRad="38100" dist="38100" dir="2700000" algn="tl">
                  <a:srgbClr val="000000">
                    <a:alpha val="43137"/>
                  </a:srgbClr>
                </a:outerShdw>
              </a:effectLst>
            </a:endParaRPr>
          </a:p>
          <a:p>
            <a:endParaRPr lang="en-US" dirty="0" smtClean="0"/>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US" sz="1200" i="0" dirty="0" smtClean="0">
              <a:solidFill>
                <a:srgbClr val="00B0F0"/>
              </a:solidFill>
              <a:latin typeface="Palatino Linotype" pitchFamily="18" charset="0"/>
            </a:endParaRP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US" sz="1200" i="0" dirty="0" smtClean="0">
              <a:solidFill>
                <a:srgbClr val="00B0F0"/>
              </a:solidFill>
              <a:latin typeface="Palatino Linotype" pitchFamily="18" charset="0"/>
            </a:endParaRPr>
          </a:p>
          <a:p>
            <a:endParaRPr lang="en-US" dirty="0"/>
          </a:p>
        </p:txBody>
      </p:sp>
      <p:sp>
        <p:nvSpPr>
          <p:cNvPr id="4" name="Slide Number Placeholder 3"/>
          <p:cNvSpPr>
            <a:spLocks noGrp="1"/>
          </p:cNvSpPr>
          <p:nvPr>
            <p:ph type="sldNum" sz="quarter" idx="10"/>
          </p:nvPr>
        </p:nvSpPr>
        <p:spPr/>
        <p:txBody>
          <a:bodyPr/>
          <a:lstStyle/>
          <a:p>
            <a:fld id="{C53439DF-B98B-4C05-AFA8-9EC9D03F39FB}"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marR="0" indent="-228600" algn="l" defTabSz="914400" rtl="0" eaLnBrk="1" fontAlgn="auto" latinLnBrk="0" hangingPunct="1">
              <a:lnSpc>
                <a:spcPct val="100000"/>
              </a:lnSpc>
              <a:spcBef>
                <a:spcPts val="0"/>
              </a:spcBef>
              <a:spcAft>
                <a:spcPts val="0"/>
              </a:spcAft>
              <a:buClrTx/>
              <a:buSzTx/>
              <a:buFont typeface="Arial" pitchFamily="34" charset="0"/>
              <a:buNone/>
              <a:tabLst/>
              <a:defRPr/>
            </a:pPr>
            <a:r>
              <a:rPr lang="en-US" sz="1200" i="0" dirty="0" smtClean="0">
                <a:solidFill>
                  <a:srgbClr val="00B0F0"/>
                </a:solidFill>
                <a:latin typeface="Palatino Linotype" pitchFamily="18" charset="0"/>
              </a:rPr>
              <a:t>1. In fact, Quran was a challenge and remains a challenge for Arabs who were known to be good poets and eloquent speakers</a:t>
            </a:r>
            <a:r>
              <a:rPr lang="en-US" sz="1200" i="0" baseline="0" dirty="0" smtClean="0">
                <a:solidFill>
                  <a:srgbClr val="00B0F0"/>
                </a:solidFill>
                <a:latin typeface="Palatino Linotype" pitchFamily="18" charset="0"/>
              </a:rPr>
              <a:t> and </a:t>
            </a:r>
            <a:r>
              <a:rPr lang="en-US" sz="1200" i="0" dirty="0" smtClean="0">
                <a:solidFill>
                  <a:srgbClr val="00B0F0"/>
                </a:solidFill>
                <a:latin typeface="Palatino Linotype" pitchFamily="18" charset="0"/>
              </a:rPr>
              <a:t>peak of eloquence and clarity. The challenge was to bring a single chapter like the Quran. The eloquent Arabs of his day were unable to contest this Quran. Indeed, till our day. Muhammad illiterate, unable to read or write, Revelation then came to Muhammad with the Quran. Quran mentioned most of the accounts found in the previous scriptures, telling us about these events in the greatest detail as if he witnessed them.</a:t>
            </a:r>
          </a:p>
          <a:p>
            <a:pPr marL="228600" marR="0" indent="-228600" algn="l" defTabSz="914400" rtl="0" eaLnBrk="1" fontAlgn="auto" latinLnBrk="0" hangingPunct="1">
              <a:lnSpc>
                <a:spcPct val="100000"/>
              </a:lnSpc>
              <a:spcBef>
                <a:spcPts val="0"/>
              </a:spcBef>
              <a:spcAft>
                <a:spcPts val="0"/>
              </a:spcAft>
              <a:buClrTx/>
              <a:buSzTx/>
              <a:buFont typeface="Arial" pitchFamily="34" charset="0"/>
              <a:buNone/>
              <a:tabLst/>
              <a:defRPr/>
            </a:pPr>
            <a:endParaRPr lang="en-US" sz="1200" i="0" dirty="0" smtClean="0">
              <a:solidFill>
                <a:srgbClr val="00B0F0"/>
              </a:solidFill>
              <a:latin typeface="Palatino Linotype" pitchFamily="18" charset="0"/>
            </a:endParaRPr>
          </a:p>
          <a:p>
            <a:pPr marL="228600" marR="0" indent="-228600" algn="l" defTabSz="914400" rtl="0" eaLnBrk="1" fontAlgn="auto" latinLnBrk="0" hangingPunct="1">
              <a:lnSpc>
                <a:spcPct val="100000"/>
              </a:lnSpc>
              <a:spcBef>
                <a:spcPts val="0"/>
              </a:spcBef>
              <a:spcAft>
                <a:spcPts val="0"/>
              </a:spcAft>
              <a:buClrTx/>
              <a:buSzTx/>
              <a:buFont typeface="Arial" pitchFamily="34" charset="0"/>
              <a:buNone/>
              <a:tabLst/>
              <a:defRPr/>
            </a:pPr>
            <a:r>
              <a:rPr lang="en-US" i="0" dirty="0" smtClean="0"/>
              <a:t>2. Miracle: is an </a:t>
            </a:r>
            <a:r>
              <a:rPr lang="en-US" sz="1200" i="0" dirty="0" smtClean="0">
                <a:solidFill>
                  <a:srgbClr val="00B0F0"/>
                </a:solidFill>
                <a:latin typeface="Palatino Linotype" pitchFamily="18" charset="0"/>
              </a:rPr>
              <a:t>evidence that is beyond the ability of human beings and the range of natural phenomena. </a:t>
            </a:r>
          </a:p>
          <a:p>
            <a:pPr>
              <a:buFont typeface="Arial" pitchFamily="34" charset="0"/>
              <a:buNone/>
            </a:pPr>
            <a:r>
              <a:rPr lang="en-US" sz="1200" i="1" dirty="0" smtClean="0">
                <a:solidFill>
                  <a:srgbClr val="00B0F0"/>
                </a:solidFill>
                <a:latin typeface="Palatino Linotype" pitchFamily="18" charset="0"/>
              </a:rPr>
              <a:t>Splitting of the Moon   </a:t>
            </a:r>
          </a:p>
          <a:p>
            <a:pPr>
              <a:buFont typeface="Arial" pitchFamily="34" charset="0"/>
              <a:buNone/>
            </a:pPr>
            <a:r>
              <a:rPr lang="en-US" sz="1200" i="1" dirty="0" smtClean="0">
                <a:solidFill>
                  <a:srgbClr val="00B0F0"/>
                </a:solidFill>
                <a:latin typeface="Palatino Linotype" pitchFamily="18" charset="0"/>
              </a:rPr>
              <a:t>Food Multiplication   </a:t>
            </a:r>
          </a:p>
          <a:p>
            <a:pPr>
              <a:buFont typeface="Arial" pitchFamily="34" charset="0"/>
              <a:buNone/>
            </a:pPr>
            <a:r>
              <a:rPr lang="en-US" sz="1200" i="1" dirty="0" smtClean="0">
                <a:solidFill>
                  <a:srgbClr val="00B0F0"/>
                </a:solidFill>
                <a:latin typeface="Palatino Linotype" pitchFamily="18" charset="0"/>
              </a:rPr>
              <a:t>Water Multiplication  </a:t>
            </a:r>
          </a:p>
          <a:p>
            <a:pPr>
              <a:buFont typeface="Arial" pitchFamily="34" charset="0"/>
              <a:buNone/>
            </a:pPr>
            <a:r>
              <a:rPr lang="en-US" sz="1200" i="1" dirty="0" smtClean="0">
                <a:solidFill>
                  <a:srgbClr val="00B0F0"/>
                </a:solidFill>
                <a:latin typeface="Palatino Linotype" pitchFamily="18" charset="0"/>
              </a:rPr>
              <a:t>Supplication for Rain   </a:t>
            </a:r>
          </a:p>
          <a:p>
            <a:pPr>
              <a:buFont typeface="Arial" pitchFamily="34" charset="0"/>
              <a:buNone/>
            </a:pPr>
            <a:r>
              <a:rPr lang="en-US" sz="1200" i="1" dirty="0" smtClean="0">
                <a:solidFill>
                  <a:srgbClr val="00B0F0"/>
                </a:solidFill>
                <a:latin typeface="Palatino Linotype" pitchFamily="18" charset="0"/>
              </a:rPr>
              <a:t>Lights to guide Companions   </a:t>
            </a:r>
          </a:p>
          <a:p>
            <a:pPr>
              <a:buFont typeface="Arial" pitchFamily="34" charset="0"/>
              <a:buNone/>
            </a:pPr>
            <a:r>
              <a:rPr lang="en-US" sz="1200" i="1" dirty="0" smtClean="0">
                <a:solidFill>
                  <a:srgbClr val="00B0F0"/>
                </a:solidFill>
                <a:latin typeface="Palatino Linotype" pitchFamily="18" charset="0"/>
              </a:rPr>
              <a:t>Crying of the stem of the Date-palm Tree   </a:t>
            </a:r>
          </a:p>
          <a:p>
            <a:pPr>
              <a:buFont typeface="Arial" pitchFamily="34" charset="0"/>
              <a:buNone/>
            </a:pPr>
            <a:r>
              <a:rPr lang="en-US" sz="1200" i="1" dirty="0" smtClean="0">
                <a:solidFill>
                  <a:srgbClr val="00B0F0"/>
                </a:solidFill>
                <a:latin typeface="Palatino Linotype" pitchFamily="18" charset="0"/>
              </a:rPr>
              <a:t>Glorification of Allah by the Prophet's meals   </a:t>
            </a:r>
          </a:p>
          <a:p>
            <a:pPr>
              <a:buFont typeface="Arial" pitchFamily="34" charset="0"/>
              <a:buNone/>
            </a:pPr>
            <a:r>
              <a:rPr lang="en-US" sz="1200" i="1" dirty="0" smtClean="0">
                <a:solidFill>
                  <a:srgbClr val="00B0F0"/>
                </a:solidFill>
                <a:latin typeface="Palatino Linotype" pitchFamily="18" charset="0"/>
              </a:rPr>
              <a:t>The </a:t>
            </a:r>
            <a:r>
              <a:rPr lang="en-US" sz="1200" i="1" dirty="0" err="1" smtClean="0">
                <a:solidFill>
                  <a:srgbClr val="00B0F0"/>
                </a:solidFill>
                <a:latin typeface="Palatino Linotype" pitchFamily="18" charset="0"/>
              </a:rPr>
              <a:t>explusion</a:t>
            </a:r>
            <a:r>
              <a:rPr lang="en-US" sz="1200" i="1" dirty="0" smtClean="0">
                <a:solidFill>
                  <a:srgbClr val="00B0F0"/>
                </a:solidFill>
                <a:latin typeface="Palatino Linotype" pitchFamily="18" charset="0"/>
              </a:rPr>
              <a:t> of a liar's corpse by the Earth   </a:t>
            </a:r>
          </a:p>
          <a:p>
            <a:pPr>
              <a:buFont typeface="Arial" pitchFamily="34" charset="0"/>
              <a:buNone/>
            </a:pPr>
            <a:r>
              <a:rPr lang="en-US" sz="1200" i="1" dirty="0" smtClean="0">
                <a:solidFill>
                  <a:srgbClr val="00B0F0"/>
                </a:solidFill>
                <a:latin typeface="Palatino Linotype" pitchFamily="18" charset="0"/>
              </a:rPr>
              <a:t>The Speech of the Wolf  </a:t>
            </a:r>
          </a:p>
          <a:p>
            <a:pPr>
              <a:buFont typeface="Arial" pitchFamily="34" charset="0"/>
              <a:buNone/>
            </a:pPr>
            <a:r>
              <a:rPr lang="en-US" sz="1200" i="1" dirty="0" smtClean="0">
                <a:solidFill>
                  <a:srgbClr val="00B0F0"/>
                </a:solidFill>
                <a:latin typeface="Palatino Linotype" pitchFamily="18" charset="0"/>
              </a:rPr>
              <a:t>The Prophet's Night Journey to Jerusalem and Ascent to the Heavens</a:t>
            </a:r>
            <a:endParaRPr lang="en-US" sz="1000" dirty="0" smtClean="0">
              <a:solidFill>
                <a:schemeClr val="bg1"/>
              </a:solidFill>
              <a:latin typeface="Futura Book" pitchFamily="34" charset="0"/>
            </a:endParaRPr>
          </a:p>
          <a:p>
            <a:pPr marL="228600" marR="0" indent="-228600" algn="l" defTabSz="914400" rtl="0" eaLnBrk="1" fontAlgn="auto" latinLnBrk="0" hangingPunct="1">
              <a:lnSpc>
                <a:spcPct val="100000"/>
              </a:lnSpc>
              <a:spcBef>
                <a:spcPts val="0"/>
              </a:spcBef>
              <a:spcAft>
                <a:spcPts val="0"/>
              </a:spcAft>
              <a:buClrTx/>
              <a:buSzTx/>
              <a:buFont typeface="Arial" pitchFamily="34" charset="0"/>
              <a:buNone/>
              <a:tabLst/>
              <a:defRPr/>
            </a:pPr>
            <a:endParaRPr lang="en-US" sz="1200" i="0" dirty="0" smtClean="0">
              <a:solidFill>
                <a:srgbClr val="00B0F0"/>
              </a:solidFill>
              <a:latin typeface="Palatino Linotype" pitchFamily="18" charset="0"/>
            </a:endParaRPr>
          </a:p>
          <a:p>
            <a:pPr marL="228600" marR="0" indent="-228600" algn="l" defTabSz="914400" rtl="0" eaLnBrk="1" fontAlgn="auto" latinLnBrk="0" hangingPunct="1">
              <a:lnSpc>
                <a:spcPct val="100000"/>
              </a:lnSpc>
              <a:spcBef>
                <a:spcPts val="0"/>
              </a:spcBef>
              <a:spcAft>
                <a:spcPts val="0"/>
              </a:spcAft>
              <a:buClrTx/>
              <a:buSzTx/>
              <a:buFont typeface="Arial" pitchFamily="34" charset="0"/>
              <a:buNone/>
              <a:tabLst/>
              <a:defRPr/>
            </a:pPr>
            <a:r>
              <a:rPr lang="en-US" sz="1200" i="0" kern="1200" dirty="0" smtClean="0">
                <a:solidFill>
                  <a:schemeClr val="tx1"/>
                </a:solidFill>
                <a:latin typeface="+mn-lt"/>
                <a:ea typeface="+mn-ea"/>
                <a:cs typeface="+mn-cs"/>
              </a:rPr>
              <a:t>3.</a:t>
            </a:r>
            <a:r>
              <a:rPr lang="en-US" sz="1200" i="0" kern="1200" baseline="0" dirty="0" smtClean="0">
                <a:solidFill>
                  <a:schemeClr val="tx1"/>
                </a:solidFill>
                <a:latin typeface="+mn-lt"/>
                <a:ea typeface="+mn-ea"/>
                <a:cs typeface="+mn-cs"/>
              </a:rPr>
              <a:t> </a:t>
            </a:r>
            <a:r>
              <a:rPr lang="en-US" sz="1200" i="0" kern="1200" dirty="0" smtClean="0">
                <a:solidFill>
                  <a:schemeClr val="tx1"/>
                </a:solidFill>
                <a:latin typeface="+mn-lt"/>
                <a:ea typeface="+mn-ea"/>
                <a:cs typeface="+mn-cs"/>
              </a:rPr>
              <a:t>1-the removal of the kingdoms of </a:t>
            </a:r>
            <a:r>
              <a:rPr lang="en-US" sz="1200" i="0" kern="1200" dirty="0" err="1" smtClean="0">
                <a:solidFill>
                  <a:schemeClr val="tx1"/>
                </a:solidFill>
                <a:latin typeface="+mn-lt"/>
                <a:ea typeface="+mn-ea"/>
                <a:cs typeface="+mn-cs"/>
              </a:rPr>
              <a:t>Chosroes</a:t>
            </a:r>
            <a:r>
              <a:rPr lang="en-US" sz="1200" i="0" kern="1200" dirty="0" smtClean="0">
                <a:solidFill>
                  <a:schemeClr val="tx1"/>
                </a:solidFill>
                <a:latin typeface="+mn-lt"/>
                <a:ea typeface="+mn-ea"/>
                <a:cs typeface="+mn-cs"/>
              </a:rPr>
              <a:t> ,kings of Persia and Caesar 2- establishment of the religion of Islam throughout the earth 3- death of his daughter Fatima 4- (Istanbul) will be conquered</a:t>
            </a:r>
          </a:p>
          <a:p>
            <a:pPr marL="228600" marR="0" indent="-228600" algn="l" defTabSz="914400" rtl="0" eaLnBrk="1" fontAlgn="auto" latinLnBrk="0" hangingPunct="1">
              <a:lnSpc>
                <a:spcPct val="100000"/>
              </a:lnSpc>
              <a:spcBef>
                <a:spcPts val="0"/>
              </a:spcBef>
              <a:spcAft>
                <a:spcPts val="0"/>
              </a:spcAft>
              <a:buClrTx/>
              <a:buSzTx/>
              <a:buFont typeface="Arial" pitchFamily="34" charset="0"/>
              <a:buNone/>
              <a:tabLst/>
              <a:defRPr/>
            </a:pPr>
            <a:endParaRPr lang="en-US" sz="1200" i="1" dirty="0" smtClean="0">
              <a:solidFill>
                <a:schemeClr val="tx2"/>
              </a:solidFill>
              <a:effectLst>
                <a:outerShdw blurRad="38100" dist="38100" dir="2700000" algn="tl">
                  <a:srgbClr val="000000">
                    <a:alpha val="43137"/>
                  </a:srgbClr>
                </a:outerShdw>
              </a:effectLst>
            </a:endParaRPr>
          </a:p>
          <a:p>
            <a:pPr marL="228600" marR="0" indent="-228600" algn="l" defTabSz="914400" rtl="0" eaLnBrk="1" fontAlgn="auto" latinLnBrk="0" hangingPunct="1">
              <a:lnSpc>
                <a:spcPct val="100000"/>
              </a:lnSpc>
              <a:spcBef>
                <a:spcPts val="0"/>
              </a:spcBef>
              <a:spcAft>
                <a:spcPts val="0"/>
              </a:spcAft>
              <a:buClrTx/>
              <a:buSzTx/>
              <a:buFont typeface="Arial" pitchFamily="34" charset="0"/>
              <a:buNone/>
              <a:tabLst/>
              <a:defRPr/>
            </a:pPr>
            <a:r>
              <a:rPr lang="en-US" sz="1200" i="1" dirty="0" smtClean="0">
                <a:solidFill>
                  <a:schemeClr val="tx2"/>
                </a:solidFill>
                <a:effectLst>
                  <a:outerShdw blurRad="38100" dist="38100" dir="2700000" algn="tl">
                    <a:srgbClr val="000000">
                      <a:alpha val="43137"/>
                    </a:srgbClr>
                  </a:outerShdw>
                </a:effectLst>
              </a:rPr>
              <a:t>4.</a:t>
            </a:r>
            <a:r>
              <a:rPr lang="en-US" sz="1200" i="1" baseline="0" dirty="0" smtClean="0">
                <a:solidFill>
                  <a:schemeClr val="tx2"/>
                </a:solidFill>
                <a:effectLst>
                  <a:outerShdw blurRad="38100" dist="38100" dir="2700000" algn="tl">
                    <a:srgbClr val="000000">
                      <a:alpha val="43137"/>
                    </a:srgbClr>
                  </a:outerShdw>
                </a:effectLst>
              </a:rPr>
              <a:t> </a:t>
            </a:r>
            <a:r>
              <a:rPr lang="en-US" sz="1200" i="1" dirty="0" smtClean="0">
                <a:solidFill>
                  <a:schemeClr val="tx2"/>
                </a:solidFill>
                <a:effectLst>
                  <a:outerShdw blurRad="38100" dist="38100" dir="2700000" algn="tl">
                    <a:srgbClr val="000000">
                      <a:alpha val="43137"/>
                    </a:srgbClr>
                  </a:outerShdw>
                </a:effectLst>
              </a:rPr>
              <a:t>It has resulted in the largest following in the world; 1.6 billion people. It has produced the fastest growing religion in the world (Guinness book of records 2005). This clearly indicates that book is form the creator. </a:t>
            </a:r>
          </a:p>
          <a:p>
            <a:pPr marL="228600" marR="0" indent="-228600" algn="l" defTabSz="914400" rtl="0" eaLnBrk="1" fontAlgn="auto" latinLnBrk="0" hangingPunct="1">
              <a:lnSpc>
                <a:spcPct val="100000"/>
              </a:lnSpc>
              <a:spcBef>
                <a:spcPts val="0"/>
              </a:spcBef>
              <a:spcAft>
                <a:spcPts val="0"/>
              </a:spcAft>
              <a:buClrTx/>
              <a:buSzTx/>
              <a:buFont typeface="Arial" pitchFamily="34" charset="0"/>
              <a:buNone/>
              <a:tabLst/>
              <a:defRPr/>
            </a:pPr>
            <a:endParaRPr lang="en-US" sz="1200" i="1" dirty="0" smtClean="0">
              <a:solidFill>
                <a:schemeClr val="tx2"/>
              </a:solidFill>
              <a:effectLst>
                <a:outerShdw blurRad="38100" dist="38100" dir="2700000" algn="tl">
                  <a:srgbClr val="000000">
                    <a:alpha val="43137"/>
                  </a:srgbClr>
                </a:outerShdw>
              </a:effectLst>
            </a:endParaRPr>
          </a:p>
          <a:p>
            <a:pPr marL="228600" marR="0" indent="-228600" algn="l" defTabSz="914400" rtl="0" eaLnBrk="1" fontAlgn="auto" latinLnBrk="0" hangingPunct="1">
              <a:lnSpc>
                <a:spcPct val="100000"/>
              </a:lnSpc>
              <a:spcBef>
                <a:spcPts val="0"/>
              </a:spcBef>
              <a:spcAft>
                <a:spcPts val="0"/>
              </a:spcAft>
              <a:buClrTx/>
              <a:buSzTx/>
              <a:buFont typeface="Arial" pitchFamily="34" charset="0"/>
              <a:buNone/>
              <a:tabLst/>
              <a:defRPr/>
            </a:pPr>
            <a:r>
              <a:rPr lang="en-US" sz="1200" i="1" dirty="0" smtClean="0">
                <a:solidFill>
                  <a:srgbClr val="00B0F0"/>
                </a:solidFill>
                <a:latin typeface="Palatino Linotype" pitchFamily="18" charset="0"/>
              </a:rPr>
              <a:t>5.</a:t>
            </a:r>
            <a:r>
              <a:rPr lang="en-US" sz="1200" i="1" baseline="0" dirty="0" smtClean="0">
                <a:solidFill>
                  <a:srgbClr val="00B0F0"/>
                </a:solidFill>
                <a:latin typeface="Palatino Linotype" pitchFamily="18" charset="0"/>
              </a:rPr>
              <a:t> o</a:t>
            </a:r>
            <a:r>
              <a:rPr lang="en-US" sz="1200" i="1" dirty="0" smtClean="0">
                <a:solidFill>
                  <a:srgbClr val="00B0F0"/>
                </a:solidFill>
                <a:latin typeface="Palatino Linotype" pitchFamily="18" charset="0"/>
              </a:rPr>
              <a:t>f being upright, merciful, compassionate, truthful, brave, generous, distant from all evil character, and ascetic in all worldly matters, while striving solely for the reward of the Hereafter. The life history of this Noble Prophet was a perfect example of being upright, merciful, compassionate, truthful, brave, generous, distant from all evil character, and ascetic in all worldly matters</a:t>
            </a:r>
          </a:p>
          <a:p>
            <a:pPr marL="228600" marR="0" indent="-228600" algn="l" defTabSz="914400" rtl="0" eaLnBrk="1" fontAlgn="auto" latinLnBrk="0" hangingPunct="1">
              <a:lnSpc>
                <a:spcPct val="100000"/>
              </a:lnSpc>
              <a:spcBef>
                <a:spcPts val="0"/>
              </a:spcBef>
              <a:spcAft>
                <a:spcPts val="0"/>
              </a:spcAft>
              <a:buClrTx/>
              <a:buSzTx/>
              <a:buFont typeface="Arial" pitchFamily="34" charset="0"/>
              <a:buNone/>
              <a:tabLst/>
              <a:defRPr/>
            </a:pPr>
            <a:endParaRPr lang="en-US" sz="1200" i="1" dirty="0" smtClean="0">
              <a:solidFill>
                <a:srgbClr val="00B0F0"/>
              </a:solidFill>
              <a:latin typeface="Palatino Linotype" pitchFamily="18" charset="0"/>
            </a:endParaRPr>
          </a:p>
          <a:p>
            <a:pPr marL="228600" marR="0" indent="-228600" algn="l" defTabSz="914400" rtl="0" eaLnBrk="1" fontAlgn="auto" latinLnBrk="0" hangingPunct="1">
              <a:lnSpc>
                <a:spcPct val="100000"/>
              </a:lnSpc>
              <a:spcBef>
                <a:spcPts val="0"/>
              </a:spcBef>
              <a:spcAft>
                <a:spcPts val="0"/>
              </a:spcAft>
              <a:buClrTx/>
              <a:buSzTx/>
              <a:buFont typeface="Arial" pitchFamily="34" charset="0"/>
              <a:buNone/>
              <a:tabLst/>
              <a:defRPr/>
            </a:pPr>
            <a:r>
              <a:rPr lang="en-US" sz="1200" i="1" dirty="0" smtClean="0">
                <a:solidFill>
                  <a:srgbClr val="00B0F0"/>
                </a:solidFill>
                <a:latin typeface="Palatino Linotype" pitchFamily="18" charset="0"/>
              </a:rPr>
              <a:t>6. For</a:t>
            </a:r>
            <a:r>
              <a:rPr lang="en-US" sz="1200" i="1" baseline="0" dirty="0" smtClean="0">
                <a:solidFill>
                  <a:srgbClr val="00B0F0"/>
                </a:solidFill>
                <a:latin typeface="Palatino Linotype" pitchFamily="18" charset="0"/>
              </a:rPr>
              <a:t> all people </a:t>
            </a:r>
            <a:r>
              <a:rPr lang="en-US" sz="1200" i="1" dirty="0" smtClean="0">
                <a:solidFill>
                  <a:srgbClr val="00B0F0"/>
                </a:solidFill>
                <a:latin typeface="Palatino Linotype" pitchFamily="18" charset="0"/>
              </a:rPr>
              <a:t>who believed in and met him. This love reached such a degree that any of his companions would willingly sacrifice his (or her) self, mother or father for him. Till today, Nor has there every been a man on earth whom is still followed in all his doings by those who believe in him. Those who believe in Muhammad, sleep in the manner he slept; purify themselves (through ablution and ritual washing) in the manner he purified himself; and adhere to his practice in the way they eat, drink, and clothe themselves</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US" sz="1200" i="1" dirty="0" smtClean="0">
              <a:solidFill>
                <a:schemeClr val="tx2"/>
              </a:solidFill>
              <a:effectLst>
                <a:outerShdw blurRad="38100" dist="38100" dir="2700000" algn="tl">
                  <a:srgbClr val="000000">
                    <a:alpha val="43137"/>
                  </a:srgbClr>
                </a:outerShdw>
              </a:effectLst>
            </a:endParaRP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US" sz="1200" i="1" dirty="0" smtClean="0">
              <a:solidFill>
                <a:schemeClr val="tx2"/>
              </a:solidFill>
              <a:effectLst>
                <a:outerShdw blurRad="38100" dist="38100" dir="2700000" algn="tl">
                  <a:srgbClr val="000000">
                    <a:alpha val="43137"/>
                  </a:srgbClr>
                </a:outerShdw>
              </a:effectLst>
            </a:endParaRPr>
          </a:p>
          <a:p>
            <a:r>
              <a:rPr lang="en-US" dirty="0" smtClean="0"/>
              <a:t>7. Prophet</a:t>
            </a:r>
            <a:r>
              <a:rPr lang="en-US" baseline="0" dirty="0" smtClean="0"/>
              <a:t> Muhammad was recognized my some of Christian monks at his life time. </a:t>
            </a:r>
            <a:r>
              <a:rPr lang="en-US" dirty="0" smtClean="0"/>
              <a:t>(1)after the death of his grandfather Abdu-</a:t>
            </a:r>
            <a:r>
              <a:rPr lang="en-US" dirty="0" err="1" smtClean="0"/>
              <a:t>Mutalib</a:t>
            </a:r>
            <a:r>
              <a:rPr lang="en-US" dirty="0" smtClean="0"/>
              <a:t>, Muhammad went to visit a Catholic monk (</a:t>
            </a:r>
            <a:r>
              <a:rPr lang="en-US" i="1" dirty="0" err="1" smtClean="0"/>
              <a:t>Bahirah</a:t>
            </a:r>
            <a:r>
              <a:rPr lang="en-US" dirty="0" smtClean="0"/>
              <a:t>) with his uncle Abu-</a:t>
            </a:r>
            <a:r>
              <a:rPr lang="en-US" dirty="0" err="1" smtClean="0"/>
              <a:t>Talib</a:t>
            </a:r>
            <a:r>
              <a:rPr lang="en-US" dirty="0" smtClean="0"/>
              <a:t>. It is reported that the monk saw a cloud specifically protect Muhammad from the sun and he saw</a:t>
            </a:r>
            <a:r>
              <a:rPr lang="en-US" sz="1200" b="0" i="0" u="none" strike="noStrike" kern="1200" baseline="0" dirty="0" smtClean="0">
                <a:solidFill>
                  <a:schemeClr val="tx1"/>
                </a:solidFill>
                <a:latin typeface="+mn-lt"/>
                <a:ea typeface="+mn-ea"/>
                <a:cs typeface="+mn-cs"/>
              </a:rPr>
              <a:t> the stones and the trees prostrating to Muhammad as Muhammad had been walking by </a:t>
            </a:r>
            <a:r>
              <a:rPr lang="en-US" dirty="0" smtClean="0"/>
              <a:t>. </a:t>
            </a:r>
            <a:r>
              <a:rPr lang="en-US" sz="1200" b="0" i="0" u="none" strike="noStrike" kern="1200" baseline="0" dirty="0" smtClean="0">
                <a:solidFill>
                  <a:schemeClr val="tx1"/>
                </a:solidFill>
                <a:latin typeface="+mn-lt"/>
                <a:ea typeface="+mn-ea"/>
                <a:cs typeface="+mn-cs"/>
              </a:rPr>
              <a:t>He looked </a:t>
            </a:r>
          </a:p>
          <a:p>
            <a:r>
              <a:rPr lang="en-US" sz="1200" b="0" i="0" u="none" strike="noStrike" kern="1200" baseline="0" dirty="0" smtClean="0">
                <a:solidFill>
                  <a:schemeClr val="tx1"/>
                </a:solidFill>
                <a:latin typeface="+mn-lt"/>
                <a:ea typeface="+mn-ea"/>
                <a:cs typeface="+mn-cs"/>
              </a:rPr>
              <a:t>at the Muhammad's back and noticed the seal of the prophet, which was an oval shape protruding just below Muhammad's shoulder blades. He said that this was one of the signs of a great prophet to come that was taught to them in their books </a:t>
            </a:r>
            <a:r>
              <a:rPr lang="en-US" dirty="0" smtClean="0"/>
              <a:t>It was then that he knew that he would be someone special. </a:t>
            </a:r>
            <a:br>
              <a:rPr lang="en-US" dirty="0" smtClean="0"/>
            </a:br>
            <a:r>
              <a:rPr lang="en-US" dirty="0" smtClean="0"/>
              <a:t/>
            </a:r>
            <a:br>
              <a:rPr lang="en-US" dirty="0" smtClean="0"/>
            </a:br>
            <a:r>
              <a:rPr lang="en-US" dirty="0" smtClean="0"/>
              <a:t>(2)</a:t>
            </a:r>
            <a:r>
              <a:rPr lang="en-US" sz="1200" b="0" i="0" u="none" strike="noStrike" kern="1200" baseline="0" dirty="0" smtClean="0">
                <a:solidFill>
                  <a:schemeClr val="tx1"/>
                </a:solidFill>
                <a:latin typeface="+mn-lt"/>
                <a:ea typeface="+mn-ea"/>
                <a:cs typeface="+mn-cs"/>
              </a:rPr>
              <a:t> When Muhammad reached 25 years he went to Syria (Basra), he was shading under a tree when a Monk (Nestor) saw him. Nestor asked </a:t>
            </a:r>
            <a:r>
              <a:rPr lang="en-US" sz="1200" b="0" i="0" u="none" strike="noStrike" kern="1200" baseline="0" dirty="0" err="1" smtClean="0">
                <a:solidFill>
                  <a:schemeClr val="tx1"/>
                </a:solidFill>
                <a:latin typeface="+mn-lt"/>
                <a:ea typeface="+mn-ea"/>
                <a:cs typeface="+mn-cs"/>
              </a:rPr>
              <a:t>Maysarah</a:t>
            </a:r>
            <a:r>
              <a:rPr lang="en-US" sz="1200" b="0" i="0" u="none" strike="noStrike" kern="1200" baseline="0" dirty="0" smtClean="0">
                <a:solidFill>
                  <a:schemeClr val="tx1"/>
                </a:solidFill>
                <a:latin typeface="+mn-lt"/>
                <a:ea typeface="+mn-ea"/>
                <a:cs typeface="+mn-cs"/>
              </a:rPr>
              <a:t> about the person sitting under the tree; </a:t>
            </a:r>
            <a:r>
              <a:rPr lang="en-US" sz="1200" b="0" i="0" u="none" strike="noStrike" kern="1200" baseline="0" dirty="0" err="1" smtClean="0">
                <a:solidFill>
                  <a:schemeClr val="tx1"/>
                </a:solidFill>
                <a:latin typeface="+mn-lt"/>
                <a:ea typeface="+mn-ea"/>
                <a:cs typeface="+mn-cs"/>
              </a:rPr>
              <a:t>Maysarah</a:t>
            </a:r>
            <a:r>
              <a:rPr lang="en-US" sz="1200" b="0" i="0" u="none" strike="noStrike" kern="1200" baseline="0" dirty="0" smtClean="0">
                <a:solidFill>
                  <a:schemeClr val="tx1"/>
                </a:solidFill>
                <a:latin typeface="+mn-lt"/>
                <a:ea typeface="+mn-ea"/>
                <a:cs typeface="+mn-cs"/>
              </a:rPr>
              <a:t> replied that it was Muhammad. Nestor said, that person is no other than a messenger of Allah. </a:t>
            </a:r>
            <a:r>
              <a:rPr lang="en-US" sz="1200" b="0" i="0" u="none" strike="noStrike" kern="1200" baseline="0" dirty="0" err="1" smtClean="0">
                <a:solidFill>
                  <a:schemeClr val="tx1"/>
                </a:solidFill>
                <a:latin typeface="+mn-lt"/>
                <a:ea typeface="+mn-ea"/>
                <a:cs typeface="+mn-cs"/>
              </a:rPr>
              <a:t>Maysarah</a:t>
            </a:r>
            <a:r>
              <a:rPr lang="en-US" sz="1200" b="0" i="0" u="none" strike="noStrike" kern="1200" baseline="0" dirty="0" smtClean="0">
                <a:solidFill>
                  <a:schemeClr val="tx1"/>
                </a:solidFill>
                <a:latin typeface="+mn-lt"/>
                <a:ea typeface="+mn-ea"/>
                <a:cs typeface="+mn-cs"/>
              </a:rPr>
              <a:t> soon </a:t>
            </a:r>
            <a:r>
              <a:rPr lang="en-US" sz="1200" b="0" i="0" u="none" strike="noStrike" kern="1200" baseline="0" dirty="0" err="1" smtClean="0">
                <a:solidFill>
                  <a:schemeClr val="tx1"/>
                </a:solidFill>
                <a:latin typeface="+mn-lt"/>
                <a:ea typeface="+mn-ea"/>
                <a:cs typeface="+mn-cs"/>
              </a:rPr>
              <a:t>realised</a:t>
            </a:r>
            <a:r>
              <a:rPr lang="en-US" sz="1200" b="0" i="0" u="none" strike="noStrike" kern="1200" baseline="0" dirty="0" smtClean="0">
                <a:solidFill>
                  <a:schemeClr val="tx1"/>
                </a:solidFill>
                <a:latin typeface="+mn-lt"/>
                <a:ea typeface="+mn-ea"/>
                <a:cs typeface="+mn-cs"/>
              </a:rPr>
              <a:t> that he was in the company of a very special person. He said that he noticed that the heat was extreme when he saw a clear vision of two angels shading Muhammad from the heat of the day.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(3)</a:t>
            </a:r>
            <a:r>
              <a:rPr lang="en-US" dirty="0" smtClean="0"/>
              <a:t>Nestorian monk in Mecca, named </a:t>
            </a:r>
            <a:r>
              <a:rPr lang="en-US" dirty="0" err="1" smtClean="0"/>
              <a:t>Waraqa</a:t>
            </a:r>
            <a:r>
              <a:rPr lang="en-US" dirty="0" smtClean="0"/>
              <a:t> </a:t>
            </a:r>
            <a:r>
              <a:rPr lang="en-US" dirty="0" err="1" smtClean="0"/>
              <a:t>ibn</a:t>
            </a:r>
            <a:r>
              <a:rPr lang="en-US" dirty="0" smtClean="0"/>
              <a:t> </a:t>
            </a:r>
            <a:r>
              <a:rPr lang="en-US" dirty="0" err="1" smtClean="0"/>
              <a:t>Nofal</a:t>
            </a:r>
            <a:r>
              <a:rPr lang="en-US" dirty="0" smtClean="0"/>
              <a:t>, who was translating the book of Matthew into Arabic at the time. He, upon questioning him, confirmed that Muhammad was indeed a prophet. Unfortunately this monk must not have translated Matthew 24:24 by this time. Had he done so, Muhammad may never have taken the route of </a:t>
            </a:r>
            <a:r>
              <a:rPr lang="en-US" dirty="0" err="1" smtClean="0"/>
              <a:t>prophethood</a:t>
            </a:r>
            <a:r>
              <a:rPr lang="en-US" dirty="0" smtClean="0"/>
              <a:t>. </a:t>
            </a:r>
          </a:p>
          <a:p>
            <a:pPr marL="228600" indent="-228600">
              <a:buFont typeface="+mj-lt"/>
              <a:buAutoNum type="arabicPeriod"/>
            </a:pPr>
            <a:endParaRPr lang="en-US" sz="1200" i="1" dirty="0" smtClean="0">
              <a:solidFill>
                <a:schemeClr val="tx2"/>
              </a:solidFill>
              <a:effectLst>
                <a:outerShdw blurRad="38100" dist="38100" dir="2700000" algn="tl">
                  <a:srgbClr val="000000">
                    <a:alpha val="43137"/>
                  </a:srgbClr>
                </a:outerShdw>
              </a:effectLst>
            </a:endParaRPr>
          </a:p>
          <a:p>
            <a:pPr marL="228600" indent="-228600">
              <a:buFont typeface="+mj-lt"/>
              <a:buAutoNum type="arabicPeriod"/>
            </a:pPr>
            <a:endParaRPr lang="en-US" sz="1200" i="1" dirty="0" smtClean="0">
              <a:solidFill>
                <a:schemeClr val="tx2"/>
              </a:solidFill>
              <a:effectLst>
                <a:outerShdw blurRad="38100" dist="38100" dir="2700000" algn="tl">
                  <a:srgbClr val="000000">
                    <a:alpha val="43137"/>
                  </a:srgbClr>
                </a:outerShdw>
              </a:effectLst>
            </a:endParaRPr>
          </a:p>
          <a:p>
            <a:pPr marL="228600" indent="-228600">
              <a:buFont typeface="+mj-lt"/>
              <a:buAutoNum type="arabicPeriod"/>
            </a:pPr>
            <a:endParaRPr lang="en-US" sz="1200" i="1" dirty="0" smtClean="0">
              <a:solidFill>
                <a:schemeClr val="tx2"/>
              </a:solidFill>
              <a:effectLst>
                <a:outerShdw blurRad="38100" dist="38100" dir="2700000" algn="tl">
                  <a:srgbClr val="000000">
                    <a:alpha val="43137"/>
                  </a:srgbClr>
                </a:outerShdw>
              </a:effectLst>
            </a:endParaRPr>
          </a:p>
          <a:p>
            <a:endParaRPr lang="en-US" dirty="0" smtClean="0"/>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US" sz="1200" i="0" dirty="0" smtClean="0">
              <a:solidFill>
                <a:srgbClr val="00B0F0"/>
              </a:solidFill>
              <a:latin typeface="Palatino Linotype" pitchFamily="18" charset="0"/>
            </a:endParaRP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US" sz="1200" i="0" dirty="0" smtClean="0">
              <a:solidFill>
                <a:srgbClr val="00B0F0"/>
              </a:solidFill>
              <a:latin typeface="Palatino Linotype" pitchFamily="18" charset="0"/>
            </a:endParaRPr>
          </a:p>
          <a:p>
            <a:endParaRPr lang="en-US" dirty="0"/>
          </a:p>
        </p:txBody>
      </p:sp>
      <p:sp>
        <p:nvSpPr>
          <p:cNvPr id="4" name="Slide Number Placeholder 3"/>
          <p:cNvSpPr>
            <a:spLocks noGrp="1"/>
          </p:cNvSpPr>
          <p:nvPr>
            <p:ph type="sldNum" sz="quarter" idx="10"/>
          </p:nvPr>
        </p:nvSpPr>
        <p:spPr/>
        <p:txBody>
          <a:bodyPr/>
          <a:lstStyle/>
          <a:p>
            <a:fld id="{C53439DF-B98B-4C05-AFA8-9EC9D03F39FB}"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Rot="1" noChangeAspect="1"/>
          </p:cNvSpPr>
          <p:nvPr>
            <p:ph type="sldImg"/>
          </p:nvPr>
        </p:nvSpPr>
        <p:spPr/>
      </p:sp>
      <p:sp>
        <p:nvSpPr>
          <p:cNvPr id="3" name="Rectangle 2"/>
          <p:cNvSpPr>
            <a:spLocks noGrp="1"/>
          </p:cNvSpPr>
          <p:nvPr>
            <p:ph type="body" idx="1"/>
          </p:nvPr>
        </p:nvSpPr>
        <p:spPr/>
        <p:txBody>
          <a:bodyPr/>
          <a:lstStyle>
            <a:extLst/>
          </a:lstStyle>
          <a:p>
            <a:endParaRPr lang="en-US"/>
          </a:p>
        </p:txBody>
      </p:sp>
      <p:sp>
        <p:nvSpPr>
          <p:cNvPr id="4" name="Rectangle 3"/>
          <p:cNvSpPr>
            <a:spLocks noGrp="1"/>
          </p:cNvSpPr>
          <p:nvPr>
            <p:ph type="sldNum" sz="quarter" idx="10"/>
          </p:nvPr>
        </p:nvSpPr>
        <p:spPr/>
        <p:txBody>
          <a:bodyPr/>
          <a:lstStyle>
            <a:extLst/>
          </a:lstStyle>
          <a:p>
            <a:fld id="{CA5D3BF3-D352-46FC-8343-31F56E6730EA}"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53439DF-B98B-4C05-AFA8-9EC9D03F39FB}" type="slidenum">
              <a:rPr lang="en-US" smtClean="0"/>
              <a:pPr/>
              <a:t>15</a:t>
            </a:fld>
            <a:endParaRPr lang="en-US"/>
          </a:p>
        </p:txBody>
      </p:sp>
    </p:spTree>
    <p:extLst>
      <p:ext uri="{BB962C8B-B14F-4D97-AF65-F5344CB8AC3E}">
        <p14:creationId xmlns:p14="http://schemas.microsoft.com/office/powerpoint/2010/main" xmlns="" val="8199648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53439DF-B98B-4C05-AFA8-9EC9D03F39FB}" type="slidenum">
              <a:rPr lang="en-US" smtClean="0"/>
              <a:pPr/>
              <a:t>16</a:t>
            </a:fld>
            <a:endParaRPr lang="en-US"/>
          </a:p>
        </p:txBody>
      </p:sp>
    </p:spTree>
    <p:extLst>
      <p:ext uri="{BB962C8B-B14F-4D97-AF65-F5344CB8AC3E}">
        <p14:creationId xmlns:p14="http://schemas.microsoft.com/office/powerpoint/2010/main" xmlns="" val="18757263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53439DF-B98B-4C05-AFA8-9EC9D03F39FB}" type="slidenum">
              <a:rPr lang="en-US" smtClean="0"/>
              <a:pPr/>
              <a:t>2</a:t>
            </a:fld>
            <a:endParaRPr lang="en-US"/>
          </a:p>
        </p:txBody>
      </p:sp>
    </p:spTree>
    <p:extLst>
      <p:ext uri="{BB962C8B-B14F-4D97-AF65-F5344CB8AC3E}">
        <p14:creationId xmlns:p14="http://schemas.microsoft.com/office/powerpoint/2010/main" xmlns="" val="21357135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53439DF-B98B-4C05-AFA8-9EC9D03F39FB}" type="slidenum">
              <a:rPr lang="en-US" smtClean="0"/>
              <a:pPr/>
              <a:t>3</a:t>
            </a:fld>
            <a:endParaRPr lang="en-US"/>
          </a:p>
        </p:txBody>
      </p:sp>
    </p:spTree>
    <p:extLst>
      <p:ext uri="{BB962C8B-B14F-4D97-AF65-F5344CB8AC3E}">
        <p14:creationId xmlns:p14="http://schemas.microsoft.com/office/powerpoint/2010/main" xmlns="" val="21357135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53439DF-B98B-4C05-AFA8-9EC9D03F39FB}" type="slidenum">
              <a:rPr lang="en-US" smtClean="0"/>
              <a:pPr/>
              <a:t>4</a:t>
            </a:fld>
            <a:endParaRPr lang="en-US"/>
          </a:p>
        </p:txBody>
      </p:sp>
    </p:spTree>
    <p:extLst>
      <p:ext uri="{BB962C8B-B14F-4D97-AF65-F5344CB8AC3E}">
        <p14:creationId xmlns:p14="http://schemas.microsoft.com/office/powerpoint/2010/main" xmlns="" val="21357135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Wingdings"/>
              <a:buChar char="à"/>
              <a:tabLst/>
              <a:defRPr/>
            </a:pPr>
            <a:r>
              <a:rPr lang="en-US" sz="1200" dirty="0" smtClean="0">
                <a:solidFill>
                  <a:schemeClr val="bg1"/>
                </a:solidFill>
                <a:latin typeface="Futura Book" pitchFamily="34" charset="0"/>
              </a:rPr>
              <a:t>It is well known that the words of God which is</a:t>
            </a:r>
            <a:r>
              <a:rPr lang="en-US" sz="1200" baseline="0" dirty="0" smtClean="0">
                <a:solidFill>
                  <a:schemeClr val="bg1"/>
                </a:solidFill>
                <a:latin typeface="Futura Book" pitchFamily="34" charset="0"/>
              </a:rPr>
              <a:t> the Holy Quran was </a:t>
            </a:r>
            <a:r>
              <a:rPr lang="en-US" sz="1200" dirty="0" smtClean="0">
                <a:solidFill>
                  <a:schemeClr val="bg1"/>
                </a:solidFill>
                <a:latin typeface="Futura Book" pitchFamily="34" charset="0"/>
              </a:rPr>
              <a:t>truly put into Muhammad’s mouth by the Angel Gabriel when</a:t>
            </a:r>
            <a:r>
              <a:rPr lang="en-US" sz="1200" baseline="0" dirty="0" smtClean="0">
                <a:solidFill>
                  <a:schemeClr val="bg1"/>
                </a:solidFill>
                <a:latin typeface="Futura Book" pitchFamily="34" charset="0"/>
              </a:rPr>
              <a:t> the </a:t>
            </a:r>
            <a:r>
              <a:rPr lang="en-US" sz="1200" dirty="0" smtClean="0">
                <a:solidFill>
                  <a:schemeClr val="bg1"/>
                </a:solidFill>
                <a:latin typeface="Futura Book" pitchFamily="34" charset="0"/>
              </a:rPr>
              <a:t>Muhammad received the revelation. This happen when he was 40 years old.</a:t>
            </a:r>
          </a:p>
          <a:p>
            <a:pPr marL="0" marR="0" indent="0" algn="l" defTabSz="914400" rtl="0" eaLnBrk="1" fontAlgn="auto" latinLnBrk="0" hangingPunct="1">
              <a:lnSpc>
                <a:spcPct val="100000"/>
              </a:lnSpc>
              <a:spcBef>
                <a:spcPts val="0"/>
              </a:spcBef>
              <a:spcAft>
                <a:spcPts val="0"/>
              </a:spcAft>
              <a:buClrTx/>
              <a:buSzTx/>
              <a:buFont typeface="Wingdings"/>
              <a:buChar char="à"/>
              <a:tabLst/>
              <a:defRPr/>
            </a:pPr>
            <a:endParaRPr lang="en-US" sz="1200" dirty="0" smtClean="0">
              <a:solidFill>
                <a:schemeClr val="bg1"/>
              </a:solidFill>
              <a:latin typeface="Futura Book" pitchFamily="34" charset="0"/>
            </a:endParaRPr>
          </a:p>
          <a:p>
            <a:pPr marL="0" marR="0" indent="0" algn="l" defTabSz="914400" rtl="0" eaLnBrk="1" fontAlgn="auto" latinLnBrk="0" hangingPunct="1">
              <a:lnSpc>
                <a:spcPct val="100000"/>
              </a:lnSpc>
              <a:spcBef>
                <a:spcPts val="0"/>
              </a:spcBef>
              <a:spcAft>
                <a:spcPts val="0"/>
              </a:spcAft>
              <a:buClrTx/>
              <a:buSzTx/>
              <a:buFont typeface="Wingdings"/>
              <a:buChar char="à"/>
              <a:tabLst/>
              <a:defRPr/>
            </a:pPr>
            <a:r>
              <a:rPr lang="en-US" sz="1200" dirty="0" smtClean="0">
                <a:solidFill>
                  <a:schemeClr val="bg1"/>
                </a:solidFill>
                <a:latin typeface="Futura Book" pitchFamily="34" charset="0"/>
              </a:rPr>
              <a:t>It is well known for</a:t>
            </a:r>
            <a:r>
              <a:rPr lang="en-US" sz="1200" baseline="0" dirty="0" smtClean="0">
                <a:solidFill>
                  <a:schemeClr val="bg1"/>
                </a:solidFill>
                <a:latin typeface="Futura Book" pitchFamily="34" charset="0"/>
              </a:rPr>
              <a:t> any Muslims and even through the history of Mohammed that he was </a:t>
            </a:r>
            <a:r>
              <a:rPr lang="en-US" sz="1200" dirty="0" smtClean="0">
                <a:solidFill>
                  <a:schemeClr val="bg1"/>
                </a:solidFill>
                <a:latin typeface="Palatino Linotype" pitchFamily="18" charset="0"/>
              </a:rPr>
              <a:t>unlettered i.e. he can’t read and</a:t>
            </a:r>
            <a:r>
              <a:rPr lang="en-US" sz="1200" baseline="0" dirty="0" smtClean="0">
                <a:solidFill>
                  <a:schemeClr val="bg1"/>
                </a:solidFill>
                <a:latin typeface="Palatino Linotype" pitchFamily="18" charset="0"/>
              </a:rPr>
              <a:t> write. If you read the biography of </a:t>
            </a:r>
            <a:r>
              <a:rPr lang="en-US" sz="1200" baseline="0" dirty="0" smtClean="0">
                <a:solidFill>
                  <a:schemeClr val="bg1"/>
                </a:solidFill>
                <a:latin typeface="Futura Book" pitchFamily="34" charset="0"/>
              </a:rPr>
              <a:t>Mohammed, you will find this information.</a:t>
            </a:r>
            <a:endParaRPr lang="en-US" sz="1200" baseline="0" dirty="0" smtClean="0">
              <a:solidFill>
                <a:schemeClr val="bg1"/>
              </a:solidFill>
              <a:latin typeface="Palatino Linotype" pitchFamily="18" charset="0"/>
            </a:endParaRPr>
          </a:p>
          <a:p>
            <a:endParaRPr lang="en-US" dirty="0"/>
          </a:p>
        </p:txBody>
      </p:sp>
      <p:sp>
        <p:nvSpPr>
          <p:cNvPr id="4" name="Slide Number Placeholder 3"/>
          <p:cNvSpPr>
            <a:spLocks noGrp="1"/>
          </p:cNvSpPr>
          <p:nvPr>
            <p:ph type="sldNum" sz="quarter" idx="10"/>
          </p:nvPr>
        </p:nvSpPr>
        <p:spPr/>
        <p:txBody>
          <a:bodyPr/>
          <a:lstStyle/>
          <a:p>
            <a:fld id="{C53439DF-B98B-4C05-AFA8-9EC9D03F39FB}" type="slidenum">
              <a:rPr lang="en-US" smtClean="0"/>
              <a:pPr/>
              <a:t>5</a:t>
            </a:fld>
            <a:endParaRPr lang="en-US"/>
          </a:p>
        </p:txBody>
      </p:sp>
    </p:spTree>
    <p:extLst>
      <p:ext uri="{BB962C8B-B14F-4D97-AF65-F5344CB8AC3E}">
        <p14:creationId xmlns:p14="http://schemas.microsoft.com/office/powerpoint/2010/main" xmlns="" val="21357135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dirty="0" smtClean="0"/>
              <a:t>It is mandatory for all</a:t>
            </a:r>
            <a:r>
              <a:rPr lang="en-AU" baseline="0" dirty="0" smtClean="0"/>
              <a:t> Muslim to say the name of God at least 34 times a day</a:t>
            </a:r>
            <a:endParaRPr lang="en-US" dirty="0" smtClean="0"/>
          </a:p>
          <a:p>
            <a:endParaRPr lang="en-US" dirty="0"/>
          </a:p>
        </p:txBody>
      </p:sp>
      <p:sp>
        <p:nvSpPr>
          <p:cNvPr id="4" name="Slide Number Placeholder 3"/>
          <p:cNvSpPr>
            <a:spLocks noGrp="1"/>
          </p:cNvSpPr>
          <p:nvPr>
            <p:ph type="sldNum" sz="quarter" idx="10"/>
          </p:nvPr>
        </p:nvSpPr>
        <p:spPr/>
        <p:txBody>
          <a:bodyPr/>
          <a:lstStyle/>
          <a:p>
            <a:fld id="{C53439DF-B98B-4C05-AFA8-9EC9D03F39FB}" type="slidenum">
              <a:rPr lang="en-US" smtClean="0"/>
              <a:pPr/>
              <a:t>6</a:t>
            </a:fld>
            <a:endParaRPr lang="en-US"/>
          </a:p>
        </p:txBody>
      </p:sp>
    </p:spTree>
    <p:extLst>
      <p:ext uri="{BB962C8B-B14F-4D97-AF65-F5344CB8AC3E}">
        <p14:creationId xmlns:p14="http://schemas.microsoft.com/office/powerpoint/2010/main" xmlns="" val="21357135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a:buFont typeface="Wingdings" pitchFamily="2" charset="2"/>
              <a:buChar char="ü"/>
            </a:pPr>
            <a:r>
              <a:rPr lang="en-US" sz="1200" b="0" dirty="0" smtClean="0">
                <a:solidFill>
                  <a:srgbClr val="FFFF00"/>
                </a:solidFill>
                <a:effectLst/>
                <a:latin typeface="Futura Book" pitchFamily="34" charset="0"/>
              </a:rPr>
              <a:t>Song of Solomon </a:t>
            </a:r>
            <a:r>
              <a:rPr lang="en-US" sz="1200" b="0" dirty="0" smtClean="0">
                <a:solidFill>
                  <a:schemeClr val="tx1"/>
                </a:solidFill>
                <a:effectLst/>
                <a:latin typeface="+mn-lt"/>
              </a:rPr>
              <a:t>is</a:t>
            </a:r>
            <a:r>
              <a:rPr lang="en-US" sz="1200" b="0" baseline="0" dirty="0" smtClean="0">
                <a:solidFill>
                  <a:schemeClr val="tx1"/>
                </a:solidFill>
                <a:effectLst/>
                <a:latin typeface="+mn-lt"/>
              </a:rPr>
              <a:t> one of </a:t>
            </a:r>
            <a:r>
              <a:rPr lang="en-US" baseline="0" dirty="0" smtClean="0"/>
              <a:t>old testament which was in </a:t>
            </a:r>
            <a:r>
              <a:rPr lang="en-US" sz="1200" dirty="0" smtClean="0">
                <a:solidFill>
                  <a:schemeClr val="bg1"/>
                </a:solidFill>
                <a:latin typeface="Futura Book" pitchFamily="34" charset="0"/>
              </a:rPr>
              <a:t>Hebrew language. </a:t>
            </a:r>
          </a:p>
          <a:p>
            <a:pPr marL="0" indent="0">
              <a:buFont typeface="Wingdings" pitchFamily="2" charset="2"/>
              <a:buNone/>
            </a:pPr>
            <a:endParaRPr lang="en-US" sz="1200" dirty="0" smtClean="0">
              <a:solidFill>
                <a:schemeClr val="bg1"/>
              </a:solidFill>
              <a:latin typeface="Futura Book" pitchFamily="34" charset="0"/>
            </a:endParaRPr>
          </a:p>
          <a:p>
            <a:pPr marL="171450" marR="0" indent="-171450" algn="l" defTabSz="914400" rtl="0" eaLnBrk="1" fontAlgn="auto" latinLnBrk="0" hangingPunct="1">
              <a:lnSpc>
                <a:spcPct val="100000"/>
              </a:lnSpc>
              <a:spcBef>
                <a:spcPts val="0"/>
              </a:spcBef>
              <a:spcAft>
                <a:spcPts val="0"/>
              </a:spcAft>
              <a:buClrTx/>
              <a:buSzTx/>
              <a:buFont typeface="Wingdings" pitchFamily="2" charset="2"/>
              <a:buChar char="ü"/>
              <a:tabLst/>
              <a:defRPr/>
            </a:pPr>
            <a:r>
              <a:rPr lang="en-US" sz="1200" dirty="0" smtClean="0">
                <a:solidFill>
                  <a:schemeClr val="bg1"/>
                </a:solidFill>
                <a:latin typeface="Futura Book" pitchFamily="34" charset="0"/>
              </a:rPr>
              <a:t>In English translation they have even translated the name of Prophet Muhammad as "altogether lovely", but in </a:t>
            </a:r>
            <a:r>
              <a:rPr lang="en-US" sz="1200" b="0" kern="1200" dirty="0" smtClean="0">
                <a:solidFill>
                  <a:srgbClr val="FFFF00"/>
                </a:solidFill>
                <a:effectLst/>
                <a:latin typeface="Futura Book" pitchFamily="34" charset="0"/>
                <a:ea typeface="+mn-ea"/>
                <a:cs typeface="+mn-cs"/>
              </a:rPr>
              <a:t>the Old Testament in Hebrew, the name of Prophet Muhammad is present. </a:t>
            </a:r>
          </a:p>
          <a:p>
            <a:pPr marL="171450" marR="0" indent="-171450" algn="l" defTabSz="914400" rtl="0" eaLnBrk="1" fontAlgn="auto" latinLnBrk="0" hangingPunct="1">
              <a:lnSpc>
                <a:spcPct val="100000"/>
              </a:lnSpc>
              <a:spcBef>
                <a:spcPts val="0"/>
              </a:spcBef>
              <a:spcAft>
                <a:spcPts val="0"/>
              </a:spcAft>
              <a:buClrTx/>
              <a:buSzTx/>
              <a:buFont typeface="Wingdings" pitchFamily="2" charset="2"/>
              <a:buNone/>
              <a:tabLst/>
              <a:defRPr/>
            </a:pPr>
            <a:r>
              <a:rPr lang="en-US" sz="1200" b="0" kern="1200" dirty="0" smtClean="0">
                <a:solidFill>
                  <a:srgbClr val="FFFF00"/>
                </a:solidFill>
                <a:effectLst/>
                <a:latin typeface="Futura Book" pitchFamily="34" charset="0"/>
                <a:ea typeface="+mn-ea"/>
                <a:cs typeface="+mn-cs"/>
              </a:rPr>
              <a:t>   </a:t>
            </a:r>
          </a:p>
          <a:p>
            <a:endParaRPr lang="en-US" dirty="0"/>
          </a:p>
        </p:txBody>
      </p:sp>
      <p:sp>
        <p:nvSpPr>
          <p:cNvPr id="4" name="Slide Number Placeholder 3"/>
          <p:cNvSpPr>
            <a:spLocks noGrp="1"/>
          </p:cNvSpPr>
          <p:nvPr>
            <p:ph type="sldNum" sz="quarter" idx="10"/>
          </p:nvPr>
        </p:nvSpPr>
        <p:spPr/>
        <p:txBody>
          <a:bodyPr/>
          <a:lstStyle/>
          <a:p>
            <a:fld id="{C53439DF-B98B-4C05-AFA8-9EC9D03F39FB}"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Wingdings"/>
              <a:buChar char="à"/>
            </a:pPr>
            <a:r>
              <a:rPr lang="en-US" sz="1200" b="1" u="sng" dirty="0" smtClean="0">
                <a:solidFill>
                  <a:schemeClr val="bg1"/>
                </a:solidFill>
                <a:latin typeface="Futura Book" pitchFamily="34" charset="0"/>
              </a:rPr>
              <a:t>Sinai,</a:t>
            </a:r>
            <a:r>
              <a:rPr lang="en-US" sz="1200" dirty="0" smtClean="0">
                <a:solidFill>
                  <a:schemeClr val="bg1"/>
                </a:solidFill>
                <a:latin typeface="Futura Book" pitchFamily="34" charset="0"/>
              </a:rPr>
              <a:t> is the place where the Prophet Moses spoke to God and received the Torah. </a:t>
            </a:r>
          </a:p>
          <a:p>
            <a:pPr>
              <a:buFont typeface="Wingdings"/>
              <a:buChar char="à"/>
            </a:pPr>
            <a:r>
              <a:rPr lang="en-US" sz="1200" b="1" u="sng" dirty="0" err="1" smtClean="0">
                <a:solidFill>
                  <a:schemeClr val="bg1"/>
                </a:solidFill>
                <a:latin typeface="Futura Book" pitchFamily="34" charset="0"/>
              </a:rPr>
              <a:t>Seir</a:t>
            </a:r>
            <a:r>
              <a:rPr lang="en-US" sz="1200" u="sng" dirty="0" smtClean="0">
                <a:solidFill>
                  <a:schemeClr val="bg1"/>
                </a:solidFill>
                <a:latin typeface="Futura Book" pitchFamily="34" charset="0"/>
              </a:rPr>
              <a:t>,</a:t>
            </a:r>
            <a:r>
              <a:rPr lang="en-US" sz="1200" dirty="0" smtClean="0">
                <a:solidFill>
                  <a:schemeClr val="bg1"/>
                </a:solidFill>
                <a:latin typeface="Futura Book" pitchFamily="34" charset="0"/>
              </a:rPr>
              <a:t> is a place in Palestine where the Prophet Jesus received Divine Revelation </a:t>
            </a:r>
          </a:p>
          <a:p>
            <a:pPr>
              <a:buFont typeface="Wingdings"/>
              <a:buChar char="à"/>
            </a:pPr>
            <a:r>
              <a:rPr lang="en-US" sz="1200" b="1" u="sng" dirty="0" err="1" smtClean="0">
                <a:solidFill>
                  <a:schemeClr val="bg1"/>
                </a:solidFill>
                <a:latin typeface="Futura Book" pitchFamily="34" charset="0"/>
              </a:rPr>
              <a:t>Paran</a:t>
            </a:r>
            <a:r>
              <a:rPr lang="en-US" sz="1200" b="1" dirty="0" smtClean="0">
                <a:solidFill>
                  <a:schemeClr val="bg1"/>
                </a:solidFill>
                <a:latin typeface="Futura Book" pitchFamily="34" charset="0"/>
              </a:rPr>
              <a:t>, </a:t>
            </a:r>
            <a:r>
              <a:rPr lang="en-US" sz="1200" b="0" dirty="0" smtClean="0">
                <a:solidFill>
                  <a:schemeClr val="bg1"/>
                </a:solidFill>
                <a:latin typeface="Futura Book" pitchFamily="34" charset="0"/>
              </a:rPr>
              <a:t>is </a:t>
            </a:r>
            <a:r>
              <a:rPr lang="en-US" sz="1200" dirty="0" smtClean="0">
                <a:solidFill>
                  <a:schemeClr val="bg1"/>
                </a:solidFill>
                <a:latin typeface="Futura Book" pitchFamily="34" charset="0"/>
              </a:rPr>
              <a:t> a mountain in </a:t>
            </a:r>
            <a:r>
              <a:rPr lang="en-US" sz="1200" dirty="0" err="1" smtClean="0">
                <a:solidFill>
                  <a:schemeClr val="bg1"/>
                </a:solidFill>
                <a:latin typeface="Futura Book" pitchFamily="34" charset="0"/>
              </a:rPr>
              <a:t>Makkah</a:t>
            </a:r>
            <a:r>
              <a:rPr lang="en-US" sz="1200" dirty="0" smtClean="0">
                <a:solidFill>
                  <a:schemeClr val="bg1"/>
                </a:solidFill>
                <a:latin typeface="Futura Book" pitchFamily="34" charset="0"/>
              </a:rPr>
              <a:t> where Abraham left Hagar and Ishmael. In that valley of </a:t>
            </a:r>
            <a:r>
              <a:rPr lang="en-US" sz="1200" dirty="0" err="1" smtClean="0">
                <a:solidFill>
                  <a:schemeClr val="bg1"/>
                </a:solidFill>
                <a:latin typeface="Futura Book" pitchFamily="34" charset="0"/>
              </a:rPr>
              <a:t>Makkah</a:t>
            </a:r>
            <a:r>
              <a:rPr lang="en-US" sz="1200" dirty="0" smtClean="0">
                <a:solidFill>
                  <a:schemeClr val="bg1"/>
                </a:solidFill>
                <a:latin typeface="Futura Book" pitchFamily="34" charset="0"/>
              </a:rPr>
              <a:t>, the Prophet Muhammad raised up and received revelation.</a:t>
            </a:r>
            <a:r>
              <a:rPr lang="en-US" sz="1100" dirty="0" smtClean="0">
                <a:solidFill>
                  <a:schemeClr val="bg1"/>
                </a:solidFill>
                <a:latin typeface="Futura Book" pitchFamily="34" charset="0"/>
              </a:rPr>
              <a:t>	</a:t>
            </a:r>
          </a:p>
          <a:p>
            <a:pPr>
              <a:buFont typeface="Wingdings"/>
              <a:buChar char="à"/>
            </a:pPr>
            <a:endParaRPr lang="en-US" sz="1100" dirty="0" smtClean="0">
              <a:solidFill>
                <a:schemeClr val="bg1"/>
              </a:solidFill>
              <a:latin typeface="Futura Book" pitchFamily="34" charset="0"/>
            </a:endParaRPr>
          </a:p>
          <a:p>
            <a:pPr>
              <a:buFont typeface="Wingdings"/>
              <a:buChar char="à"/>
            </a:pPr>
            <a:r>
              <a:rPr lang="en-US" sz="1200" b="1" i="1" u="sng" dirty="0" smtClean="0">
                <a:solidFill>
                  <a:srgbClr val="FFC000"/>
                </a:solidFill>
                <a:latin typeface="Palatino Linotype" pitchFamily="18" charset="0"/>
              </a:rPr>
              <a:t>Fig and the Olive</a:t>
            </a:r>
            <a:r>
              <a:rPr lang="en-US" sz="1200" i="1" dirty="0" smtClean="0">
                <a:solidFill>
                  <a:srgbClr val="FFC000"/>
                </a:solidFill>
                <a:latin typeface="Palatino Linotype" pitchFamily="18" charset="0"/>
              </a:rPr>
              <a:t>,</a:t>
            </a:r>
            <a:r>
              <a:rPr lang="en-US" sz="1200" dirty="0" smtClean="0">
                <a:solidFill>
                  <a:schemeClr val="bg1"/>
                </a:solidFill>
                <a:latin typeface="Futura Book" pitchFamily="34" charset="0"/>
              </a:rPr>
              <a:t> is the</a:t>
            </a:r>
            <a:r>
              <a:rPr lang="en-US" sz="1200" baseline="0" dirty="0" smtClean="0">
                <a:solidFill>
                  <a:schemeClr val="bg1"/>
                </a:solidFill>
                <a:latin typeface="Futura Book" pitchFamily="34" charset="0"/>
              </a:rPr>
              <a:t> place of prophet Jesus </a:t>
            </a:r>
            <a:r>
              <a:rPr lang="en-US" sz="1200" b="0" i="0" kern="1200" dirty="0" smtClean="0">
                <a:solidFill>
                  <a:schemeClr val="tx1"/>
                </a:solidFill>
                <a:latin typeface="+mn-lt"/>
                <a:ea typeface="+mn-ea"/>
                <a:cs typeface="+mn-cs"/>
              </a:rPr>
              <a:t>where Prophet Jesus used to deliver his sermons</a:t>
            </a:r>
            <a:r>
              <a:rPr lang="en-US" sz="1200" b="0" i="0" strike="sngStrike" kern="1200" dirty="0" smtClean="0">
                <a:solidFill>
                  <a:schemeClr val="tx1"/>
                </a:solidFill>
                <a:latin typeface="+mn-lt"/>
                <a:ea typeface="+mn-ea"/>
                <a:cs typeface="+mn-cs"/>
              </a:rPr>
              <a:t>)</a:t>
            </a:r>
          </a:p>
          <a:p>
            <a:pPr>
              <a:buFont typeface="Wingdings"/>
              <a:buChar char="à"/>
            </a:pPr>
            <a:r>
              <a:rPr lang="en-US" sz="1200" b="1" i="1" u="sng" kern="1200" dirty="0" smtClean="0">
                <a:solidFill>
                  <a:srgbClr val="FFC000"/>
                </a:solidFill>
                <a:latin typeface="Palatino Linotype" pitchFamily="18" charset="0"/>
                <a:ea typeface="+mn-ea"/>
                <a:cs typeface="+mn-cs"/>
              </a:rPr>
              <a:t>Mount Sinai</a:t>
            </a:r>
            <a:r>
              <a:rPr lang="en-US" sz="1200" i="1" dirty="0" smtClean="0">
                <a:solidFill>
                  <a:srgbClr val="FFC000"/>
                </a:solidFill>
                <a:latin typeface="Palatino Linotype" pitchFamily="18" charset="0"/>
              </a:rPr>
              <a:t>,</a:t>
            </a:r>
            <a:r>
              <a:rPr lang="en-US" sz="1200" dirty="0" smtClean="0">
                <a:solidFill>
                  <a:schemeClr val="bg1"/>
                </a:solidFill>
                <a:latin typeface="Futura Book" pitchFamily="34" charset="0"/>
              </a:rPr>
              <a:t> is the</a:t>
            </a:r>
            <a:r>
              <a:rPr lang="en-US" sz="1200" baseline="0" dirty="0" smtClean="0">
                <a:solidFill>
                  <a:schemeClr val="bg1"/>
                </a:solidFill>
                <a:latin typeface="Futura Book" pitchFamily="34" charset="0"/>
              </a:rPr>
              <a:t> place of prophet Moses</a:t>
            </a:r>
            <a:endParaRPr lang="en-US" sz="1200" dirty="0" smtClean="0">
              <a:solidFill>
                <a:schemeClr val="bg1"/>
              </a:solidFill>
              <a:latin typeface="Futura Book" pitchFamily="34" charset="0"/>
            </a:endParaRPr>
          </a:p>
          <a:p>
            <a:pPr>
              <a:buFont typeface="Wingdings"/>
              <a:buChar char="à"/>
            </a:pPr>
            <a:r>
              <a:rPr lang="en-US" sz="1200" b="1" i="1" u="sng" dirty="0" smtClean="0">
                <a:solidFill>
                  <a:srgbClr val="FFC000"/>
                </a:solidFill>
                <a:latin typeface="Palatino Linotype" pitchFamily="18" charset="0"/>
              </a:rPr>
              <a:t>secure city (</a:t>
            </a:r>
            <a:r>
              <a:rPr lang="en-US" sz="1200" b="1" i="1" u="sng" dirty="0" err="1" smtClean="0">
                <a:solidFill>
                  <a:srgbClr val="FFC000"/>
                </a:solidFill>
                <a:latin typeface="Palatino Linotype" pitchFamily="18" charset="0"/>
              </a:rPr>
              <a:t>Makkah</a:t>
            </a:r>
            <a:r>
              <a:rPr lang="en-US" sz="1200" b="1" i="1" u="sng" dirty="0" smtClean="0">
                <a:solidFill>
                  <a:srgbClr val="FFC000"/>
                </a:solidFill>
                <a:latin typeface="Palatino Linotype" pitchFamily="18" charset="0"/>
              </a:rPr>
              <a:t>)</a:t>
            </a:r>
            <a:r>
              <a:rPr lang="en-US" sz="1200" b="1" i="1" u="sng" dirty="0" smtClean="0">
                <a:solidFill>
                  <a:srgbClr val="00B0F0"/>
                </a:solidFill>
                <a:latin typeface="Palatino Linotype" pitchFamily="18" charset="0"/>
              </a:rPr>
              <a:t>, </a:t>
            </a:r>
            <a:r>
              <a:rPr lang="en-US" sz="1200" dirty="0" smtClean="0">
                <a:solidFill>
                  <a:schemeClr val="bg1"/>
                </a:solidFill>
                <a:latin typeface="Futura Book" pitchFamily="34" charset="0"/>
              </a:rPr>
              <a:t>is the</a:t>
            </a:r>
            <a:r>
              <a:rPr lang="en-US" sz="1200" baseline="0" dirty="0" smtClean="0">
                <a:solidFill>
                  <a:schemeClr val="bg1"/>
                </a:solidFill>
                <a:latin typeface="Futura Book" pitchFamily="34" charset="0"/>
              </a:rPr>
              <a:t> place of prophet Muhammad</a:t>
            </a:r>
            <a:endParaRPr lang="en-US" sz="1200" dirty="0" smtClean="0">
              <a:solidFill>
                <a:schemeClr val="bg1"/>
              </a:solidFill>
              <a:latin typeface="Futura Book" pitchFamily="34" charset="0"/>
            </a:endParaRPr>
          </a:p>
        </p:txBody>
      </p:sp>
      <p:sp>
        <p:nvSpPr>
          <p:cNvPr id="4" name="Slide Number Placeholder 3"/>
          <p:cNvSpPr>
            <a:spLocks noGrp="1"/>
          </p:cNvSpPr>
          <p:nvPr>
            <p:ph type="sldNum" sz="quarter" idx="10"/>
          </p:nvPr>
        </p:nvSpPr>
        <p:spPr/>
        <p:txBody>
          <a:bodyPr/>
          <a:lstStyle/>
          <a:p>
            <a:fld id="{C53439DF-B98B-4C05-AFA8-9EC9D03F39FB}" type="slidenum">
              <a:rPr lang="en-US" smtClean="0"/>
              <a:pPr/>
              <a:t>8</a:t>
            </a:fld>
            <a:endParaRPr lang="en-US"/>
          </a:p>
        </p:txBody>
      </p:sp>
    </p:spTree>
    <p:extLst>
      <p:ext uri="{BB962C8B-B14F-4D97-AF65-F5344CB8AC3E}">
        <p14:creationId xmlns:p14="http://schemas.microsoft.com/office/powerpoint/2010/main" xmlns="" val="19100684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a:buFont typeface="Arial" pitchFamily="34" charset="0"/>
              <a:buChar char="•"/>
            </a:pPr>
            <a:r>
              <a:rPr lang="en-US" sz="600" b="0" u="none" dirty="0" smtClean="0">
                <a:solidFill>
                  <a:srgbClr val="FF0000"/>
                </a:solidFill>
              </a:rPr>
              <a:t>It</a:t>
            </a:r>
            <a:r>
              <a:rPr lang="en-US" sz="600" b="0" u="none" baseline="0" dirty="0" smtClean="0">
                <a:solidFill>
                  <a:srgbClr val="FF0000"/>
                </a:solidFill>
              </a:rPr>
              <a:t> is well known that the new testament was in Aramaic language. There is no old scripture found in the original language which was Aramaic. The first written version was in Greek.</a:t>
            </a:r>
          </a:p>
          <a:p>
            <a:pPr marL="171450" indent="-171450">
              <a:buFont typeface="Arial" pitchFamily="34" charset="0"/>
              <a:buChar char="•"/>
            </a:pPr>
            <a:endParaRPr lang="en-US" sz="800" b="0" dirty="0" smtClean="0">
              <a:solidFill>
                <a:schemeClr val="bg1"/>
              </a:solidFill>
            </a:endParaRPr>
          </a:p>
          <a:p>
            <a:r>
              <a:rPr lang="en-US" sz="800" b="0" i="0" kern="1200" dirty="0" smtClean="0">
                <a:solidFill>
                  <a:schemeClr val="tx1"/>
                </a:solidFill>
                <a:latin typeface="+mn-lt"/>
                <a:ea typeface="+mn-ea"/>
                <a:cs typeface="+mn-cs"/>
              </a:rPr>
              <a:t>The Greek word here is </a:t>
            </a:r>
            <a:r>
              <a:rPr lang="en-US" sz="800" b="0" i="1" kern="1200" dirty="0" err="1" smtClean="0">
                <a:solidFill>
                  <a:schemeClr val="tx1"/>
                </a:solidFill>
                <a:latin typeface="+mn-lt"/>
                <a:ea typeface="+mn-ea"/>
                <a:cs typeface="+mn-cs"/>
              </a:rPr>
              <a:t>paraklēto</a:t>
            </a:r>
            <a:r>
              <a:rPr lang="en-US" sz="800" b="0" i="1" kern="1200" dirty="0" smtClean="0">
                <a:solidFill>
                  <a:schemeClr val="tx1"/>
                </a:solidFill>
                <a:latin typeface="+mn-lt"/>
                <a:ea typeface="+mn-ea"/>
                <a:cs typeface="+mn-cs"/>
              </a:rPr>
              <a:t> </a:t>
            </a:r>
            <a:r>
              <a:rPr lang="en-US" sz="800" b="0" i="0" kern="1200" dirty="0" smtClean="0">
                <a:solidFill>
                  <a:schemeClr val="tx1"/>
                </a:solidFill>
                <a:latin typeface="+mn-lt"/>
                <a:ea typeface="+mn-ea"/>
                <a:cs typeface="+mn-cs"/>
              </a:rPr>
              <a:t>(πα</a:t>
            </a:r>
            <a:r>
              <a:rPr lang="en-US" sz="800" b="0" i="0" kern="1200" dirty="0" err="1" smtClean="0">
                <a:solidFill>
                  <a:schemeClr val="tx1"/>
                </a:solidFill>
                <a:latin typeface="+mn-lt"/>
                <a:ea typeface="+mn-ea"/>
                <a:cs typeface="+mn-cs"/>
              </a:rPr>
              <a:t>ράκλητον</a:t>
            </a:r>
            <a:r>
              <a:rPr lang="en-US" sz="800" b="0" i="0" kern="1200" dirty="0" smtClean="0">
                <a:solidFill>
                  <a:schemeClr val="tx1"/>
                </a:solidFill>
                <a:latin typeface="+mn-lt"/>
                <a:ea typeface="+mn-ea"/>
                <a:cs typeface="+mn-cs"/>
              </a:rPr>
              <a:t>) which can be translated as, ‘</a:t>
            </a:r>
            <a:r>
              <a:rPr lang="en-US" sz="800" b="0" i="0" kern="1200" dirty="0" err="1" smtClean="0">
                <a:solidFill>
                  <a:schemeClr val="tx1"/>
                </a:solidFill>
                <a:latin typeface="+mn-lt"/>
                <a:ea typeface="+mn-ea"/>
                <a:cs typeface="+mn-cs"/>
              </a:rPr>
              <a:t>counsellor</a:t>
            </a:r>
            <a:r>
              <a:rPr lang="en-US" sz="800" b="0" i="0" kern="1200" dirty="0" smtClean="0">
                <a:solidFill>
                  <a:schemeClr val="tx1"/>
                </a:solidFill>
                <a:latin typeface="+mn-lt"/>
                <a:ea typeface="+mn-ea"/>
                <a:cs typeface="+mn-cs"/>
              </a:rPr>
              <a:t>', ‘comforter', ‘helper' or ‘advocate'. All these</a:t>
            </a:r>
            <a:r>
              <a:rPr lang="en-US" sz="800" b="0" i="0" kern="1200" baseline="0" dirty="0" smtClean="0">
                <a:solidFill>
                  <a:schemeClr val="tx1"/>
                </a:solidFill>
                <a:latin typeface="+mn-lt"/>
                <a:ea typeface="+mn-ea"/>
                <a:cs typeface="+mn-cs"/>
              </a:rPr>
              <a:t> meaning are </a:t>
            </a:r>
            <a:r>
              <a:rPr lang="en-US" sz="800" b="0" i="0" kern="1200" dirty="0" smtClean="0">
                <a:solidFill>
                  <a:schemeClr val="tx1"/>
                </a:solidFill>
                <a:latin typeface="+mn-lt"/>
                <a:ea typeface="+mn-ea"/>
                <a:cs typeface="+mn-cs"/>
              </a:rPr>
              <a:t>fulfilled in Muhammad, Others make the more wild claim that the original word here was </a:t>
            </a:r>
            <a:r>
              <a:rPr lang="en-US" sz="800" b="0" i="1" kern="1200" dirty="0" err="1" smtClean="0">
                <a:solidFill>
                  <a:schemeClr val="tx1"/>
                </a:solidFill>
                <a:latin typeface="+mn-lt"/>
                <a:ea typeface="+mn-ea"/>
                <a:cs typeface="+mn-cs"/>
              </a:rPr>
              <a:t>p</a:t>
            </a:r>
            <a:r>
              <a:rPr lang="en-US" sz="800" b="1" i="1" kern="1200" dirty="0" err="1" smtClean="0">
                <a:solidFill>
                  <a:schemeClr val="tx1"/>
                </a:solidFill>
                <a:latin typeface="+mn-lt"/>
                <a:ea typeface="+mn-ea"/>
                <a:cs typeface="+mn-cs"/>
              </a:rPr>
              <a:t>e</a:t>
            </a:r>
            <a:r>
              <a:rPr lang="en-US" sz="800" b="0" i="1" kern="1200" dirty="0" err="1" smtClean="0">
                <a:solidFill>
                  <a:schemeClr val="tx1"/>
                </a:solidFill>
                <a:latin typeface="+mn-lt"/>
                <a:ea typeface="+mn-ea"/>
                <a:cs typeface="+mn-cs"/>
              </a:rPr>
              <a:t>r</a:t>
            </a:r>
            <a:r>
              <a:rPr lang="en-US" sz="800" b="1" i="1" kern="1200" dirty="0" err="1" smtClean="0">
                <a:solidFill>
                  <a:schemeClr val="tx1"/>
                </a:solidFill>
                <a:latin typeface="+mn-lt"/>
                <a:ea typeface="+mn-ea"/>
                <a:cs typeface="+mn-cs"/>
              </a:rPr>
              <a:t>i</a:t>
            </a:r>
            <a:r>
              <a:rPr lang="en-US" sz="800" b="0" i="1" kern="1200" dirty="0" err="1" smtClean="0">
                <a:solidFill>
                  <a:schemeClr val="tx1"/>
                </a:solidFill>
                <a:latin typeface="+mn-lt"/>
                <a:ea typeface="+mn-ea"/>
                <a:cs typeface="+mn-cs"/>
              </a:rPr>
              <a:t>kl</a:t>
            </a:r>
            <a:r>
              <a:rPr lang="en-US" sz="800" b="1" i="1" kern="1200" dirty="0" err="1" smtClean="0">
                <a:solidFill>
                  <a:schemeClr val="tx1"/>
                </a:solidFill>
                <a:latin typeface="+mn-lt"/>
                <a:ea typeface="+mn-ea"/>
                <a:cs typeface="+mn-cs"/>
              </a:rPr>
              <a:t>u</a:t>
            </a:r>
            <a:r>
              <a:rPr lang="en-US" sz="800" b="0" i="1" kern="1200" dirty="0" err="1" smtClean="0">
                <a:solidFill>
                  <a:schemeClr val="tx1"/>
                </a:solidFill>
                <a:latin typeface="+mn-lt"/>
                <a:ea typeface="+mn-ea"/>
                <a:cs typeface="+mn-cs"/>
              </a:rPr>
              <a:t>tos</a:t>
            </a:r>
            <a:r>
              <a:rPr lang="en-US" sz="800" b="0" i="1" kern="1200" dirty="0" smtClean="0">
                <a:solidFill>
                  <a:schemeClr val="tx1"/>
                </a:solidFill>
                <a:latin typeface="+mn-lt"/>
                <a:ea typeface="+mn-ea"/>
                <a:cs typeface="+mn-cs"/>
              </a:rPr>
              <a:t> or </a:t>
            </a:r>
            <a:r>
              <a:rPr lang="en-US" sz="800" b="0" i="1" kern="1200" dirty="0" err="1" smtClean="0">
                <a:solidFill>
                  <a:schemeClr val="tx1"/>
                </a:solidFill>
                <a:latin typeface="+mn-lt"/>
                <a:ea typeface="+mn-ea"/>
                <a:cs typeface="+mn-cs"/>
              </a:rPr>
              <a:t>periklytos</a:t>
            </a:r>
            <a:r>
              <a:rPr lang="en-US" sz="800" b="0" i="1" kern="1200" dirty="0" smtClean="0">
                <a:solidFill>
                  <a:schemeClr val="tx1"/>
                </a:solidFill>
                <a:latin typeface="+mn-lt"/>
                <a:ea typeface="+mn-ea"/>
                <a:cs typeface="+mn-cs"/>
              </a:rPr>
              <a:t>,</a:t>
            </a:r>
            <a:r>
              <a:rPr lang="en-US" sz="800" b="0" i="0" kern="1200" dirty="0" smtClean="0">
                <a:solidFill>
                  <a:schemeClr val="tx1"/>
                </a:solidFill>
                <a:latin typeface="+mn-lt"/>
                <a:ea typeface="+mn-ea"/>
                <a:cs typeface="+mn-cs"/>
              </a:rPr>
              <a:t> which means ‘one worthy of praise,' the Arabic of which could be rendered ‘Ahmad' (a name Muhammad adopted)</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US" sz="800" b="0" dirty="0" smtClean="0">
              <a:solidFill>
                <a:schemeClr val="bg1"/>
              </a:solidFill>
              <a:latin typeface="Futura Book" pitchFamily="34" charset="0"/>
            </a:endParaRPr>
          </a:p>
        </p:txBody>
      </p:sp>
      <p:sp>
        <p:nvSpPr>
          <p:cNvPr id="4" name="Slide Number Placeholder 3"/>
          <p:cNvSpPr>
            <a:spLocks noGrp="1"/>
          </p:cNvSpPr>
          <p:nvPr>
            <p:ph type="sldNum" sz="quarter" idx="10"/>
          </p:nvPr>
        </p:nvSpPr>
        <p:spPr/>
        <p:txBody>
          <a:bodyPr/>
          <a:lstStyle/>
          <a:p>
            <a:fld id="{C53439DF-B98B-4C05-AFA8-9EC9D03F39FB}"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16712" y="3067912"/>
            <a:ext cx="14922739" cy="2116904"/>
          </a:xfrm>
        </p:spPr>
        <p:txBody>
          <a:bodyPr/>
          <a:lstStyle/>
          <a:p>
            <a:r>
              <a:rPr lang="en-US" smtClean="0"/>
              <a:t>Click to edit Master title style</a:t>
            </a:r>
            <a:endParaRPr lang="en-US"/>
          </a:p>
        </p:txBody>
      </p:sp>
      <p:sp>
        <p:nvSpPr>
          <p:cNvPr id="3" name="Subtitle 2"/>
          <p:cNvSpPr>
            <a:spLocks noGrp="1"/>
          </p:cNvSpPr>
          <p:nvPr>
            <p:ph type="subTitle" idx="1"/>
          </p:nvPr>
        </p:nvSpPr>
        <p:spPr>
          <a:xfrm>
            <a:off x="2633425" y="5596308"/>
            <a:ext cx="12289314" cy="2523825"/>
          </a:xfrm>
        </p:spPr>
        <p:txBody>
          <a:bodyPr/>
          <a:lstStyle>
            <a:lvl1pPr marL="0" indent="0" algn="ctr">
              <a:buNone/>
              <a:defRPr>
                <a:solidFill>
                  <a:schemeClr val="tx1">
                    <a:tint val="75000"/>
                  </a:schemeClr>
                </a:solidFill>
              </a:defRPr>
            </a:lvl1pPr>
            <a:lvl2pPr marL="783732" indent="0" algn="ctr">
              <a:buNone/>
              <a:defRPr>
                <a:solidFill>
                  <a:schemeClr val="tx1">
                    <a:tint val="75000"/>
                  </a:schemeClr>
                </a:solidFill>
              </a:defRPr>
            </a:lvl2pPr>
            <a:lvl3pPr marL="1567464" indent="0" algn="ctr">
              <a:buNone/>
              <a:defRPr>
                <a:solidFill>
                  <a:schemeClr val="tx1">
                    <a:tint val="75000"/>
                  </a:schemeClr>
                </a:solidFill>
              </a:defRPr>
            </a:lvl3pPr>
            <a:lvl4pPr marL="2351197" indent="0" algn="ctr">
              <a:buNone/>
              <a:defRPr>
                <a:solidFill>
                  <a:schemeClr val="tx1">
                    <a:tint val="75000"/>
                  </a:schemeClr>
                </a:solidFill>
              </a:defRPr>
            </a:lvl4pPr>
            <a:lvl5pPr marL="3134929" indent="0" algn="ctr">
              <a:buNone/>
              <a:defRPr>
                <a:solidFill>
                  <a:schemeClr val="tx1">
                    <a:tint val="75000"/>
                  </a:schemeClr>
                </a:solidFill>
              </a:defRPr>
            </a:lvl5pPr>
            <a:lvl6pPr marL="3918661" indent="0" algn="ctr">
              <a:buNone/>
              <a:defRPr>
                <a:solidFill>
                  <a:schemeClr val="tx1">
                    <a:tint val="75000"/>
                  </a:schemeClr>
                </a:solidFill>
              </a:defRPr>
            </a:lvl6pPr>
            <a:lvl7pPr marL="4702393" indent="0" algn="ctr">
              <a:buNone/>
              <a:defRPr>
                <a:solidFill>
                  <a:schemeClr val="tx1">
                    <a:tint val="75000"/>
                  </a:schemeClr>
                </a:solidFill>
              </a:defRPr>
            </a:lvl7pPr>
            <a:lvl8pPr marL="5486126" indent="0" algn="ctr">
              <a:buNone/>
              <a:defRPr>
                <a:solidFill>
                  <a:schemeClr val="tx1">
                    <a:tint val="75000"/>
                  </a:schemeClr>
                </a:solidFill>
              </a:defRPr>
            </a:lvl8pPr>
            <a:lvl9pPr marL="6269858"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85A02F0-9EFE-47D9-A784-6CDA112B9ABE}" type="datetimeFigureOut">
              <a:rPr lang="en-US" smtClean="0"/>
              <a:pPr/>
              <a:t>4/21/2013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025A9D-D766-4DDB-9199-5F419EB5D03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85A02F0-9EFE-47D9-A784-6CDA112B9ABE}" type="datetimeFigureOut">
              <a:rPr lang="en-US" smtClean="0"/>
              <a:pPr/>
              <a:t>4/21/2013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025A9D-D766-4DDB-9199-5F419EB5D03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2728218" y="395492"/>
            <a:ext cx="3950137" cy="842646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77808" y="395492"/>
            <a:ext cx="11557807" cy="842646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85A02F0-9EFE-47D9-A784-6CDA112B9ABE}" type="datetimeFigureOut">
              <a:rPr lang="en-US" smtClean="0"/>
              <a:pPr/>
              <a:t>4/21/2013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025A9D-D766-4DDB-9199-5F419EB5D03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85A02F0-9EFE-47D9-A784-6CDA112B9ABE}" type="datetimeFigureOut">
              <a:rPr lang="en-US" smtClean="0"/>
              <a:pPr/>
              <a:t>4/21/2013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025A9D-D766-4DDB-9199-5F419EB5D03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386816" y="6346141"/>
            <a:ext cx="14922739" cy="1961451"/>
          </a:xfrm>
        </p:spPr>
        <p:txBody>
          <a:bodyPr anchor="t"/>
          <a:lstStyle>
            <a:lvl1pPr algn="l">
              <a:defRPr sz="6900" b="1" cap="all"/>
            </a:lvl1pPr>
          </a:lstStyle>
          <a:p>
            <a:r>
              <a:rPr lang="en-US" smtClean="0"/>
              <a:t>Click to edit Master title style</a:t>
            </a:r>
            <a:endParaRPr lang="en-US"/>
          </a:p>
        </p:txBody>
      </p:sp>
      <p:sp>
        <p:nvSpPr>
          <p:cNvPr id="3" name="Text Placeholder 2"/>
          <p:cNvSpPr>
            <a:spLocks noGrp="1"/>
          </p:cNvSpPr>
          <p:nvPr>
            <p:ph type="body" idx="1"/>
          </p:nvPr>
        </p:nvSpPr>
        <p:spPr>
          <a:xfrm>
            <a:off x="1386816" y="4185802"/>
            <a:ext cx="14922739" cy="2160339"/>
          </a:xfrm>
        </p:spPr>
        <p:txBody>
          <a:bodyPr anchor="b"/>
          <a:lstStyle>
            <a:lvl1pPr marL="0" indent="0">
              <a:buNone/>
              <a:defRPr sz="3400">
                <a:solidFill>
                  <a:schemeClr val="tx1">
                    <a:tint val="75000"/>
                  </a:schemeClr>
                </a:solidFill>
              </a:defRPr>
            </a:lvl1pPr>
            <a:lvl2pPr marL="783732" indent="0">
              <a:buNone/>
              <a:defRPr sz="3100">
                <a:solidFill>
                  <a:schemeClr val="tx1">
                    <a:tint val="75000"/>
                  </a:schemeClr>
                </a:solidFill>
              </a:defRPr>
            </a:lvl2pPr>
            <a:lvl3pPr marL="1567464" indent="0">
              <a:buNone/>
              <a:defRPr sz="2700">
                <a:solidFill>
                  <a:schemeClr val="tx1">
                    <a:tint val="75000"/>
                  </a:schemeClr>
                </a:solidFill>
              </a:defRPr>
            </a:lvl3pPr>
            <a:lvl4pPr marL="2351197" indent="0">
              <a:buNone/>
              <a:defRPr sz="2400">
                <a:solidFill>
                  <a:schemeClr val="tx1">
                    <a:tint val="75000"/>
                  </a:schemeClr>
                </a:solidFill>
              </a:defRPr>
            </a:lvl4pPr>
            <a:lvl5pPr marL="3134929" indent="0">
              <a:buNone/>
              <a:defRPr sz="2400">
                <a:solidFill>
                  <a:schemeClr val="tx1">
                    <a:tint val="75000"/>
                  </a:schemeClr>
                </a:solidFill>
              </a:defRPr>
            </a:lvl5pPr>
            <a:lvl6pPr marL="3918661" indent="0">
              <a:buNone/>
              <a:defRPr sz="2400">
                <a:solidFill>
                  <a:schemeClr val="tx1">
                    <a:tint val="75000"/>
                  </a:schemeClr>
                </a:solidFill>
              </a:defRPr>
            </a:lvl6pPr>
            <a:lvl7pPr marL="4702393" indent="0">
              <a:buNone/>
              <a:defRPr sz="2400">
                <a:solidFill>
                  <a:schemeClr val="tx1">
                    <a:tint val="75000"/>
                  </a:schemeClr>
                </a:solidFill>
              </a:defRPr>
            </a:lvl7pPr>
            <a:lvl8pPr marL="5486126" indent="0">
              <a:buNone/>
              <a:defRPr sz="2400">
                <a:solidFill>
                  <a:schemeClr val="tx1">
                    <a:tint val="75000"/>
                  </a:schemeClr>
                </a:solidFill>
              </a:defRPr>
            </a:lvl8pPr>
            <a:lvl9pPr marL="6269858" indent="0">
              <a:buNone/>
              <a:defRPr sz="2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85A02F0-9EFE-47D9-A784-6CDA112B9ABE}" type="datetimeFigureOut">
              <a:rPr lang="en-US" smtClean="0"/>
              <a:pPr/>
              <a:t>4/21/2013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025A9D-D766-4DDB-9199-5F419EB5D039}"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77808" y="2304363"/>
            <a:ext cx="7753972" cy="6517597"/>
          </a:xfrm>
        </p:spPr>
        <p:txBody>
          <a:bodyPr/>
          <a:lstStyle>
            <a:lvl1pPr>
              <a:defRPr sz="4800"/>
            </a:lvl1pPr>
            <a:lvl2pPr>
              <a:defRPr sz="4100"/>
            </a:lvl2pPr>
            <a:lvl3pPr>
              <a:defRPr sz="3400"/>
            </a:lvl3pPr>
            <a:lvl4pPr>
              <a:defRPr sz="3100"/>
            </a:lvl4pPr>
            <a:lvl5pPr>
              <a:defRPr sz="3100"/>
            </a:lvl5pPr>
            <a:lvl6pPr>
              <a:defRPr sz="3100"/>
            </a:lvl6pPr>
            <a:lvl7pPr>
              <a:defRPr sz="3100"/>
            </a:lvl7pPr>
            <a:lvl8pPr>
              <a:defRPr sz="3100"/>
            </a:lvl8pPr>
            <a:lvl9pPr>
              <a:defRPr sz="3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8924383" y="2304363"/>
            <a:ext cx="7753972" cy="6517597"/>
          </a:xfrm>
        </p:spPr>
        <p:txBody>
          <a:bodyPr/>
          <a:lstStyle>
            <a:lvl1pPr>
              <a:defRPr sz="4800"/>
            </a:lvl1pPr>
            <a:lvl2pPr>
              <a:defRPr sz="4100"/>
            </a:lvl2pPr>
            <a:lvl3pPr>
              <a:defRPr sz="3400"/>
            </a:lvl3pPr>
            <a:lvl4pPr>
              <a:defRPr sz="3100"/>
            </a:lvl4pPr>
            <a:lvl5pPr>
              <a:defRPr sz="3100"/>
            </a:lvl5pPr>
            <a:lvl6pPr>
              <a:defRPr sz="3100"/>
            </a:lvl6pPr>
            <a:lvl7pPr>
              <a:defRPr sz="3100"/>
            </a:lvl7pPr>
            <a:lvl8pPr>
              <a:defRPr sz="3100"/>
            </a:lvl8pPr>
            <a:lvl9pPr>
              <a:defRPr sz="3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85A02F0-9EFE-47D9-A784-6CDA112B9ABE}" type="datetimeFigureOut">
              <a:rPr lang="en-US" smtClean="0"/>
              <a:pPr/>
              <a:t>4/21/2013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025A9D-D766-4DDB-9199-5F419EB5D03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877808" y="2210634"/>
            <a:ext cx="7757021" cy="921287"/>
          </a:xfrm>
        </p:spPr>
        <p:txBody>
          <a:bodyPr anchor="b"/>
          <a:lstStyle>
            <a:lvl1pPr marL="0" indent="0">
              <a:buNone/>
              <a:defRPr sz="4100" b="1"/>
            </a:lvl1pPr>
            <a:lvl2pPr marL="783732" indent="0">
              <a:buNone/>
              <a:defRPr sz="3400" b="1"/>
            </a:lvl2pPr>
            <a:lvl3pPr marL="1567464" indent="0">
              <a:buNone/>
              <a:defRPr sz="3100" b="1"/>
            </a:lvl3pPr>
            <a:lvl4pPr marL="2351197" indent="0">
              <a:buNone/>
              <a:defRPr sz="2700" b="1"/>
            </a:lvl4pPr>
            <a:lvl5pPr marL="3134929" indent="0">
              <a:buNone/>
              <a:defRPr sz="2700" b="1"/>
            </a:lvl5pPr>
            <a:lvl6pPr marL="3918661" indent="0">
              <a:buNone/>
              <a:defRPr sz="2700" b="1"/>
            </a:lvl6pPr>
            <a:lvl7pPr marL="4702393" indent="0">
              <a:buNone/>
              <a:defRPr sz="2700" b="1"/>
            </a:lvl7pPr>
            <a:lvl8pPr marL="5486126" indent="0">
              <a:buNone/>
              <a:defRPr sz="2700" b="1"/>
            </a:lvl8pPr>
            <a:lvl9pPr marL="6269858" indent="0">
              <a:buNone/>
              <a:defRPr sz="2700" b="1"/>
            </a:lvl9pPr>
          </a:lstStyle>
          <a:p>
            <a:pPr lvl="0"/>
            <a:r>
              <a:rPr lang="en-US" smtClean="0"/>
              <a:t>Click to edit Master text styles</a:t>
            </a:r>
          </a:p>
        </p:txBody>
      </p:sp>
      <p:sp>
        <p:nvSpPr>
          <p:cNvPr id="4" name="Content Placeholder 3"/>
          <p:cNvSpPr>
            <a:spLocks noGrp="1"/>
          </p:cNvSpPr>
          <p:nvPr>
            <p:ph sz="half" idx="2"/>
          </p:nvPr>
        </p:nvSpPr>
        <p:spPr>
          <a:xfrm>
            <a:off x="877808" y="3131921"/>
            <a:ext cx="7757021" cy="5690038"/>
          </a:xfrm>
        </p:spPr>
        <p:txBody>
          <a:bodyPr/>
          <a:lstStyle>
            <a:lvl1pPr>
              <a:defRPr sz="4100"/>
            </a:lvl1pPr>
            <a:lvl2pPr>
              <a:defRPr sz="3400"/>
            </a:lvl2pPr>
            <a:lvl3pPr>
              <a:defRPr sz="3100"/>
            </a:lvl3pPr>
            <a:lvl4pPr>
              <a:defRPr sz="2700"/>
            </a:lvl4pPr>
            <a:lvl5pPr>
              <a:defRPr sz="2700"/>
            </a:lvl5pPr>
            <a:lvl6pPr>
              <a:defRPr sz="2700"/>
            </a:lvl6pPr>
            <a:lvl7pPr>
              <a:defRPr sz="2700"/>
            </a:lvl7pPr>
            <a:lvl8pPr>
              <a:defRPr sz="2700"/>
            </a:lvl8pPr>
            <a:lvl9pPr>
              <a:defRPr sz="2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8918288" y="2210634"/>
            <a:ext cx="7760068" cy="921287"/>
          </a:xfrm>
        </p:spPr>
        <p:txBody>
          <a:bodyPr anchor="b"/>
          <a:lstStyle>
            <a:lvl1pPr marL="0" indent="0">
              <a:buNone/>
              <a:defRPr sz="4100" b="1"/>
            </a:lvl1pPr>
            <a:lvl2pPr marL="783732" indent="0">
              <a:buNone/>
              <a:defRPr sz="3400" b="1"/>
            </a:lvl2pPr>
            <a:lvl3pPr marL="1567464" indent="0">
              <a:buNone/>
              <a:defRPr sz="3100" b="1"/>
            </a:lvl3pPr>
            <a:lvl4pPr marL="2351197" indent="0">
              <a:buNone/>
              <a:defRPr sz="2700" b="1"/>
            </a:lvl4pPr>
            <a:lvl5pPr marL="3134929" indent="0">
              <a:buNone/>
              <a:defRPr sz="2700" b="1"/>
            </a:lvl5pPr>
            <a:lvl6pPr marL="3918661" indent="0">
              <a:buNone/>
              <a:defRPr sz="2700" b="1"/>
            </a:lvl6pPr>
            <a:lvl7pPr marL="4702393" indent="0">
              <a:buNone/>
              <a:defRPr sz="2700" b="1"/>
            </a:lvl7pPr>
            <a:lvl8pPr marL="5486126" indent="0">
              <a:buNone/>
              <a:defRPr sz="2700" b="1"/>
            </a:lvl8pPr>
            <a:lvl9pPr marL="6269858" indent="0">
              <a:buNone/>
              <a:defRPr sz="2700" b="1"/>
            </a:lvl9pPr>
          </a:lstStyle>
          <a:p>
            <a:pPr lvl="0"/>
            <a:r>
              <a:rPr lang="en-US" smtClean="0"/>
              <a:t>Click to edit Master text styles</a:t>
            </a:r>
          </a:p>
        </p:txBody>
      </p:sp>
      <p:sp>
        <p:nvSpPr>
          <p:cNvPr id="6" name="Content Placeholder 5"/>
          <p:cNvSpPr>
            <a:spLocks noGrp="1"/>
          </p:cNvSpPr>
          <p:nvPr>
            <p:ph sz="quarter" idx="4"/>
          </p:nvPr>
        </p:nvSpPr>
        <p:spPr>
          <a:xfrm>
            <a:off x="8918288" y="3131921"/>
            <a:ext cx="7760068" cy="5690038"/>
          </a:xfrm>
        </p:spPr>
        <p:txBody>
          <a:bodyPr/>
          <a:lstStyle>
            <a:lvl1pPr>
              <a:defRPr sz="4100"/>
            </a:lvl1pPr>
            <a:lvl2pPr>
              <a:defRPr sz="3400"/>
            </a:lvl2pPr>
            <a:lvl3pPr>
              <a:defRPr sz="3100"/>
            </a:lvl3pPr>
            <a:lvl4pPr>
              <a:defRPr sz="2700"/>
            </a:lvl4pPr>
            <a:lvl5pPr>
              <a:defRPr sz="2700"/>
            </a:lvl5pPr>
            <a:lvl6pPr>
              <a:defRPr sz="2700"/>
            </a:lvl6pPr>
            <a:lvl7pPr>
              <a:defRPr sz="2700"/>
            </a:lvl7pPr>
            <a:lvl8pPr>
              <a:defRPr sz="2700"/>
            </a:lvl8pPr>
            <a:lvl9pPr>
              <a:defRPr sz="2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85A02F0-9EFE-47D9-A784-6CDA112B9ABE}" type="datetimeFigureOut">
              <a:rPr lang="en-US" smtClean="0"/>
              <a:pPr/>
              <a:t>4/21/2013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A025A9D-D766-4DDB-9199-5F419EB5D03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85A02F0-9EFE-47D9-A784-6CDA112B9ABE}" type="datetimeFigureOut">
              <a:rPr lang="en-US" smtClean="0"/>
              <a:pPr/>
              <a:t>4/21/2013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A025A9D-D766-4DDB-9199-5F419EB5D03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5A02F0-9EFE-47D9-A784-6CDA112B9ABE}" type="datetimeFigureOut">
              <a:rPr lang="en-US" smtClean="0"/>
              <a:pPr/>
              <a:t>4/21/2013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A025A9D-D766-4DDB-9199-5F419EB5D03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77809" y="393205"/>
            <a:ext cx="5775857" cy="1673406"/>
          </a:xfrm>
        </p:spPr>
        <p:txBody>
          <a:bodyPr anchor="b"/>
          <a:lstStyle>
            <a:lvl1pPr algn="l">
              <a:defRPr sz="3400" b="1"/>
            </a:lvl1pPr>
          </a:lstStyle>
          <a:p>
            <a:r>
              <a:rPr lang="en-US" smtClean="0"/>
              <a:t>Click to edit Master title style</a:t>
            </a:r>
            <a:endParaRPr lang="en-US"/>
          </a:p>
        </p:txBody>
      </p:sp>
      <p:sp>
        <p:nvSpPr>
          <p:cNvPr id="3" name="Content Placeholder 2"/>
          <p:cNvSpPr>
            <a:spLocks noGrp="1"/>
          </p:cNvSpPr>
          <p:nvPr>
            <p:ph idx="1"/>
          </p:nvPr>
        </p:nvSpPr>
        <p:spPr>
          <a:xfrm>
            <a:off x="6863972" y="393205"/>
            <a:ext cx="9814383" cy="8428754"/>
          </a:xfrm>
        </p:spPr>
        <p:txBody>
          <a:bodyPr/>
          <a:lstStyle>
            <a:lvl1pPr>
              <a:defRPr sz="5500"/>
            </a:lvl1pPr>
            <a:lvl2pPr>
              <a:defRPr sz="4800"/>
            </a:lvl2pPr>
            <a:lvl3pPr>
              <a:defRPr sz="4100"/>
            </a:lvl3pPr>
            <a:lvl4pPr>
              <a:defRPr sz="3400"/>
            </a:lvl4pPr>
            <a:lvl5pPr>
              <a:defRPr sz="3400"/>
            </a:lvl5pPr>
            <a:lvl6pPr>
              <a:defRPr sz="3400"/>
            </a:lvl6pPr>
            <a:lvl7pPr>
              <a:defRPr sz="3400"/>
            </a:lvl7pPr>
            <a:lvl8pPr>
              <a:defRPr sz="3400"/>
            </a:lvl8pPr>
            <a:lvl9pPr>
              <a:defRPr sz="3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77809" y="2066611"/>
            <a:ext cx="5775857" cy="6755348"/>
          </a:xfrm>
        </p:spPr>
        <p:txBody>
          <a:bodyPr/>
          <a:lstStyle>
            <a:lvl1pPr marL="0" indent="0">
              <a:buNone/>
              <a:defRPr sz="2400"/>
            </a:lvl1pPr>
            <a:lvl2pPr marL="783732" indent="0">
              <a:buNone/>
              <a:defRPr sz="2100"/>
            </a:lvl2pPr>
            <a:lvl3pPr marL="1567464" indent="0">
              <a:buNone/>
              <a:defRPr sz="1700"/>
            </a:lvl3pPr>
            <a:lvl4pPr marL="2351197" indent="0">
              <a:buNone/>
              <a:defRPr sz="1500"/>
            </a:lvl4pPr>
            <a:lvl5pPr marL="3134929" indent="0">
              <a:buNone/>
              <a:defRPr sz="1500"/>
            </a:lvl5pPr>
            <a:lvl6pPr marL="3918661" indent="0">
              <a:buNone/>
              <a:defRPr sz="1500"/>
            </a:lvl6pPr>
            <a:lvl7pPr marL="4702393" indent="0">
              <a:buNone/>
              <a:defRPr sz="1500"/>
            </a:lvl7pPr>
            <a:lvl8pPr marL="5486126" indent="0">
              <a:buNone/>
              <a:defRPr sz="1500"/>
            </a:lvl8pPr>
            <a:lvl9pPr marL="6269858" indent="0">
              <a:buNone/>
              <a:defRPr sz="15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85A02F0-9EFE-47D9-A784-6CDA112B9ABE}" type="datetimeFigureOut">
              <a:rPr lang="en-US" smtClean="0"/>
              <a:pPr/>
              <a:t>4/21/2013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025A9D-D766-4DDB-9199-5F419EB5D03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41131" y="6913087"/>
            <a:ext cx="10533698" cy="816129"/>
          </a:xfrm>
        </p:spPr>
        <p:txBody>
          <a:bodyPr anchor="b"/>
          <a:lstStyle>
            <a:lvl1pPr algn="l">
              <a:defRPr sz="3400" b="1"/>
            </a:lvl1pPr>
          </a:lstStyle>
          <a:p>
            <a:r>
              <a:rPr lang="en-US" smtClean="0"/>
              <a:t>Click to edit Master title style</a:t>
            </a:r>
            <a:endParaRPr lang="en-US"/>
          </a:p>
        </p:txBody>
      </p:sp>
      <p:sp>
        <p:nvSpPr>
          <p:cNvPr id="3" name="Picture Placeholder 2"/>
          <p:cNvSpPr>
            <a:spLocks noGrp="1"/>
          </p:cNvSpPr>
          <p:nvPr>
            <p:ph type="pic" idx="1"/>
          </p:nvPr>
        </p:nvSpPr>
        <p:spPr>
          <a:xfrm>
            <a:off x="3441131" y="882424"/>
            <a:ext cx="10533698" cy="5925503"/>
          </a:xfrm>
        </p:spPr>
        <p:txBody>
          <a:bodyPr/>
          <a:lstStyle>
            <a:lvl1pPr marL="0" indent="0">
              <a:buNone/>
              <a:defRPr sz="5500"/>
            </a:lvl1pPr>
            <a:lvl2pPr marL="783732" indent="0">
              <a:buNone/>
              <a:defRPr sz="4800"/>
            </a:lvl2pPr>
            <a:lvl3pPr marL="1567464" indent="0">
              <a:buNone/>
              <a:defRPr sz="4100"/>
            </a:lvl3pPr>
            <a:lvl4pPr marL="2351197" indent="0">
              <a:buNone/>
              <a:defRPr sz="3400"/>
            </a:lvl4pPr>
            <a:lvl5pPr marL="3134929" indent="0">
              <a:buNone/>
              <a:defRPr sz="3400"/>
            </a:lvl5pPr>
            <a:lvl6pPr marL="3918661" indent="0">
              <a:buNone/>
              <a:defRPr sz="3400"/>
            </a:lvl6pPr>
            <a:lvl7pPr marL="4702393" indent="0">
              <a:buNone/>
              <a:defRPr sz="3400"/>
            </a:lvl7pPr>
            <a:lvl8pPr marL="5486126" indent="0">
              <a:buNone/>
              <a:defRPr sz="3400"/>
            </a:lvl8pPr>
            <a:lvl9pPr marL="6269858" indent="0">
              <a:buNone/>
              <a:defRPr sz="3400"/>
            </a:lvl9pPr>
          </a:lstStyle>
          <a:p>
            <a:endParaRPr lang="en-US"/>
          </a:p>
        </p:txBody>
      </p:sp>
      <p:sp>
        <p:nvSpPr>
          <p:cNvPr id="4" name="Text Placeholder 3"/>
          <p:cNvSpPr>
            <a:spLocks noGrp="1"/>
          </p:cNvSpPr>
          <p:nvPr>
            <p:ph type="body" sz="half" idx="2"/>
          </p:nvPr>
        </p:nvSpPr>
        <p:spPr>
          <a:xfrm>
            <a:off x="3441131" y="7729215"/>
            <a:ext cx="10533698" cy="1159039"/>
          </a:xfrm>
        </p:spPr>
        <p:txBody>
          <a:bodyPr/>
          <a:lstStyle>
            <a:lvl1pPr marL="0" indent="0">
              <a:buNone/>
              <a:defRPr sz="2400"/>
            </a:lvl1pPr>
            <a:lvl2pPr marL="783732" indent="0">
              <a:buNone/>
              <a:defRPr sz="2100"/>
            </a:lvl2pPr>
            <a:lvl3pPr marL="1567464" indent="0">
              <a:buNone/>
              <a:defRPr sz="1700"/>
            </a:lvl3pPr>
            <a:lvl4pPr marL="2351197" indent="0">
              <a:buNone/>
              <a:defRPr sz="1500"/>
            </a:lvl4pPr>
            <a:lvl5pPr marL="3134929" indent="0">
              <a:buNone/>
              <a:defRPr sz="1500"/>
            </a:lvl5pPr>
            <a:lvl6pPr marL="3918661" indent="0">
              <a:buNone/>
              <a:defRPr sz="1500"/>
            </a:lvl6pPr>
            <a:lvl7pPr marL="4702393" indent="0">
              <a:buNone/>
              <a:defRPr sz="1500"/>
            </a:lvl7pPr>
            <a:lvl8pPr marL="5486126" indent="0">
              <a:buNone/>
              <a:defRPr sz="1500"/>
            </a:lvl8pPr>
            <a:lvl9pPr marL="6269858" indent="0">
              <a:buNone/>
              <a:defRPr sz="15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85A02F0-9EFE-47D9-A784-6CDA112B9ABE}" type="datetimeFigureOut">
              <a:rPr lang="en-US" smtClean="0"/>
              <a:pPr/>
              <a:t>4/21/2013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025A9D-D766-4DDB-9199-5F419EB5D03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77808" y="395491"/>
            <a:ext cx="15800547" cy="1645973"/>
          </a:xfrm>
          <a:prstGeom prst="rect">
            <a:avLst/>
          </a:prstGeom>
        </p:spPr>
        <p:txBody>
          <a:bodyPr vert="horz" lIns="156746" tIns="78373" rIns="156746" bIns="78373"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77808" y="2304363"/>
            <a:ext cx="15800547" cy="6517597"/>
          </a:xfrm>
          <a:prstGeom prst="rect">
            <a:avLst/>
          </a:prstGeom>
        </p:spPr>
        <p:txBody>
          <a:bodyPr vert="horz" lIns="156746" tIns="78373" rIns="156746" bIns="78373"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77808" y="9153439"/>
            <a:ext cx="4096438" cy="525797"/>
          </a:xfrm>
          <a:prstGeom prst="rect">
            <a:avLst/>
          </a:prstGeom>
        </p:spPr>
        <p:txBody>
          <a:bodyPr vert="horz" lIns="156746" tIns="78373" rIns="156746" bIns="78373" rtlCol="0" anchor="ctr"/>
          <a:lstStyle>
            <a:lvl1pPr algn="l">
              <a:defRPr sz="2100">
                <a:solidFill>
                  <a:schemeClr val="tx1">
                    <a:tint val="75000"/>
                  </a:schemeClr>
                </a:solidFill>
              </a:defRPr>
            </a:lvl1pPr>
          </a:lstStyle>
          <a:p>
            <a:fld id="{085A02F0-9EFE-47D9-A784-6CDA112B9ABE}" type="datetimeFigureOut">
              <a:rPr lang="en-US" smtClean="0"/>
              <a:pPr/>
              <a:t>4/21/2013</a:t>
            </a:fld>
            <a:endParaRPr lang="en-US"/>
          </a:p>
        </p:txBody>
      </p:sp>
      <p:sp>
        <p:nvSpPr>
          <p:cNvPr id="5" name="Footer Placeholder 4"/>
          <p:cNvSpPr>
            <a:spLocks noGrp="1"/>
          </p:cNvSpPr>
          <p:nvPr>
            <p:ph type="ftr" sz="quarter" idx="3"/>
          </p:nvPr>
        </p:nvSpPr>
        <p:spPr>
          <a:xfrm>
            <a:off x="5998356" y="9153439"/>
            <a:ext cx="5559452" cy="525797"/>
          </a:xfrm>
          <a:prstGeom prst="rect">
            <a:avLst/>
          </a:prstGeom>
        </p:spPr>
        <p:txBody>
          <a:bodyPr vert="horz" lIns="156746" tIns="78373" rIns="156746" bIns="78373" rtlCol="0" anchor="ctr"/>
          <a:lstStyle>
            <a:lvl1pPr algn="ctr">
              <a:defRPr sz="21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2581917" y="9153439"/>
            <a:ext cx="4096438" cy="525797"/>
          </a:xfrm>
          <a:prstGeom prst="rect">
            <a:avLst/>
          </a:prstGeom>
        </p:spPr>
        <p:txBody>
          <a:bodyPr vert="horz" lIns="156746" tIns="78373" rIns="156746" bIns="78373" rtlCol="0" anchor="ctr"/>
          <a:lstStyle>
            <a:lvl1pPr algn="r">
              <a:defRPr sz="2100">
                <a:solidFill>
                  <a:schemeClr val="tx1">
                    <a:tint val="75000"/>
                  </a:schemeClr>
                </a:solidFill>
              </a:defRPr>
            </a:lvl1pPr>
          </a:lstStyle>
          <a:p>
            <a:fld id="{9A025A9D-D766-4DDB-9199-5F419EB5D03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567464" rtl="0" eaLnBrk="1" latinLnBrk="0" hangingPunct="1">
        <a:spcBef>
          <a:spcPct val="0"/>
        </a:spcBef>
        <a:buNone/>
        <a:defRPr sz="7500" kern="1200">
          <a:solidFill>
            <a:schemeClr val="tx1"/>
          </a:solidFill>
          <a:latin typeface="+mj-lt"/>
          <a:ea typeface="+mj-ea"/>
          <a:cs typeface="+mj-cs"/>
        </a:defRPr>
      </a:lvl1pPr>
    </p:titleStyle>
    <p:bodyStyle>
      <a:lvl1pPr marL="587799" indent="-587799" algn="l" defTabSz="1567464" rtl="0" eaLnBrk="1" latinLnBrk="0" hangingPunct="1">
        <a:spcBef>
          <a:spcPct val="20000"/>
        </a:spcBef>
        <a:buFont typeface="Arial" pitchFamily="34" charset="0"/>
        <a:buChar char="•"/>
        <a:defRPr sz="5500" kern="1200">
          <a:solidFill>
            <a:schemeClr val="tx1"/>
          </a:solidFill>
          <a:latin typeface="+mn-lt"/>
          <a:ea typeface="+mn-ea"/>
          <a:cs typeface="+mn-cs"/>
        </a:defRPr>
      </a:lvl1pPr>
      <a:lvl2pPr marL="1273565" indent="-489833" algn="l" defTabSz="1567464" rtl="0" eaLnBrk="1" latinLnBrk="0" hangingPunct="1">
        <a:spcBef>
          <a:spcPct val="20000"/>
        </a:spcBef>
        <a:buFont typeface="Arial" pitchFamily="34" charset="0"/>
        <a:buChar char="–"/>
        <a:defRPr sz="4800" kern="1200">
          <a:solidFill>
            <a:schemeClr val="tx1"/>
          </a:solidFill>
          <a:latin typeface="+mn-lt"/>
          <a:ea typeface="+mn-ea"/>
          <a:cs typeface="+mn-cs"/>
        </a:defRPr>
      </a:lvl2pPr>
      <a:lvl3pPr marL="1959331" indent="-391866" algn="l" defTabSz="1567464" rtl="0" eaLnBrk="1" latinLnBrk="0" hangingPunct="1">
        <a:spcBef>
          <a:spcPct val="20000"/>
        </a:spcBef>
        <a:buFont typeface="Arial" pitchFamily="34" charset="0"/>
        <a:buChar char="•"/>
        <a:defRPr sz="4100" kern="1200">
          <a:solidFill>
            <a:schemeClr val="tx1"/>
          </a:solidFill>
          <a:latin typeface="+mn-lt"/>
          <a:ea typeface="+mn-ea"/>
          <a:cs typeface="+mn-cs"/>
        </a:defRPr>
      </a:lvl3pPr>
      <a:lvl4pPr marL="2743063" indent="-391866" algn="l" defTabSz="1567464" rtl="0" eaLnBrk="1" latinLnBrk="0" hangingPunct="1">
        <a:spcBef>
          <a:spcPct val="20000"/>
        </a:spcBef>
        <a:buFont typeface="Arial" pitchFamily="34" charset="0"/>
        <a:buChar char="–"/>
        <a:defRPr sz="3400" kern="1200">
          <a:solidFill>
            <a:schemeClr val="tx1"/>
          </a:solidFill>
          <a:latin typeface="+mn-lt"/>
          <a:ea typeface="+mn-ea"/>
          <a:cs typeface="+mn-cs"/>
        </a:defRPr>
      </a:lvl4pPr>
      <a:lvl5pPr marL="3526795" indent="-391866" algn="l" defTabSz="1567464" rtl="0" eaLnBrk="1" latinLnBrk="0" hangingPunct="1">
        <a:spcBef>
          <a:spcPct val="20000"/>
        </a:spcBef>
        <a:buFont typeface="Arial" pitchFamily="34" charset="0"/>
        <a:buChar char="»"/>
        <a:defRPr sz="3400" kern="1200">
          <a:solidFill>
            <a:schemeClr val="tx1"/>
          </a:solidFill>
          <a:latin typeface="+mn-lt"/>
          <a:ea typeface="+mn-ea"/>
          <a:cs typeface="+mn-cs"/>
        </a:defRPr>
      </a:lvl5pPr>
      <a:lvl6pPr marL="4310527" indent="-391866" algn="l" defTabSz="1567464" rtl="0" eaLnBrk="1" latinLnBrk="0" hangingPunct="1">
        <a:spcBef>
          <a:spcPct val="20000"/>
        </a:spcBef>
        <a:buFont typeface="Arial" pitchFamily="34" charset="0"/>
        <a:buChar char="•"/>
        <a:defRPr sz="3400" kern="1200">
          <a:solidFill>
            <a:schemeClr val="tx1"/>
          </a:solidFill>
          <a:latin typeface="+mn-lt"/>
          <a:ea typeface="+mn-ea"/>
          <a:cs typeface="+mn-cs"/>
        </a:defRPr>
      </a:lvl6pPr>
      <a:lvl7pPr marL="5094260" indent="-391866" algn="l" defTabSz="1567464" rtl="0" eaLnBrk="1" latinLnBrk="0" hangingPunct="1">
        <a:spcBef>
          <a:spcPct val="20000"/>
        </a:spcBef>
        <a:buFont typeface="Arial" pitchFamily="34" charset="0"/>
        <a:buChar char="•"/>
        <a:defRPr sz="3400" kern="1200">
          <a:solidFill>
            <a:schemeClr val="tx1"/>
          </a:solidFill>
          <a:latin typeface="+mn-lt"/>
          <a:ea typeface="+mn-ea"/>
          <a:cs typeface="+mn-cs"/>
        </a:defRPr>
      </a:lvl7pPr>
      <a:lvl8pPr marL="5877992" indent="-391866" algn="l" defTabSz="1567464" rtl="0" eaLnBrk="1" latinLnBrk="0" hangingPunct="1">
        <a:spcBef>
          <a:spcPct val="20000"/>
        </a:spcBef>
        <a:buFont typeface="Arial" pitchFamily="34" charset="0"/>
        <a:buChar char="•"/>
        <a:defRPr sz="3400" kern="1200">
          <a:solidFill>
            <a:schemeClr val="tx1"/>
          </a:solidFill>
          <a:latin typeface="+mn-lt"/>
          <a:ea typeface="+mn-ea"/>
          <a:cs typeface="+mn-cs"/>
        </a:defRPr>
      </a:lvl8pPr>
      <a:lvl9pPr marL="6661724" indent="-391866" algn="l" defTabSz="1567464" rtl="0" eaLnBrk="1" latinLnBrk="0" hangingPunct="1">
        <a:spcBef>
          <a:spcPct val="20000"/>
        </a:spcBef>
        <a:buFont typeface="Arial" pitchFamily="34" charset="0"/>
        <a:buChar char="•"/>
        <a:defRPr sz="3400" kern="1200">
          <a:solidFill>
            <a:schemeClr val="tx1"/>
          </a:solidFill>
          <a:latin typeface="+mn-lt"/>
          <a:ea typeface="+mn-ea"/>
          <a:cs typeface="+mn-cs"/>
        </a:defRPr>
      </a:lvl9pPr>
    </p:bodyStyle>
    <p:otherStyle>
      <a:defPPr>
        <a:defRPr lang="en-US"/>
      </a:defPPr>
      <a:lvl1pPr marL="0" algn="l" defTabSz="1567464" rtl="0" eaLnBrk="1" latinLnBrk="0" hangingPunct="1">
        <a:defRPr sz="3100" kern="1200">
          <a:solidFill>
            <a:schemeClr val="tx1"/>
          </a:solidFill>
          <a:latin typeface="+mn-lt"/>
          <a:ea typeface="+mn-ea"/>
          <a:cs typeface="+mn-cs"/>
        </a:defRPr>
      </a:lvl1pPr>
      <a:lvl2pPr marL="783732" algn="l" defTabSz="1567464" rtl="0" eaLnBrk="1" latinLnBrk="0" hangingPunct="1">
        <a:defRPr sz="3100" kern="1200">
          <a:solidFill>
            <a:schemeClr val="tx1"/>
          </a:solidFill>
          <a:latin typeface="+mn-lt"/>
          <a:ea typeface="+mn-ea"/>
          <a:cs typeface="+mn-cs"/>
        </a:defRPr>
      </a:lvl2pPr>
      <a:lvl3pPr marL="1567464" algn="l" defTabSz="1567464" rtl="0" eaLnBrk="1" latinLnBrk="0" hangingPunct="1">
        <a:defRPr sz="3100" kern="1200">
          <a:solidFill>
            <a:schemeClr val="tx1"/>
          </a:solidFill>
          <a:latin typeface="+mn-lt"/>
          <a:ea typeface="+mn-ea"/>
          <a:cs typeface="+mn-cs"/>
        </a:defRPr>
      </a:lvl3pPr>
      <a:lvl4pPr marL="2351197" algn="l" defTabSz="1567464" rtl="0" eaLnBrk="1" latinLnBrk="0" hangingPunct="1">
        <a:defRPr sz="3100" kern="1200">
          <a:solidFill>
            <a:schemeClr val="tx1"/>
          </a:solidFill>
          <a:latin typeface="+mn-lt"/>
          <a:ea typeface="+mn-ea"/>
          <a:cs typeface="+mn-cs"/>
        </a:defRPr>
      </a:lvl4pPr>
      <a:lvl5pPr marL="3134929" algn="l" defTabSz="1567464" rtl="0" eaLnBrk="1" latinLnBrk="0" hangingPunct="1">
        <a:defRPr sz="3100" kern="1200">
          <a:solidFill>
            <a:schemeClr val="tx1"/>
          </a:solidFill>
          <a:latin typeface="+mn-lt"/>
          <a:ea typeface="+mn-ea"/>
          <a:cs typeface="+mn-cs"/>
        </a:defRPr>
      </a:lvl5pPr>
      <a:lvl6pPr marL="3918661" algn="l" defTabSz="1567464" rtl="0" eaLnBrk="1" latinLnBrk="0" hangingPunct="1">
        <a:defRPr sz="3100" kern="1200">
          <a:solidFill>
            <a:schemeClr val="tx1"/>
          </a:solidFill>
          <a:latin typeface="+mn-lt"/>
          <a:ea typeface="+mn-ea"/>
          <a:cs typeface="+mn-cs"/>
        </a:defRPr>
      </a:lvl6pPr>
      <a:lvl7pPr marL="4702393" algn="l" defTabSz="1567464" rtl="0" eaLnBrk="1" latinLnBrk="0" hangingPunct="1">
        <a:defRPr sz="3100" kern="1200">
          <a:solidFill>
            <a:schemeClr val="tx1"/>
          </a:solidFill>
          <a:latin typeface="+mn-lt"/>
          <a:ea typeface="+mn-ea"/>
          <a:cs typeface="+mn-cs"/>
        </a:defRPr>
      </a:lvl7pPr>
      <a:lvl8pPr marL="5486126" algn="l" defTabSz="1567464" rtl="0" eaLnBrk="1" latinLnBrk="0" hangingPunct="1">
        <a:defRPr sz="3100" kern="1200">
          <a:solidFill>
            <a:schemeClr val="tx1"/>
          </a:solidFill>
          <a:latin typeface="+mn-lt"/>
          <a:ea typeface="+mn-ea"/>
          <a:cs typeface="+mn-cs"/>
        </a:defRPr>
      </a:lvl8pPr>
      <a:lvl9pPr marL="6269858" algn="l" defTabSz="1567464" rtl="0" eaLnBrk="1" latinLnBrk="0" hangingPunct="1">
        <a:defRPr sz="3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11.jpeg"/><Relationship Id="rId7"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12.jpeg"/><Relationship Id="rId5" Type="http://schemas.openxmlformats.org/officeDocument/2006/relationships/slide" Target="slide6.xml"/><Relationship Id="rId10" Type="http://schemas.openxmlformats.org/officeDocument/2006/relationships/image" Target="../media/image16.jpeg"/><Relationship Id="rId4" Type="http://schemas.openxmlformats.org/officeDocument/2006/relationships/image" Target="../media/image8.jpeg"/><Relationship Id="rId9" Type="http://schemas.openxmlformats.org/officeDocument/2006/relationships/image" Target="../media/image15.jpeg"/></Relationships>
</file>

<file path=ppt/slides/_rels/slide16.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slide" Target="slide8.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slide" Target="slide13.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slide" Target="slide14.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slide" Target="slide15.xml"/><Relationship Id="rId4" Type="http://schemas.openxmlformats.org/officeDocument/2006/relationships/image" Target="../media/image2.jpe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2.jpe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0.gif"/><Relationship Id="rId5" Type="http://schemas.openxmlformats.org/officeDocument/2006/relationships/slide" Target="slide16.xml"/><Relationship Id="rId4" Type="http://schemas.openxmlformats.org/officeDocument/2006/relationships/image" Target="../media/image2.jpe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2756124"/>
            <a:ext cx="17556163" cy="4696395"/>
          </a:xfrm>
          <a:prstGeom prst="rect">
            <a:avLst/>
          </a:prstGeom>
          <a:solidFill>
            <a:schemeClr val="tx1">
              <a:lumMod val="95000"/>
              <a:lumOff val="5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56746" tIns="78373" rIns="156746" bIns="78373" rtlCol="0" anchor="ctr"/>
          <a:lstStyle/>
          <a:p>
            <a:pPr algn="ctr"/>
            <a:endParaRPr lang="en-US"/>
          </a:p>
        </p:txBody>
      </p:sp>
      <p:pic>
        <p:nvPicPr>
          <p:cNvPr id="1026" name="Picture 2" descr="C:\Documents and Settings\kim\Desktop\PowerPoints\Restaurant\chocolate.jpg"/>
          <p:cNvPicPr>
            <a:picLocks noChangeAspect="1" noChangeArrowheads="1"/>
          </p:cNvPicPr>
          <p:nvPr/>
        </p:nvPicPr>
        <p:blipFill>
          <a:blip r:embed="rId3"/>
          <a:stretch>
            <a:fillRect/>
          </a:stretch>
        </p:blipFill>
        <p:spPr bwMode="auto">
          <a:xfrm>
            <a:off x="13218370" y="2970985"/>
            <a:ext cx="4337793" cy="4239206"/>
          </a:xfrm>
          <a:prstGeom prst="rect">
            <a:avLst/>
          </a:prstGeom>
          <a:noFill/>
        </p:spPr>
      </p:pic>
      <p:pic>
        <p:nvPicPr>
          <p:cNvPr id="1027" name="Picture 3" descr="C:\Documents and Settings\kim\Desktop\PowerPoints\Restaurant\soup.jpg"/>
          <p:cNvPicPr>
            <a:picLocks noChangeAspect="1" noChangeArrowheads="1"/>
          </p:cNvPicPr>
          <p:nvPr/>
        </p:nvPicPr>
        <p:blipFill>
          <a:blip r:embed="rId4"/>
          <a:stretch>
            <a:fillRect/>
          </a:stretch>
        </p:blipFill>
        <p:spPr bwMode="auto">
          <a:xfrm>
            <a:off x="319881" y="2880520"/>
            <a:ext cx="4267200" cy="4420137"/>
          </a:xfrm>
          <a:prstGeom prst="rect">
            <a:avLst/>
          </a:prstGeom>
          <a:noFill/>
        </p:spPr>
      </p:pic>
      <p:pic>
        <p:nvPicPr>
          <p:cNvPr id="1029" name="Picture 5" descr="C:\Documents and Settings\kim\Desktop\PowerPoints\Restaurant\salad.jpg"/>
          <p:cNvPicPr>
            <a:picLocks noChangeAspect="1" noChangeArrowheads="1"/>
          </p:cNvPicPr>
          <p:nvPr/>
        </p:nvPicPr>
        <p:blipFill>
          <a:blip r:embed="rId5"/>
          <a:stretch>
            <a:fillRect/>
          </a:stretch>
        </p:blipFill>
        <p:spPr bwMode="auto">
          <a:xfrm>
            <a:off x="4587081" y="2880520"/>
            <a:ext cx="4114800" cy="4420137"/>
          </a:xfrm>
          <a:prstGeom prst="rect">
            <a:avLst/>
          </a:prstGeom>
          <a:noFill/>
        </p:spPr>
      </p:pic>
      <p:pic>
        <p:nvPicPr>
          <p:cNvPr id="1030" name="Picture 6" descr="C:\Documents and Settings\kim\Desktop\PowerPoints\Restaurant\lamb.jpg"/>
          <p:cNvPicPr>
            <a:picLocks noChangeAspect="1" noChangeArrowheads="1"/>
          </p:cNvPicPr>
          <p:nvPr/>
        </p:nvPicPr>
        <p:blipFill>
          <a:blip r:embed="rId6"/>
          <a:stretch>
            <a:fillRect/>
          </a:stretch>
        </p:blipFill>
        <p:spPr bwMode="auto">
          <a:xfrm>
            <a:off x="8812245" y="2956719"/>
            <a:ext cx="4337793" cy="4343399"/>
          </a:xfrm>
          <a:prstGeom prst="rect">
            <a:avLst/>
          </a:prstGeom>
          <a:noFill/>
        </p:spPr>
      </p:pic>
      <p:grpSp>
        <p:nvGrpSpPr>
          <p:cNvPr id="21" name="Group 20"/>
          <p:cNvGrpSpPr/>
          <p:nvPr/>
        </p:nvGrpSpPr>
        <p:grpSpPr>
          <a:xfrm>
            <a:off x="8320882" y="0"/>
            <a:ext cx="10134600" cy="9667022"/>
            <a:chOff x="3962400" y="0"/>
            <a:chExt cx="5791200" cy="6858000"/>
          </a:xfrm>
        </p:grpSpPr>
        <p:pic>
          <p:nvPicPr>
            <p:cNvPr id="1035" name="Picture 11" descr="C:\Documents and Settings\kim\Desktop\PowerPoints\Restaurant\white_bar.png"/>
            <p:cNvPicPr>
              <a:picLocks noChangeAspect="1" noChangeArrowheads="1"/>
            </p:cNvPicPr>
            <p:nvPr/>
          </p:nvPicPr>
          <p:blipFill>
            <a:blip r:embed="rId7"/>
            <a:srcRect l="36667" r="53333"/>
            <a:stretch>
              <a:fillRect/>
            </a:stretch>
          </p:blipFill>
          <p:spPr bwMode="auto">
            <a:xfrm>
              <a:off x="3962400" y="0"/>
              <a:ext cx="914400" cy="4495800"/>
            </a:xfrm>
            <a:prstGeom prst="rect">
              <a:avLst/>
            </a:prstGeom>
            <a:noFill/>
          </p:spPr>
        </p:pic>
        <p:pic>
          <p:nvPicPr>
            <p:cNvPr id="1036" name="Picture 12" descr="C:\Documents and Settings\kim\Desktop\PowerPoints\Restaurant\red_bars_2.png"/>
            <p:cNvPicPr>
              <a:picLocks noChangeAspect="1" noChangeArrowheads="1"/>
            </p:cNvPicPr>
            <p:nvPr/>
          </p:nvPicPr>
          <p:blipFill>
            <a:blip r:embed="rId8"/>
            <a:srcRect l="46667"/>
            <a:stretch>
              <a:fillRect/>
            </a:stretch>
          </p:blipFill>
          <p:spPr bwMode="auto">
            <a:xfrm>
              <a:off x="4876800" y="0"/>
              <a:ext cx="4876800" cy="6858000"/>
            </a:xfrm>
            <a:prstGeom prst="rect">
              <a:avLst/>
            </a:prstGeom>
            <a:noFill/>
          </p:spPr>
        </p:pic>
      </p:grpSp>
      <p:sp>
        <p:nvSpPr>
          <p:cNvPr id="11" name="Rectangle 10"/>
          <p:cNvSpPr/>
          <p:nvPr/>
        </p:nvSpPr>
        <p:spPr>
          <a:xfrm>
            <a:off x="42590" y="257399"/>
            <a:ext cx="8278292" cy="2308324"/>
          </a:xfrm>
          <a:prstGeom prst="rect">
            <a:avLst/>
          </a:prstGeom>
          <a:noFill/>
        </p:spPr>
        <p:txBody>
          <a:bodyPr wrap="none" lIns="91440" tIns="45720" rIns="91440" bIns="45720">
            <a:spAutoFit/>
          </a:bodyPr>
          <a:lstStyle/>
          <a:p>
            <a:pPr algn="ctr"/>
            <a:r>
              <a:rPr lang="en-US" sz="7200" b="1" cap="none"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Prophet Muhammad</a:t>
            </a:r>
          </a:p>
          <a:p>
            <a:pPr algn="ctr"/>
            <a:r>
              <a:rPr lang="en-US" sz="7200" b="1" cap="none"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 in The Bible</a:t>
            </a:r>
            <a:endParaRPr lang="en-US" sz="7200" b="1" cap="none"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sp>
        <p:nvSpPr>
          <p:cNvPr id="12" name="Rectangle 11"/>
          <p:cNvSpPr/>
          <p:nvPr/>
        </p:nvSpPr>
        <p:spPr>
          <a:xfrm>
            <a:off x="4434681" y="7604919"/>
            <a:ext cx="7441268" cy="2062103"/>
          </a:xfrm>
          <a:prstGeom prst="rect">
            <a:avLst/>
          </a:prstGeom>
          <a:noFill/>
        </p:spPr>
        <p:txBody>
          <a:bodyPr wrap="none" lIns="91440" tIns="45720" rIns="91440" bIns="45720">
            <a:spAutoFit/>
          </a:bodyPr>
          <a:lstStyle/>
          <a:p>
            <a:pPr algn="ctr"/>
            <a:r>
              <a:rPr lang="en-US" sz="4800" b="1" spc="50" dirty="0" smtClean="0">
                <a:ln w="13500">
                  <a:solidFill>
                    <a:schemeClr val="accent1">
                      <a:shade val="2500"/>
                      <a:alpha val="6500"/>
                    </a:schemeClr>
                  </a:solidFill>
                  <a:prstDash val="solid"/>
                </a:ln>
                <a:solidFill>
                  <a:srgbClr val="FFFF00"/>
                </a:solidFill>
                <a:effectLst>
                  <a:innerShdw blurRad="50900" dist="38500" dir="13500000">
                    <a:srgbClr val="000000">
                      <a:alpha val="60000"/>
                    </a:srgbClr>
                  </a:innerShdw>
                </a:effectLst>
              </a:rPr>
              <a:t>Prepared by:</a:t>
            </a:r>
          </a:p>
          <a:p>
            <a:pPr algn="ctr"/>
            <a:r>
              <a:rPr lang="en-US" sz="4800" b="1" cap="none" spc="50" dirty="0" smtClean="0">
                <a:ln w="13500">
                  <a:solidFill>
                    <a:schemeClr val="accent1">
                      <a:shade val="2500"/>
                      <a:alpha val="6500"/>
                    </a:schemeClr>
                  </a:solidFill>
                  <a:prstDash val="solid"/>
                </a:ln>
                <a:solidFill>
                  <a:srgbClr val="FFFF00"/>
                </a:solidFill>
                <a:effectLst>
                  <a:innerShdw blurRad="50900" dist="38500" dir="13500000">
                    <a:srgbClr val="000000">
                      <a:alpha val="60000"/>
                    </a:srgbClr>
                  </a:innerShdw>
                </a:effectLst>
              </a:rPr>
              <a:t>Mohammed A. Al-Abdulhay</a:t>
            </a:r>
          </a:p>
          <a:p>
            <a:pPr algn="ctr"/>
            <a:r>
              <a:rPr lang="en-US" sz="2800" b="1" spc="50" dirty="0" smtClean="0">
                <a:ln w="13500">
                  <a:solidFill>
                    <a:schemeClr val="accent1">
                      <a:shade val="2500"/>
                      <a:alpha val="6500"/>
                    </a:schemeClr>
                  </a:solidFill>
                  <a:prstDash val="solid"/>
                </a:ln>
                <a:solidFill>
                  <a:srgbClr val="FF0000"/>
                </a:solidFill>
                <a:effectLst>
                  <a:innerShdw blurRad="50900" dist="38500" dir="13500000">
                    <a:srgbClr val="000000">
                      <a:alpha val="60000"/>
                    </a:srgbClr>
                  </a:innerShdw>
                </a:effectLst>
              </a:rPr>
              <a:t>Petroleum Engineer, 0503925046</a:t>
            </a:r>
            <a:endParaRPr lang="en-US" sz="2800" b="1" cap="none" spc="50" dirty="0">
              <a:ln w="13500">
                <a:solidFill>
                  <a:schemeClr val="accent1">
                    <a:shade val="2500"/>
                    <a:alpha val="6500"/>
                  </a:schemeClr>
                </a:solidFill>
                <a:prstDash val="solid"/>
              </a:ln>
              <a:solidFill>
                <a:srgbClr val="FF0000"/>
              </a:solidFill>
              <a:effectLst>
                <a:innerShdw blurRad="50900" dist="38500" dir="13500000">
                  <a:srgbClr val="000000">
                    <a:alpha val="60000"/>
                  </a:srgbClr>
                </a:innerShdw>
              </a:effectLst>
            </a:endParaRPr>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29"/>
                                        </p:tgtEl>
                                        <p:attrNameLst>
                                          <p:attrName>style.visibility</p:attrName>
                                        </p:attrNameLst>
                                      </p:cBhvr>
                                      <p:to>
                                        <p:strVal val="visible"/>
                                      </p:to>
                                    </p:set>
                                    <p:animEffect transition="in" filter="fade">
                                      <p:cBhvr>
                                        <p:cTn id="7" dur="2000"/>
                                        <p:tgtEl>
                                          <p:spTgt spid="1029"/>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1026"/>
                                        </p:tgtEl>
                                        <p:attrNameLst>
                                          <p:attrName>style.visibility</p:attrName>
                                        </p:attrNameLst>
                                      </p:cBhvr>
                                      <p:to>
                                        <p:strVal val="visible"/>
                                      </p:to>
                                    </p:set>
                                    <p:animEffect transition="in" filter="fade">
                                      <p:cBhvr>
                                        <p:cTn id="11" dur="2000"/>
                                        <p:tgtEl>
                                          <p:spTgt spid="1026"/>
                                        </p:tgtEl>
                                      </p:cBhvr>
                                    </p:animEffect>
                                  </p:childTnLst>
                                </p:cTn>
                              </p:par>
                            </p:childTnLst>
                          </p:cTn>
                        </p:par>
                        <p:par>
                          <p:cTn id="12" fill="hold">
                            <p:stCondLst>
                              <p:cond delay="4000"/>
                            </p:stCondLst>
                            <p:childTnLst>
                              <p:par>
                                <p:cTn id="13" presetID="10" presetClass="entr" presetSubtype="0" fill="hold" nodeType="afterEffect">
                                  <p:stCondLst>
                                    <p:cond delay="0"/>
                                  </p:stCondLst>
                                  <p:childTnLst>
                                    <p:set>
                                      <p:cBhvr>
                                        <p:cTn id="14" dur="1" fill="hold">
                                          <p:stCondLst>
                                            <p:cond delay="0"/>
                                          </p:stCondLst>
                                        </p:cTn>
                                        <p:tgtEl>
                                          <p:spTgt spid="1030"/>
                                        </p:tgtEl>
                                        <p:attrNameLst>
                                          <p:attrName>style.visibility</p:attrName>
                                        </p:attrNameLst>
                                      </p:cBhvr>
                                      <p:to>
                                        <p:strVal val="visible"/>
                                      </p:to>
                                    </p:set>
                                    <p:animEffect transition="in" filter="fade">
                                      <p:cBhvr>
                                        <p:cTn id="15" dur="1000"/>
                                        <p:tgtEl>
                                          <p:spTgt spid="1030"/>
                                        </p:tgtEl>
                                      </p:cBhvr>
                                    </p:animEffect>
                                  </p:childTnLst>
                                </p:cTn>
                              </p:par>
                            </p:childTnLst>
                          </p:cTn>
                        </p:par>
                        <p:par>
                          <p:cTn id="16" fill="hold">
                            <p:stCondLst>
                              <p:cond delay="5000"/>
                            </p:stCondLst>
                            <p:childTnLst>
                              <p:par>
                                <p:cTn id="17" presetID="10" presetClass="entr" presetSubtype="0" fill="hold" nodeType="afterEffect">
                                  <p:stCondLst>
                                    <p:cond delay="0"/>
                                  </p:stCondLst>
                                  <p:childTnLst>
                                    <p:set>
                                      <p:cBhvr>
                                        <p:cTn id="18" dur="1" fill="hold">
                                          <p:stCondLst>
                                            <p:cond delay="0"/>
                                          </p:stCondLst>
                                        </p:cTn>
                                        <p:tgtEl>
                                          <p:spTgt spid="1027"/>
                                        </p:tgtEl>
                                        <p:attrNameLst>
                                          <p:attrName>style.visibility</p:attrName>
                                        </p:attrNameLst>
                                      </p:cBhvr>
                                      <p:to>
                                        <p:strVal val="visible"/>
                                      </p:to>
                                    </p:set>
                                    <p:animEffect transition="in" filter="fade">
                                      <p:cBhvr>
                                        <p:cTn id="19" dur="1000"/>
                                        <p:tgtEl>
                                          <p:spTgt spid="1027"/>
                                        </p:tgtEl>
                                      </p:cBhvr>
                                    </p:animEffect>
                                  </p:childTnLst>
                                </p:cTn>
                              </p:par>
                            </p:childTnLst>
                          </p:cTn>
                        </p:par>
                        <p:par>
                          <p:cTn id="20" fill="hold">
                            <p:stCondLst>
                              <p:cond delay="6000"/>
                            </p:stCondLst>
                            <p:childTnLst>
                              <p:par>
                                <p:cTn id="21" presetID="14" presetClass="entr" presetSubtype="5" fill="hold"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randombar(vertical)">
                                      <p:cBhvr>
                                        <p:cTn id="23" dur="1000"/>
                                        <p:tgtEl>
                                          <p:spTgt spid="21"/>
                                        </p:tgtEl>
                                      </p:cBhvr>
                                    </p:animEffect>
                                  </p:childTnLst>
                                </p:cTn>
                              </p:par>
                            </p:childTnLst>
                          </p:cTn>
                        </p:par>
                        <p:par>
                          <p:cTn id="24" fill="hold">
                            <p:stCondLst>
                              <p:cond delay="7000"/>
                            </p:stCondLst>
                            <p:childTnLst>
                              <p:par>
                                <p:cTn id="25" presetID="22" presetClass="entr" presetSubtype="8"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left)">
                                      <p:cBhvr>
                                        <p:cTn id="27" dur="1000"/>
                                        <p:tgtEl>
                                          <p:spTgt spid="11"/>
                                        </p:tgtEl>
                                      </p:cBhvr>
                                    </p:animEffect>
                                  </p:childTnLst>
                                </p:cTn>
                              </p:par>
                            </p:childTnLst>
                          </p:cTn>
                        </p:par>
                        <p:par>
                          <p:cTn id="28" fill="hold">
                            <p:stCondLst>
                              <p:cond delay="8000"/>
                            </p:stCondLst>
                            <p:childTnLst>
                              <p:par>
                                <p:cTn id="29" presetID="21" presetClass="entr" presetSubtype="2"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heel(2)">
                                      <p:cBhvr>
                                        <p:cTn id="31"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kim\Desktop\PowerPoints\Restaurant\top_bar.png"/>
          <p:cNvPicPr>
            <a:picLocks noChangeAspect="1" noChangeArrowheads="1"/>
          </p:cNvPicPr>
          <p:nvPr/>
        </p:nvPicPr>
        <p:blipFill>
          <a:blip r:embed="rId3"/>
          <a:srcRect t="3333" b="75555"/>
          <a:stretch>
            <a:fillRect/>
          </a:stretch>
        </p:blipFill>
        <p:spPr bwMode="auto">
          <a:xfrm>
            <a:off x="0" y="329194"/>
            <a:ext cx="17556163" cy="2194631"/>
          </a:xfrm>
          <a:prstGeom prst="rect">
            <a:avLst/>
          </a:prstGeom>
          <a:noFill/>
        </p:spPr>
      </p:pic>
      <p:sp>
        <p:nvSpPr>
          <p:cNvPr id="6" name="TextBox 5"/>
          <p:cNvSpPr txBox="1"/>
          <p:nvPr/>
        </p:nvSpPr>
        <p:spPr>
          <a:xfrm>
            <a:off x="2910681" y="365919"/>
            <a:ext cx="7162800" cy="1743326"/>
          </a:xfrm>
          <a:prstGeom prst="rect">
            <a:avLst/>
          </a:prstGeom>
          <a:noFill/>
        </p:spPr>
        <p:txBody>
          <a:bodyPr wrap="square" lIns="156746" tIns="78373" rIns="156746" bIns="78373" rtlCol="0">
            <a:spAutoFit/>
          </a:bodyPr>
          <a:lstStyle/>
          <a:p>
            <a:r>
              <a:rPr lang="en-US" sz="10300" dirty="0" smtClean="0">
                <a:solidFill>
                  <a:schemeClr val="bg1"/>
                </a:solidFill>
                <a:latin typeface="BernhardFashion BT" pitchFamily="82" charset="0"/>
              </a:rPr>
              <a:t>New Testament</a:t>
            </a:r>
            <a:endParaRPr lang="en-US" sz="10300" dirty="0">
              <a:solidFill>
                <a:schemeClr val="bg1"/>
              </a:solidFill>
              <a:latin typeface="BernhardFashion BT" pitchFamily="82" charset="0"/>
            </a:endParaRPr>
          </a:p>
        </p:txBody>
      </p:sp>
      <p:sp>
        <p:nvSpPr>
          <p:cNvPr id="7" name="TextBox 6"/>
          <p:cNvSpPr txBox="1"/>
          <p:nvPr/>
        </p:nvSpPr>
        <p:spPr>
          <a:xfrm>
            <a:off x="319881" y="2732958"/>
            <a:ext cx="16764000" cy="8068134"/>
          </a:xfrm>
          <a:prstGeom prst="rect">
            <a:avLst/>
          </a:prstGeom>
          <a:noFill/>
        </p:spPr>
        <p:txBody>
          <a:bodyPr wrap="square" lIns="156746" tIns="78373" rIns="156746" bIns="78373" rtlCol="0">
            <a:spAutoFit/>
          </a:bodyPr>
          <a:lstStyle/>
          <a:p>
            <a:pPr marL="742950" indent="-742950">
              <a:buFont typeface="+mj-lt"/>
              <a:buAutoNum type="arabicPeriod"/>
            </a:pPr>
            <a:r>
              <a:rPr lang="en-US" sz="3600" b="1" dirty="0" smtClean="0">
                <a:solidFill>
                  <a:srgbClr val="FFFF00"/>
                </a:solidFill>
                <a:effectLst>
                  <a:outerShdw blurRad="38100" dist="38100" dir="2700000" algn="tl">
                    <a:srgbClr val="000000">
                      <a:alpha val="43137"/>
                    </a:srgbClr>
                  </a:outerShdw>
                </a:effectLst>
                <a:latin typeface="Futura Book" pitchFamily="34" charset="0"/>
              </a:rPr>
              <a:t>John (16:7-8</a:t>
            </a:r>
            <a:r>
              <a:rPr lang="en-US" sz="3600" b="1" dirty="0">
                <a:solidFill>
                  <a:srgbClr val="FFFF00"/>
                </a:solidFill>
                <a:effectLst>
                  <a:outerShdw blurRad="38100" dist="38100" dir="2700000" algn="tl">
                    <a:srgbClr val="000000">
                      <a:alpha val="43137"/>
                    </a:srgbClr>
                  </a:outerShdw>
                </a:effectLst>
                <a:latin typeface="Futura Book" pitchFamily="34" charset="0"/>
              </a:rPr>
              <a:t>)</a:t>
            </a:r>
          </a:p>
          <a:p>
            <a:r>
              <a:rPr lang="en-US" sz="3200" i="1" dirty="0" smtClean="0">
                <a:solidFill>
                  <a:srgbClr val="00B0F0"/>
                </a:solidFill>
                <a:latin typeface="Palatino Linotype" pitchFamily="18" charset="0"/>
              </a:rPr>
              <a:t>“But </a:t>
            </a:r>
            <a:r>
              <a:rPr lang="en-US" sz="3200" i="1" dirty="0">
                <a:solidFill>
                  <a:srgbClr val="00B0F0"/>
                </a:solidFill>
                <a:latin typeface="Palatino Linotype" pitchFamily="18" charset="0"/>
              </a:rPr>
              <a:t>I tell you the truth: It is for your good that I am going away. </a:t>
            </a:r>
            <a:r>
              <a:rPr lang="en-US" sz="3200" i="1" dirty="0">
                <a:solidFill>
                  <a:srgbClr val="FFC000"/>
                </a:solidFill>
                <a:latin typeface="Palatino Linotype" pitchFamily="18" charset="0"/>
              </a:rPr>
              <a:t>Unless I go away</a:t>
            </a:r>
            <a:r>
              <a:rPr lang="en-US" sz="3200" i="1" dirty="0">
                <a:solidFill>
                  <a:srgbClr val="00B0F0"/>
                </a:solidFill>
                <a:latin typeface="Palatino Linotype" pitchFamily="18" charset="0"/>
              </a:rPr>
              <a:t>, the ‘</a:t>
            </a:r>
            <a:r>
              <a:rPr lang="en-US" sz="3200" i="1" dirty="0" err="1">
                <a:solidFill>
                  <a:srgbClr val="00B0F0"/>
                </a:solidFill>
                <a:latin typeface="Palatino Linotype" pitchFamily="18" charset="0"/>
              </a:rPr>
              <a:t>Paraklit</a:t>
            </a:r>
            <a:r>
              <a:rPr lang="en-US" sz="3200" i="1" dirty="0">
                <a:solidFill>
                  <a:srgbClr val="00B0F0"/>
                </a:solidFill>
                <a:latin typeface="Palatino Linotype" pitchFamily="18" charset="0"/>
              </a:rPr>
              <a:t>’ will not come to you; but if I go, I will send him to you. </a:t>
            </a:r>
            <a:endParaRPr lang="en-US" sz="3200" i="1" dirty="0" smtClean="0">
              <a:solidFill>
                <a:srgbClr val="00B0F0"/>
              </a:solidFill>
              <a:latin typeface="Palatino Linotype" pitchFamily="18" charset="0"/>
            </a:endParaRPr>
          </a:p>
          <a:p>
            <a:r>
              <a:rPr lang="en-US" sz="3600" b="1" dirty="0" smtClean="0">
                <a:solidFill>
                  <a:srgbClr val="FFFF00"/>
                </a:solidFill>
                <a:effectLst>
                  <a:outerShdw blurRad="38100" dist="38100" dir="2700000" algn="tl">
                    <a:srgbClr val="000000">
                      <a:alpha val="43137"/>
                    </a:srgbClr>
                  </a:outerShdw>
                </a:effectLst>
                <a:latin typeface="Futura Book" pitchFamily="34" charset="0"/>
              </a:rPr>
              <a:t>2.  John </a:t>
            </a:r>
            <a:r>
              <a:rPr lang="en-US" sz="3600" b="1" dirty="0">
                <a:solidFill>
                  <a:srgbClr val="FFFF00"/>
                </a:solidFill>
                <a:effectLst>
                  <a:outerShdw blurRad="38100" dist="38100" dir="2700000" algn="tl">
                    <a:srgbClr val="000000">
                      <a:alpha val="43137"/>
                    </a:srgbClr>
                  </a:outerShdw>
                </a:effectLst>
                <a:latin typeface="Futura Book" pitchFamily="34" charset="0"/>
              </a:rPr>
              <a:t>(16:13) </a:t>
            </a:r>
          </a:p>
          <a:p>
            <a:r>
              <a:rPr lang="en-US" sz="3200" i="1" dirty="0">
                <a:solidFill>
                  <a:srgbClr val="00B0F0"/>
                </a:solidFill>
                <a:latin typeface="Palatino Linotype" pitchFamily="18" charset="0"/>
              </a:rPr>
              <a:t>“He will </a:t>
            </a:r>
            <a:r>
              <a:rPr lang="en-US" sz="3200" i="1" u="sng" dirty="0">
                <a:solidFill>
                  <a:srgbClr val="FFC000"/>
                </a:solidFill>
                <a:latin typeface="Palatino Linotype" pitchFamily="18" charset="0"/>
              </a:rPr>
              <a:t>speak</a:t>
            </a:r>
            <a:r>
              <a:rPr lang="en-US" sz="3200" i="1" dirty="0" smtClean="0">
                <a:solidFill>
                  <a:srgbClr val="00B0F0"/>
                </a:solidFill>
                <a:latin typeface="Palatino Linotype" pitchFamily="18" charset="0"/>
              </a:rPr>
              <a:t>.”</a:t>
            </a:r>
          </a:p>
          <a:p>
            <a:r>
              <a:rPr lang="en-US" sz="3200" b="1" dirty="0">
                <a:solidFill>
                  <a:srgbClr val="FFFF00"/>
                </a:solidFill>
                <a:effectLst>
                  <a:outerShdw blurRad="38100" dist="38100" dir="2700000" algn="tl">
                    <a:srgbClr val="000000">
                      <a:alpha val="43137"/>
                    </a:srgbClr>
                  </a:outerShdw>
                </a:effectLst>
                <a:latin typeface="Futura Book" pitchFamily="34" charset="0"/>
              </a:rPr>
              <a:t>John (16:12-14)</a:t>
            </a:r>
          </a:p>
          <a:p>
            <a:r>
              <a:rPr lang="en-US" sz="3200" i="1" dirty="0">
                <a:solidFill>
                  <a:srgbClr val="00B0F0"/>
                </a:solidFill>
                <a:latin typeface="Palatino Linotype" pitchFamily="18" charset="0"/>
              </a:rPr>
              <a:t>“(12) I have much more to say to you, more than you can now bear. (13) But when he, the Spirit of truth, comes, he will guide you into all truth. </a:t>
            </a:r>
            <a:r>
              <a:rPr lang="en-US" sz="3200" i="1" u="sng" dirty="0">
                <a:solidFill>
                  <a:srgbClr val="FFC000"/>
                </a:solidFill>
                <a:latin typeface="Palatino Linotype" pitchFamily="18" charset="0"/>
              </a:rPr>
              <a:t>He will not speak on his own; he will speak only what he hears, and he will tell you what is yet to come He will bring glory to me </a:t>
            </a:r>
            <a:r>
              <a:rPr lang="en-US" sz="3200" i="1" dirty="0">
                <a:solidFill>
                  <a:srgbClr val="00B0F0"/>
                </a:solidFill>
                <a:latin typeface="Palatino Linotype" pitchFamily="18" charset="0"/>
              </a:rPr>
              <a:t>by taking from what is mine and making it known to you</a:t>
            </a:r>
          </a:p>
          <a:p>
            <a:endParaRPr lang="en-US" sz="3200" i="1" u="sng" dirty="0">
              <a:solidFill>
                <a:srgbClr val="FFC000"/>
              </a:solidFill>
              <a:latin typeface="Palatino Linotype" pitchFamily="18" charset="0"/>
            </a:endParaRPr>
          </a:p>
          <a:p>
            <a:r>
              <a:rPr lang="en-US" sz="3200" b="1" dirty="0">
                <a:solidFill>
                  <a:srgbClr val="FFFF00"/>
                </a:solidFill>
                <a:effectLst>
                  <a:outerShdw blurRad="38100" dist="38100" dir="2700000" algn="tl">
                    <a:srgbClr val="000000">
                      <a:alpha val="43137"/>
                    </a:srgbClr>
                  </a:outerShdw>
                </a:effectLst>
                <a:latin typeface="Futura Book" pitchFamily="34" charset="0"/>
              </a:rPr>
              <a:t>John (14:30)</a:t>
            </a:r>
          </a:p>
          <a:p>
            <a:r>
              <a:rPr lang="en-US" sz="3200" i="1" dirty="0">
                <a:solidFill>
                  <a:srgbClr val="00B0F0"/>
                </a:solidFill>
                <a:latin typeface="Palatino Linotype" pitchFamily="18" charset="0"/>
              </a:rPr>
              <a:t>“I will not speak with you much longer, for </a:t>
            </a:r>
            <a:r>
              <a:rPr lang="en-US" sz="3200" i="1" u="sng" dirty="0">
                <a:solidFill>
                  <a:srgbClr val="FFC000"/>
                </a:solidFill>
                <a:latin typeface="Palatino Linotype" pitchFamily="18" charset="0"/>
              </a:rPr>
              <a:t>the prince of this world</a:t>
            </a:r>
            <a:r>
              <a:rPr lang="en-US" sz="3200" i="1" dirty="0">
                <a:solidFill>
                  <a:srgbClr val="00B0F0"/>
                </a:solidFill>
                <a:latin typeface="Palatino Linotype" pitchFamily="18" charset="0"/>
              </a:rPr>
              <a:t> is coming. He has no hold on me”</a:t>
            </a:r>
          </a:p>
          <a:p>
            <a:endParaRPr lang="en-US" sz="3600" i="1" dirty="0">
              <a:solidFill>
                <a:srgbClr val="00B0F0"/>
              </a:solidFill>
              <a:latin typeface="Palatino Linotype" pitchFamily="18" charset="0"/>
            </a:endParaRPr>
          </a:p>
          <a:p>
            <a:r>
              <a:rPr lang="en-US" sz="2200" dirty="0" smtClean="0">
                <a:solidFill>
                  <a:schemeClr val="bg1"/>
                </a:solidFill>
                <a:latin typeface="Futura Book" pitchFamily="34" charset="0"/>
              </a:rPr>
              <a:t>				</a:t>
            </a:r>
            <a:endParaRPr lang="en-US" sz="2200" dirty="0">
              <a:solidFill>
                <a:schemeClr val="bg1"/>
              </a:solidFill>
              <a:latin typeface="Futura Book" pitchFamily="34" charset="0"/>
            </a:endParaRPr>
          </a:p>
        </p:txBody>
      </p:sp>
      <p:pic>
        <p:nvPicPr>
          <p:cNvPr id="1028" name="Picture 4" descr="C:\Documents and Settings\kim\Desktop\PowerPoints\Restaurant\salad.jpg"/>
          <p:cNvPicPr>
            <a:picLocks noChangeAspect="1" noChangeArrowheads="1"/>
          </p:cNvPicPr>
          <p:nvPr/>
        </p:nvPicPr>
        <p:blipFill>
          <a:blip r:embed="rId4"/>
          <a:stretch>
            <a:fillRect/>
          </a:stretch>
        </p:blipFill>
        <p:spPr bwMode="auto">
          <a:xfrm>
            <a:off x="243681" y="329194"/>
            <a:ext cx="2362200" cy="2194631"/>
          </a:xfrm>
          <a:prstGeom prst="rect">
            <a:avLst/>
          </a:prstGeom>
          <a:noFill/>
        </p:spPr>
      </p:pic>
    </p:spTree>
  </p:cSld>
  <p:clrMapOvr>
    <a:masterClrMapping/>
  </p:clrMapOvr>
  <p:transition advClick="0"/>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kim\Desktop\PowerPoints\Restaurant\top_bar.png"/>
          <p:cNvPicPr>
            <a:picLocks noChangeAspect="1" noChangeArrowheads="1"/>
          </p:cNvPicPr>
          <p:nvPr/>
        </p:nvPicPr>
        <p:blipFill>
          <a:blip r:embed="rId3"/>
          <a:srcRect t="3333" b="75555"/>
          <a:stretch>
            <a:fillRect/>
          </a:stretch>
        </p:blipFill>
        <p:spPr bwMode="auto">
          <a:xfrm>
            <a:off x="0" y="329194"/>
            <a:ext cx="17556163" cy="2194631"/>
          </a:xfrm>
          <a:prstGeom prst="rect">
            <a:avLst/>
          </a:prstGeom>
          <a:noFill/>
        </p:spPr>
      </p:pic>
      <p:sp>
        <p:nvSpPr>
          <p:cNvPr id="6" name="TextBox 5"/>
          <p:cNvSpPr txBox="1"/>
          <p:nvPr/>
        </p:nvSpPr>
        <p:spPr>
          <a:xfrm>
            <a:off x="2910681" y="365919"/>
            <a:ext cx="7162800" cy="1743326"/>
          </a:xfrm>
          <a:prstGeom prst="rect">
            <a:avLst/>
          </a:prstGeom>
          <a:noFill/>
        </p:spPr>
        <p:txBody>
          <a:bodyPr wrap="square" lIns="156746" tIns="78373" rIns="156746" bIns="78373" rtlCol="0">
            <a:spAutoFit/>
          </a:bodyPr>
          <a:lstStyle/>
          <a:p>
            <a:r>
              <a:rPr lang="en-US" sz="10300" dirty="0" smtClean="0">
                <a:solidFill>
                  <a:schemeClr val="bg1"/>
                </a:solidFill>
                <a:latin typeface="BernhardFashion BT" pitchFamily="82" charset="0"/>
              </a:rPr>
              <a:t>other</a:t>
            </a:r>
            <a:endParaRPr lang="en-US" sz="12400" dirty="0">
              <a:solidFill>
                <a:schemeClr val="bg1"/>
              </a:solidFill>
              <a:latin typeface="BernhardFashion BT" pitchFamily="82" charset="0"/>
            </a:endParaRPr>
          </a:p>
        </p:txBody>
      </p:sp>
      <p:sp>
        <p:nvSpPr>
          <p:cNvPr id="7" name="TextBox 6"/>
          <p:cNvSpPr txBox="1"/>
          <p:nvPr/>
        </p:nvSpPr>
        <p:spPr>
          <a:xfrm>
            <a:off x="319881" y="2732958"/>
            <a:ext cx="16764000" cy="4928813"/>
          </a:xfrm>
          <a:prstGeom prst="rect">
            <a:avLst/>
          </a:prstGeom>
          <a:noFill/>
        </p:spPr>
        <p:txBody>
          <a:bodyPr wrap="square" lIns="156746" tIns="78373" rIns="156746" bIns="78373" rtlCol="0">
            <a:spAutoFit/>
          </a:bodyPr>
          <a:lstStyle/>
          <a:p>
            <a:pPr marL="742950" indent="-742950">
              <a:buClr>
                <a:srgbClr val="FFFF00"/>
              </a:buClr>
              <a:buFont typeface="+mj-lt"/>
              <a:buAutoNum type="arabicPeriod"/>
            </a:pPr>
            <a:r>
              <a:rPr lang="en-US" sz="3600" i="1" dirty="0" smtClean="0">
                <a:solidFill>
                  <a:schemeClr val="accent2">
                    <a:lumMod val="60000"/>
                    <a:lumOff val="40000"/>
                  </a:schemeClr>
                </a:solidFill>
                <a:latin typeface="Palatino Linotype" pitchFamily="18" charset="0"/>
              </a:rPr>
              <a:t>Quran</a:t>
            </a:r>
          </a:p>
          <a:p>
            <a:pPr marL="742950" indent="-742950">
              <a:buClr>
                <a:srgbClr val="FFFF00"/>
              </a:buClr>
              <a:buFont typeface="+mj-lt"/>
              <a:buAutoNum type="arabicPeriod"/>
            </a:pPr>
            <a:r>
              <a:rPr lang="en-US" sz="3600" i="1" dirty="0" smtClean="0">
                <a:solidFill>
                  <a:schemeClr val="accent2">
                    <a:lumMod val="60000"/>
                    <a:lumOff val="40000"/>
                  </a:schemeClr>
                </a:solidFill>
                <a:latin typeface="Palatino Linotype" pitchFamily="18" charset="0"/>
              </a:rPr>
              <a:t>The </a:t>
            </a:r>
            <a:r>
              <a:rPr lang="en-US" sz="3600" i="1" dirty="0">
                <a:solidFill>
                  <a:schemeClr val="accent2">
                    <a:lumMod val="60000"/>
                    <a:lumOff val="40000"/>
                  </a:schemeClr>
                </a:solidFill>
                <a:latin typeface="Palatino Linotype" pitchFamily="18" charset="0"/>
              </a:rPr>
              <a:t>miracles as supporting his </a:t>
            </a:r>
            <a:r>
              <a:rPr lang="en-US" sz="3600" i="1" dirty="0" smtClean="0">
                <a:solidFill>
                  <a:schemeClr val="accent2">
                    <a:lumMod val="60000"/>
                    <a:lumOff val="40000"/>
                  </a:schemeClr>
                </a:solidFill>
                <a:latin typeface="Palatino Linotype" pitchFamily="18" charset="0"/>
              </a:rPr>
              <a:t>prophecy</a:t>
            </a:r>
          </a:p>
          <a:p>
            <a:pPr marL="742950" indent="-742950">
              <a:buClr>
                <a:srgbClr val="FFFF00"/>
              </a:buClr>
              <a:buFont typeface="+mj-lt"/>
              <a:buAutoNum type="arabicPeriod" startAt="3"/>
            </a:pPr>
            <a:r>
              <a:rPr lang="en-US" sz="3600" i="1" dirty="0" smtClean="0">
                <a:solidFill>
                  <a:schemeClr val="accent2">
                    <a:lumMod val="60000"/>
                    <a:lumOff val="40000"/>
                  </a:schemeClr>
                </a:solidFill>
                <a:latin typeface="Palatino Linotype" pitchFamily="18" charset="0"/>
              </a:rPr>
              <a:t>Muhammad foretold of events that would occur after him</a:t>
            </a:r>
          </a:p>
          <a:p>
            <a:pPr marL="742950" indent="-742950">
              <a:buClr>
                <a:srgbClr val="FFFF00"/>
              </a:buClr>
              <a:buFont typeface="+mj-lt"/>
              <a:buAutoNum type="arabicPeriod" startAt="4"/>
            </a:pPr>
            <a:r>
              <a:rPr lang="en-US" sz="3600" i="1" dirty="0" smtClean="0">
                <a:solidFill>
                  <a:schemeClr val="accent2">
                    <a:lumMod val="60000"/>
                    <a:lumOff val="40000"/>
                  </a:schemeClr>
                </a:solidFill>
                <a:latin typeface="Palatino Linotype" pitchFamily="18" charset="0"/>
              </a:rPr>
              <a:t>The powers &amp; fast of spreading Islam 	</a:t>
            </a:r>
          </a:p>
          <a:p>
            <a:pPr marL="742950" indent="-742950">
              <a:buClr>
                <a:srgbClr val="FFFF00"/>
              </a:buClr>
              <a:buFont typeface="+mj-lt"/>
              <a:buAutoNum type="arabicPeriod" startAt="5"/>
            </a:pPr>
            <a:r>
              <a:rPr lang="en-US" sz="3600" i="1" dirty="0" smtClean="0">
                <a:solidFill>
                  <a:schemeClr val="accent2">
                    <a:lumMod val="60000"/>
                    <a:lumOff val="40000"/>
                  </a:schemeClr>
                </a:solidFill>
                <a:latin typeface="Palatino Linotype" pitchFamily="18" charset="0"/>
              </a:rPr>
              <a:t>The life history of this Noble Prophet was a perfect example</a:t>
            </a:r>
          </a:p>
          <a:p>
            <a:pPr marL="742950" indent="-742950">
              <a:buClr>
                <a:srgbClr val="FFFF00"/>
              </a:buClr>
              <a:buFont typeface="+mj-lt"/>
              <a:buAutoNum type="arabicPeriod" startAt="5"/>
            </a:pPr>
            <a:r>
              <a:rPr lang="en-US" sz="3600" i="1" dirty="0" smtClean="0">
                <a:solidFill>
                  <a:schemeClr val="accent2">
                    <a:lumMod val="60000"/>
                    <a:lumOff val="40000"/>
                  </a:schemeClr>
                </a:solidFill>
                <a:latin typeface="Palatino Linotype" pitchFamily="18" charset="0"/>
              </a:rPr>
              <a:t>Allah instilled great love for Muhammad following his life manner</a:t>
            </a:r>
          </a:p>
          <a:p>
            <a:pPr marL="742950" indent="-742950">
              <a:buClr>
                <a:srgbClr val="FFFF00"/>
              </a:buClr>
              <a:buFont typeface="+mj-lt"/>
              <a:buAutoNum type="arabicPeriod" startAt="5"/>
            </a:pPr>
            <a:r>
              <a:rPr lang="en-US" sz="3600" i="1" dirty="0" smtClean="0">
                <a:solidFill>
                  <a:schemeClr val="accent2">
                    <a:lumMod val="60000"/>
                    <a:lumOff val="40000"/>
                  </a:schemeClr>
                </a:solidFill>
                <a:latin typeface="Palatino Linotype" pitchFamily="18" charset="0"/>
              </a:rPr>
              <a:t>Supernatural  witnesses pointed to Muhammad's prophet hood </a:t>
            </a:r>
          </a:p>
          <a:p>
            <a:pPr marL="742950" indent="-742950">
              <a:buClr>
                <a:srgbClr val="FFFF00"/>
              </a:buClr>
              <a:buFont typeface="+mj-lt"/>
              <a:buAutoNum type="arabicPeriod" startAt="4"/>
            </a:pPr>
            <a:endParaRPr lang="en-US" sz="2200" dirty="0" smtClean="0">
              <a:solidFill>
                <a:schemeClr val="bg1"/>
              </a:solidFill>
              <a:latin typeface="Futura Book" pitchFamily="34" charset="0"/>
            </a:endParaRPr>
          </a:p>
          <a:p>
            <a:pPr marL="742950" indent="-742950">
              <a:buClr>
                <a:srgbClr val="FFFF00"/>
              </a:buClr>
            </a:pPr>
            <a:endParaRPr lang="en-US" sz="3600" i="1" dirty="0">
              <a:solidFill>
                <a:schemeClr val="accent2">
                  <a:lumMod val="60000"/>
                  <a:lumOff val="40000"/>
                </a:schemeClr>
              </a:solidFill>
              <a:latin typeface="Palatino Linotype" pitchFamily="18" charset="0"/>
            </a:endParaRPr>
          </a:p>
        </p:txBody>
      </p:sp>
      <p:pic>
        <p:nvPicPr>
          <p:cNvPr id="1028" name="Picture 4" descr="C:\Documents and Settings\kim\Desktop\PowerPoints\Restaurant\salad.jpg"/>
          <p:cNvPicPr>
            <a:picLocks noChangeAspect="1" noChangeArrowheads="1"/>
          </p:cNvPicPr>
          <p:nvPr/>
        </p:nvPicPr>
        <p:blipFill>
          <a:blip r:embed="rId4"/>
          <a:stretch>
            <a:fillRect/>
          </a:stretch>
        </p:blipFill>
        <p:spPr bwMode="auto">
          <a:xfrm>
            <a:off x="243681" y="329194"/>
            <a:ext cx="2362200" cy="2194631"/>
          </a:xfrm>
          <a:prstGeom prst="rect">
            <a:avLst/>
          </a:prstGeom>
          <a:noFill/>
        </p:spPr>
      </p:pic>
    </p:spTree>
    <p:extLst>
      <p:ext uri="{BB962C8B-B14F-4D97-AF65-F5344CB8AC3E}">
        <p14:creationId xmlns:p14="http://schemas.microsoft.com/office/powerpoint/2010/main" xmlns="" val="492700"/>
      </p:ext>
    </p:extLst>
  </p:cSld>
  <p:clrMapOvr>
    <a:masterClrMapping/>
  </p:clrMapOvr>
  <p:transition advClick="0"/>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kim\Desktop\PowerPoints\Restaurant\top_bar.png"/>
          <p:cNvPicPr>
            <a:picLocks noChangeAspect="1" noChangeArrowheads="1"/>
          </p:cNvPicPr>
          <p:nvPr/>
        </p:nvPicPr>
        <p:blipFill>
          <a:blip r:embed="rId3"/>
          <a:srcRect t="3333" b="75555"/>
          <a:stretch>
            <a:fillRect/>
          </a:stretch>
        </p:blipFill>
        <p:spPr bwMode="auto">
          <a:xfrm>
            <a:off x="0" y="3794919"/>
            <a:ext cx="17556163" cy="2194631"/>
          </a:xfrm>
          <a:prstGeom prst="rect">
            <a:avLst/>
          </a:prstGeom>
          <a:noFill/>
        </p:spPr>
      </p:pic>
      <p:sp>
        <p:nvSpPr>
          <p:cNvPr id="6" name="TextBox 5"/>
          <p:cNvSpPr txBox="1"/>
          <p:nvPr/>
        </p:nvSpPr>
        <p:spPr>
          <a:xfrm>
            <a:off x="4587081" y="3947319"/>
            <a:ext cx="7162800" cy="1743326"/>
          </a:xfrm>
          <a:prstGeom prst="rect">
            <a:avLst/>
          </a:prstGeom>
          <a:noFill/>
        </p:spPr>
        <p:txBody>
          <a:bodyPr wrap="square" lIns="156746" tIns="78373" rIns="156746" bIns="78373" rtlCol="0">
            <a:spAutoFit/>
          </a:bodyPr>
          <a:lstStyle/>
          <a:p>
            <a:pPr algn="ctr"/>
            <a:r>
              <a:rPr lang="en-US" sz="10300" dirty="0" smtClean="0">
                <a:solidFill>
                  <a:schemeClr val="bg1"/>
                </a:solidFill>
                <a:latin typeface="BernhardFashion BT" pitchFamily="82" charset="0"/>
              </a:rPr>
              <a:t>Thank you</a:t>
            </a:r>
            <a:endParaRPr lang="en-US" sz="12400" dirty="0">
              <a:solidFill>
                <a:schemeClr val="bg1"/>
              </a:solidFill>
              <a:latin typeface="BernhardFashion BT" pitchFamily="82" charset="0"/>
            </a:endParaRPr>
          </a:p>
        </p:txBody>
      </p:sp>
    </p:spTree>
    <p:extLst>
      <p:ext uri="{BB962C8B-B14F-4D97-AF65-F5344CB8AC3E}">
        <p14:creationId xmlns:p14="http://schemas.microsoft.com/office/powerpoint/2010/main" xmlns="" val="492700"/>
      </p:ext>
    </p:extLst>
  </p:cSld>
  <p:clrMapOvr>
    <a:masterClrMapping/>
  </p:clrMapOvr>
  <p:transition advClick="0"/>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Rectangle 3"/>
          <p:cNvSpPr>
            <a:spLocks noGrp="1"/>
          </p:cNvSpPr>
          <p:nvPr>
            <p:ph type="title"/>
          </p:nvPr>
        </p:nvSpPr>
        <p:spPr>
          <a:xfrm>
            <a:off x="438904" y="109732"/>
            <a:ext cx="16678355" cy="877852"/>
          </a:xfrm>
          <a:solidFill>
            <a:schemeClr val="accent5">
              <a:lumMod val="60000"/>
              <a:lumOff val="40000"/>
            </a:schemeClr>
          </a:solidFill>
          <a:ln w="38100">
            <a:solidFill>
              <a:schemeClr val="bg1">
                <a:lumMod val="75000"/>
              </a:schemeClr>
            </a:solidFill>
          </a:ln>
        </p:spPr>
        <p:txBody>
          <a:bodyPr>
            <a:noAutofit/>
          </a:bodyPr>
          <a:lstStyle>
            <a:extLst/>
          </a:lstStyle>
          <a:p>
            <a:pPr algn="l"/>
            <a:r>
              <a:rPr lang="en-US" sz="8200" b="1" dirty="0" smtClean="0">
                <a:solidFill>
                  <a:srgbClr val="002060"/>
                </a:solidFill>
                <a:effectLst>
                  <a:outerShdw blurRad="38100" dist="38100" dir="2700000" algn="tl">
                    <a:srgbClr val="000000">
                      <a:alpha val="43137"/>
                    </a:srgbClr>
                  </a:outerShdw>
                </a:effectLst>
                <a:latin typeface="+mn-lt"/>
                <a:ea typeface="+mn-ea"/>
                <a:cs typeface="+mn-cs"/>
              </a:rPr>
              <a:t>Prophets Tree</a:t>
            </a:r>
            <a:endParaRPr lang="en-US" sz="6200" b="1" dirty="0">
              <a:solidFill>
                <a:schemeClr val="accent1">
                  <a:lumMod val="50000"/>
                </a:schemeClr>
              </a:solidFill>
              <a:latin typeface="+mn-lt"/>
              <a:ea typeface="+mn-ea"/>
              <a:cs typeface="+mn-cs"/>
            </a:endParaRPr>
          </a:p>
        </p:txBody>
      </p:sp>
      <p:sp>
        <p:nvSpPr>
          <p:cNvPr id="13" name="Rectangle 12"/>
          <p:cNvSpPr/>
          <p:nvPr/>
        </p:nvSpPr>
        <p:spPr>
          <a:xfrm>
            <a:off x="438904" y="1207047"/>
            <a:ext cx="16678355" cy="8449328"/>
          </a:xfrm>
          <a:prstGeom prst="rect">
            <a:avLst/>
          </a:prstGeom>
          <a:solidFill>
            <a:schemeClr val="bg2">
              <a:lumMod val="90000"/>
            </a:schemeClr>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156746" tIns="78373" rIns="156746" bIns="78373" rtlCol="0" anchor="ctr"/>
          <a:lstStyle/>
          <a:p>
            <a:endParaRPr lang="en-US" sz="3400" dirty="0" smtClean="0"/>
          </a:p>
        </p:txBody>
      </p:sp>
      <p:cxnSp>
        <p:nvCxnSpPr>
          <p:cNvPr id="11" name="Straight Connector 10"/>
          <p:cNvCxnSpPr/>
          <p:nvPr/>
        </p:nvCxnSpPr>
        <p:spPr>
          <a:xfrm>
            <a:off x="0" y="9873551"/>
            <a:ext cx="17556163" cy="2287"/>
          </a:xfrm>
          <a:prstGeom prst="line">
            <a:avLst/>
          </a:prstGeom>
          <a:ln w="127000">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7022465" y="1316779"/>
            <a:ext cx="2926027" cy="658389"/>
          </a:xfrm>
          <a:prstGeom prst="rect">
            <a:avLst/>
          </a:prstGeom>
          <a:solidFill>
            <a:schemeClr val="accent6">
              <a:lumMod val="40000"/>
              <a:lumOff val="6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156746" tIns="78373" rIns="156746" bIns="78373" rtlCol="0" anchor="ctr"/>
          <a:lstStyle/>
          <a:p>
            <a:pPr algn="ctr"/>
            <a:r>
              <a:rPr lang="en-US" sz="4100" dirty="0" smtClean="0">
                <a:solidFill>
                  <a:schemeClr val="tx1"/>
                </a:solidFill>
              </a:rPr>
              <a:t>Adam</a:t>
            </a:r>
            <a:endParaRPr lang="en-US" sz="4100" dirty="0">
              <a:solidFill>
                <a:schemeClr val="tx1"/>
              </a:solidFill>
            </a:endParaRPr>
          </a:p>
        </p:txBody>
      </p:sp>
      <p:cxnSp>
        <p:nvCxnSpPr>
          <p:cNvPr id="17" name="Straight Arrow Connector 16"/>
          <p:cNvCxnSpPr/>
          <p:nvPr/>
        </p:nvCxnSpPr>
        <p:spPr>
          <a:xfrm rot="5400000">
            <a:off x="8066373" y="2247972"/>
            <a:ext cx="548658" cy="3049"/>
          </a:xfrm>
          <a:prstGeom prst="straightConnector1">
            <a:avLst/>
          </a:prstGeom>
          <a:ln w="38100">
            <a:solidFill>
              <a:schemeClr val="tx2">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364931" y="8668791"/>
            <a:ext cx="3364931" cy="658389"/>
          </a:xfrm>
          <a:prstGeom prst="rect">
            <a:avLst/>
          </a:prstGeom>
          <a:solidFill>
            <a:schemeClr val="tx2">
              <a:lumMod val="40000"/>
              <a:lumOff val="60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lIns="156746" tIns="78373" rIns="156746" bIns="78373" rtlCol="0" anchor="ctr"/>
          <a:lstStyle/>
          <a:p>
            <a:pPr algn="ctr"/>
            <a:r>
              <a:rPr lang="en-US" sz="4100" dirty="0" smtClean="0">
                <a:solidFill>
                  <a:schemeClr val="tx1"/>
                </a:solidFill>
              </a:rPr>
              <a:t>Muhammad</a:t>
            </a:r>
            <a:endParaRPr lang="en-US" sz="4100" dirty="0">
              <a:solidFill>
                <a:schemeClr val="tx1"/>
              </a:solidFill>
            </a:endParaRPr>
          </a:p>
        </p:txBody>
      </p:sp>
      <p:sp>
        <p:nvSpPr>
          <p:cNvPr id="20" name="Rectangle 19"/>
          <p:cNvSpPr/>
          <p:nvPr/>
        </p:nvSpPr>
        <p:spPr>
          <a:xfrm>
            <a:off x="13752328" y="7352013"/>
            <a:ext cx="2926027" cy="658389"/>
          </a:xfrm>
          <a:prstGeom prst="rect">
            <a:avLst/>
          </a:prstGeom>
          <a:solidFill>
            <a:schemeClr val="tx2">
              <a:lumMod val="40000"/>
              <a:lumOff val="60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lIns="156746" tIns="78373" rIns="156746" bIns="78373" rtlCol="0" anchor="ctr"/>
          <a:lstStyle/>
          <a:p>
            <a:pPr algn="ctr"/>
            <a:r>
              <a:rPr lang="en-US" sz="4100" dirty="0" smtClean="0">
                <a:solidFill>
                  <a:schemeClr val="tx1"/>
                </a:solidFill>
              </a:rPr>
              <a:t>Jesus</a:t>
            </a:r>
            <a:endParaRPr lang="en-US" sz="4100" dirty="0">
              <a:solidFill>
                <a:schemeClr val="tx1"/>
              </a:solidFill>
            </a:endParaRPr>
          </a:p>
        </p:txBody>
      </p:sp>
      <p:sp>
        <p:nvSpPr>
          <p:cNvPr id="21" name="Rectangle 20"/>
          <p:cNvSpPr/>
          <p:nvPr/>
        </p:nvSpPr>
        <p:spPr>
          <a:xfrm>
            <a:off x="13752328" y="6364429"/>
            <a:ext cx="2926027" cy="658389"/>
          </a:xfrm>
          <a:prstGeom prst="rect">
            <a:avLst/>
          </a:prstGeom>
          <a:solidFill>
            <a:schemeClr val="tx2">
              <a:lumMod val="40000"/>
              <a:lumOff val="60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lIns="156746" tIns="78373" rIns="156746" bIns="78373" rtlCol="0" anchor="ctr"/>
          <a:lstStyle/>
          <a:p>
            <a:pPr algn="ctr"/>
            <a:r>
              <a:rPr lang="en-US" sz="4100" dirty="0" smtClean="0">
                <a:solidFill>
                  <a:schemeClr val="tx1"/>
                </a:solidFill>
              </a:rPr>
              <a:t>Moses</a:t>
            </a:r>
            <a:endParaRPr lang="en-US" sz="4100" dirty="0">
              <a:solidFill>
                <a:schemeClr val="tx1"/>
              </a:solidFill>
            </a:endParaRPr>
          </a:p>
        </p:txBody>
      </p:sp>
      <p:sp>
        <p:nvSpPr>
          <p:cNvPr id="23" name="Rectangle 22"/>
          <p:cNvSpPr/>
          <p:nvPr/>
        </p:nvSpPr>
        <p:spPr>
          <a:xfrm>
            <a:off x="7168767" y="7022818"/>
            <a:ext cx="2926027" cy="658389"/>
          </a:xfrm>
          <a:prstGeom prst="rect">
            <a:avLst/>
          </a:prstGeom>
          <a:solidFill>
            <a:schemeClr val="accent6">
              <a:lumMod val="40000"/>
              <a:lumOff val="6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156746" tIns="78373" rIns="156746" bIns="78373" rtlCol="0" anchor="ctr"/>
          <a:lstStyle/>
          <a:p>
            <a:pPr algn="ctr"/>
            <a:r>
              <a:rPr lang="en-US" sz="4100" dirty="0" smtClean="0">
                <a:solidFill>
                  <a:schemeClr val="tx1"/>
                </a:solidFill>
              </a:rPr>
              <a:t>Abraham</a:t>
            </a:r>
            <a:endParaRPr lang="en-US" sz="4100" dirty="0">
              <a:solidFill>
                <a:schemeClr val="tx1"/>
              </a:solidFill>
            </a:endParaRPr>
          </a:p>
        </p:txBody>
      </p:sp>
      <p:sp>
        <p:nvSpPr>
          <p:cNvPr id="24" name="Rectangle 23"/>
          <p:cNvSpPr/>
          <p:nvPr/>
        </p:nvSpPr>
        <p:spPr>
          <a:xfrm>
            <a:off x="7022465" y="3730872"/>
            <a:ext cx="2926027" cy="658389"/>
          </a:xfrm>
          <a:prstGeom prst="rect">
            <a:avLst/>
          </a:prstGeom>
          <a:solidFill>
            <a:schemeClr val="accent6">
              <a:lumMod val="40000"/>
              <a:lumOff val="6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156746" tIns="78373" rIns="156746" bIns="78373" rtlCol="0" anchor="ctr"/>
          <a:lstStyle/>
          <a:p>
            <a:pPr algn="ctr"/>
            <a:r>
              <a:rPr lang="en-US" sz="4100" dirty="0" smtClean="0">
                <a:solidFill>
                  <a:schemeClr val="tx1"/>
                </a:solidFill>
              </a:rPr>
              <a:t>Noah</a:t>
            </a:r>
            <a:endParaRPr lang="en-US" sz="4100" dirty="0">
              <a:solidFill>
                <a:schemeClr val="tx1"/>
              </a:solidFill>
            </a:endParaRPr>
          </a:p>
        </p:txBody>
      </p:sp>
      <p:sp>
        <p:nvSpPr>
          <p:cNvPr id="31" name="Rectangle 30"/>
          <p:cNvSpPr/>
          <p:nvPr/>
        </p:nvSpPr>
        <p:spPr>
          <a:xfrm>
            <a:off x="7022465" y="2523825"/>
            <a:ext cx="2926027" cy="658389"/>
          </a:xfrm>
          <a:prstGeom prst="rect">
            <a:avLst/>
          </a:prstGeom>
          <a:solidFill>
            <a:schemeClr val="accent6">
              <a:lumMod val="40000"/>
              <a:lumOff val="6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156746" tIns="78373" rIns="156746" bIns="78373" rtlCol="0" anchor="ctr"/>
          <a:lstStyle/>
          <a:p>
            <a:pPr algn="ctr"/>
            <a:r>
              <a:rPr lang="en-US" sz="4100" dirty="0" smtClean="0">
                <a:solidFill>
                  <a:schemeClr val="tx1"/>
                </a:solidFill>
              </a:rPr>
              <a:t>Enoch</a:t>
            </a:r>
          </a:p>
        </p:txBody>
      </p:sp>
      <p:cxnSp>
        <p:nvCxnSpPr>
          <p:cNvPr id="33" name="Straight Arrow Connector 32"/>
          <p:cNvCxnSpPr/>
          <p:nvPr/>
        </p:nvCxnSpPr>
        <p:spPr>
          <a:xfrm rot="5400000">
            <a:off x="7960292" y="6450690"/>
            <a:ext cx="1053423" cy="3049"/>
          </a:xfrm>
          <a:prstGeom prst="straightConnector1">
            <a:avLst/>
          </a:prstGeom>
          <a:ln w="38100">
            <a:solidFill>
              <a:schemeClr val="tx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rot="5400000">
            <a:off x="8066373" y="3455019"/>
            <a:ext cx="548658" cy="3049"/>
          </a:xfrm>
          <a:prstGeom prst="straightConnector1">
            <a:avLst/>
          </a:prstGeom>
          <a:ln w="38100">
            <a:solidFill>
              <a:schemeClr val="tx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rot="5400000">
            <a:off x="8066373" y="4662066"/>
            <a:ext cx="548658" cy="3049"/>
          </a:xfrm>
          <a:prstGeom prst="straightConnector1">
            <a:avLst/>
          </a:prstGeom>
          <a:ln w="38100">
            <a:solidFill>
              <a:schemeClr val="tx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rot="10800000">
            <a:off x="6583561" y="7349726"/>
            <a:ext cx="585205" cy="2287"/>
          </a:xfrm>
          <a:prstGeom prst="straightConnector1">
            <a:avLst/>
          </a:prstGeom>
          <a:ln w="38100">
            <a:solidFill>
              <a:schemeClr val="tx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rot="10800000">
            <a:off x="6290958" y="4169798"/>
            <a:ext cx="734556" cy="2287"/>
          </a:xfrm>
          <a:prstGeom prst="straightConnector1">
            <a:avLst/>
          </a:prstGeom>
          <a:ln w="38100">
            <a:solidFill>
              <a:schemeClr val="tx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a:off x="9948492" y="4167511"/>
            <a:ext cx="728458" cy="2287"/>
          </a:xfrm>
          <a:prstGeom prst="straightConnector1">
            <a:avLst/>
          </a:prstGeom>
          <a:ln w="38100">
            <a:solidFill>
              <a:schemeClr val="tx2">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43" name="Diamond 42"/>
          <p:cNvSpPr/>
          <p:nvPr/>
        </p:nvSpPr>
        <p:spPr>
          <a:xfrm>
            <a:off x="10679999" y="3730872"/>
            <a:ext cx="3657534" cy="987584"/>
          </a:xfrm>
          <a:prstGeom prst="diamond">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lIns="156746" tIns="78373" rIns="156746" bIns="78373" rtlCol="0" anchor="ctr"/>
          <a:lstStyle/>
          <a:p>
            <a:pPr algn="ctr"/>
            <a:r>
              <a:rPr lang="en-US" dirty="0" smtClean="0">
                <a:solidFill>
                  <a:schemeClr val="tx1"/>
                </a:solidFill>
              </a:rPr>
              <a:t>Japheth</a:t>
            </a:r>
          </a:p>
        </p:txBody>
      </p:sp>
      <p:sp>
        <p:nvSpPr>
          <p:cNvPr id="45" name="Diamond 44"/>
          <p:cNvSpPr/>
          <p:nvPr/>
        </p:nvSpPr>
        <p:spPr>
          <a:xfrm>
            <a:off x="10533698" y="6693624"/>
            <a:ext cx="2779726" cy="1097315"/>
          </a:xfrm>
          <a:prstGeom prst="diamond">
            <a:avLst/>
          </a:prstGeom>
          <a:solidFill>
            <a:schemeClr val="accent4">
              <a:lumMod val="60000"/>
              <a:lumOff val="40000"/>
            </a:scheme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lIns="156746" tIns="78373" rIns="156746" bIns="78373" rtlCol="0" anchor="ctr"/>
          <a:lstStyle/>
          <a:p>
            <a:pPr algn="ctr"/>
            <a:r>
              <a:rPr lang="en-US" dirty="0" smtClean="0">
                <a:solidFill>
                  <a:schemeClr val="tx1"/>
                </a:solidFill>
              </a:rPr>
              <a:t>Isaac</a:t>
            </a:r>
          </a:p>
        </p:txBody>
      </p:sp>
      <p:sp>
        <p:nvSpPr>
          <p:cNvPr id="46" name="Diamond 45"/>
          <p:cNvSpPr/>
          <p:nvPr/>
        </p:nvSpPr>
        <p:spPr>
          <a:xfrm>
            <a:off x="3072328" y="6803355"/>
            <a:ext cx="3511233" cy="1097315"/>
          </a:xfrm>
          <a:prstGeom prst="diamond">
            <a:avLst/>
          </a:prstGeom>
          <a:solidFill>
            <a:schemeClr val="accent4">
              <a:lumMod val="60000"/>
              <a:lumOff val="40000"/>
            </a:scheme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lIns="156746" tIns="78373" rIns="156746" bIns="78373" rtlCol="0" anchor="ctr"/>
          <a:lstStyle/>
          <a:p>
            <a:pPr algn="ctr"/>
            <a:r>
              <a:rPr lang="en-US" dirty="0" smtClean="0">
                <a:solidFill>
                  <a:schemeClr val="tx1"/>
                </a:solidFill>
              </a:rPr>
              <a:t>Ishmael</a:t>
            </a:r>
          </a:p>
        </p:txBody>
      </p:sp>
      <p:cxnSp>
        <p:nvCxnSpPr>
          <p:cNvPr id="53" name="Straight Arrow Connector 52"/>
          <p:cNvCxnSpPr/>
          <p:nvPr/>
        </p:nvCxnSpPr>
        <p:spPr>
          <a:xfrm>
            <a:off x="12728218" y="7461744"/>
            <a:ext cx="1021061" cy="219463"/>
          </a:xfrm>
          <a:prstGeom prst="straightConnector1">
            <a:avLst/>
          </a:prstGeom>
          <a:ln w="38100">
            <a:solidFill>
              <a:schemeClr val="tx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flipV="1">
            <a:off x="12728218" y="6693623"/>
            <a:ext cx="1024110" cy="329195"/>
          </a:xfrm>
          <a:prstGeom prst="straightConnector1">
            <a:avLst/>
          </a:prstGeom>
          <a:ln w="38100">
            <a:solidFill>
              <a:schemeClr val="tx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a:off x="10094793" y="7239994"/>
            <a:ext cx="582157" cy="2287"/>
          </a:xfrm>
          <a:prstGeom prst="straightConnector1">
            <a:avLst/>
          </a:prstGeom>
          <a:ln w="38100">
            <a:solidFill>
              <a:schemeClr val="tx2">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30" name="Diamond 29"/>
          <p:cNvSpPr/>
          <p:nvPr/>
        </p:nvSpPr>
        <p:spPr>
          <a:xfrm>
            <a:off x="6583561" y="4937919"/>
            <a:ext cx="3657534" cy="987584"/>
          </a:xfrm>
          <a:prstGeom prst="diamond">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lIns="156746" tIns="78373" rIns="156746" bIns="78373" rtlCol="0" anchor="ctr"/>
          <a:lstStyle/>
          <a:p>
            <a:pPr algn="ctr"/>
            <a:r>
              <a:rPr lang="en-US" sz="3400" dirty="0" smtClean="0">
                <a:solidFill>
                  <a:schemeClr val="tx1"/>
                </a:solidFill>
              </a:rPr>
              <a:t>Shem</a:t>
            </a:r>
            <a:endParaRPr lang="en-US" dirty="0" smtClean="0">
              <a:solidFill>
                <a:schemeClr val="tx1"/>
              </a:solidFill>
            </a:endParaRPr>
          </a:p>
        </p:txBody>
      </p:sp>
      <p:sp>
        <p:nvSpPr>
          <p:cNvPr id="32" name="Diamond 31"/>
          <p:cNvSpPr/>
          <p:nvPr/>
        </p:nvSpPr>
        <p:spPr>
          <a:xfrm>
            <a:off x="2633424" y="3730872"/>
            <a:ext cx="3657534" cy="987584"/>
          </a:xfrm>
          <a:prstGeom prst="diamond">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lIns="156746" tIns="78373" rIns="156746" bIns="78373" rtlCol="0" anchor="ctr"/>
          <a:lstStyle/>
          <a:p>
            <a:pPr algn="ctr"/>
            <a:r>
              <a:rPr lang="en-US" sz="3400" dirty="0" smtClean="0">
                <a:solidFill>
                  <a:schemeClr val="tx1"/>
                </a:solidFill>
              </a:rPr>
              <a:t>Ham</a:t>
            </a:r>
            <a:endParaRPr lang="en-US" dirty="0" smtClean="0">
              <a:solidFill>
                <a:schemeClr val="tx1"/>
              </a:solidFill>
            </a:endParaRPr>
          </a:p>
        </p:txBody>
      </p:sp>
      <p:cxnSp>
        <p:nvCxnSpPr>
          <p:cNvPr id="56" name="Straight Arrow Connector 55"/>
          <p:cNvCxnSpPr/>
          <p:nvPr/>
        </p:nvCxnSpPr>
        <p:spPr>
          <a:xfrm rot="5400000">
            <a:off x="4445409" y="8283206"/>
            <a:ext cx="768121" cy="3049"/>
          </a:xfrm>
          <a:prstGeom prst="straightConnector1">
            <a:avLst/>
          </a:prstGeom>
          <a:ln w="38100">
            <a:solidFill>
              <a:schemeClr val="tx2">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60" name="Rounded Rectangle 59"/>
          <p:cNvSpPr/>
          <p:nvPr/>
        </p:nvSpPr>
        <p:spPr>
          <a:xfrm>
            <a:off x="731507" y="3950335"/>
            <a:ext cx="1901918" cy="548658"/>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56746" tIns="78373" rIns="156746" bIns="78373" rtlCol="0" anchor="ctr"/>
          <a:lstStyle/>
          <a:p>
            <a:pPr algn="ctr"/>
            <a:r>
              <a:rPr lang="en-US" dirty="0" smtClean="0">
                <a:solidFill>
                  <a:schemeClr val="tx1"/>
                </a:solidFill>
              </a:rPr>
              <a:t>Africa</a:t>
            </a:r>
            <a:endParaRPr lang="en-US" dirty="0">
              <a:solidFill>
                <a:schemeClr val="tx1"/>
              </a:solidFill>
            </a:endParaRPr>
          </a:p>
        </p:txBody>
      </p:sp>
      <p:sp>
        <p:nvSpPr>
          <p:cNvPr id="61" name="Rounded Rectangle 60"/>
          <p:cNvSpPr/>
          <p:nvPr/>
        </p:nvSpPr>
        <p:spPr>
          <a:xfrm>
            <a:off x="10241095" y="5157382"/>
            <a:ext cx="2340822" cy="548658"/>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56746" tIns="78373" rIns="156746" bIns="78373" rtlCol="0" anchor="ctr"/>
          <a:lstStyle/>
          <a:p>
            <a:pPr algn="ctr"/>
            <a:r>
              <a:rPr lang="en-US" dirty="0" smtClean="0">
                <a:solidFill>
                  <a:schemeClr val="tx1"/>
                </a:solidFill>
              </a:rPr>
              <a:t>Asia</a:t>
            </a:r>
            <a:endParaRPr lang="en-US" dirty="0">
              <a:solidFill>
                <a:schemeClr val="tx1"/>
              </a:solidFill>
            </a:endParaRPr>
          </a:p>
        </p:txBody>
      </p:sp>
      <p:sp>
        <p:nvSpPr>
          <p:cNvPr id="62" name="Rounded Rectangle 61"/>
          <p:cNvSpPr/>
          <p:nvPr/>
        </p:nvSpPr>
        <p:spPr>
          <a:xfrm>
            <a:off x="14337533" y="3950335"/>
            <a:ext cx="2340822" cy="548658"/>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56746" tIns="78373" rIns="156746" bIns="78373" rtlCol="0" anchor="ctr"/>
          <a:lstStyle/>
          <a:p>
            <a:pPr algn="ctr"/>
            <a:r>
              <a:rPr lang="en-US" dirty="0" smtClean="0">
                <a:solidFill>
                  <a:schemeClr val="tx1"/>
                </a:solidFill>
              </a:rPr>
              <a:t>Europe</a:t>
            </a:r>
            <a:endParaRPr lang="en-US" dirty="0">
              <a:solidFill>
                <a:schemeClr val="tx1"/>
              </a:solidFill>
            </a:endParaRPr>
          </a:p>
        </p:txBody>
      </p:sp>
      <p:sp>
        <p:nvSpPr>
          <p:cNvPr id="64" name="Rounded Rectangle 63"/>
          <p:cNvSpPr/>
          <p:nvPr/>
        </p:nvSpPr>
        <p:spPr>
          <a:xfrm>
            <a:off x="8631780" y="8449328"/>
            <a:ext cx="5705753" cy="987584"/>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56746" tIns="78373" rIns="156746" bIns="78373" rtlCol="0" anchor="ctr"/>
          <a:lstStyle/>
          <a:p>
            <a:r>
              <a:rPr lang="en-US" dirty="0" smtClean="0">
                <a:solidFill>
                  <a:schemeClr val="tx1"/>
                </a:solidFill>
              </a:rPr>
              <a:t>Moses, Jesus &amp; Muhammad sharing same grandfather</a:t>
            </a:r>
            <a:endParaRPr lang="en-US" dirty="0">
              <a:solidFill>
                <a:schemeClr val="tx1"/>
              </a:solidFill>
            </a:endParaRPr>
          </a:p>
        </p:txBody>
      </p:sp>
      <p:sp>
        <p:nvSpPr>
          <p:cNvPr id="37" name="Rounded Rectangle 36">
            <a:hlinkClick r:id="rId3" action="ppaction://hlinksldjump"/>
          </p:cNvPr>
          <p:cNvSpPr/>
          <p:nvPr/>
        </p:nvSpPr>
        <p:spPr>
          <a:xfrm>
            <a:off x="585205" y="1316778"/>
            <a:ext cx="1170411" cy="438926"/>
          </a:xfrm>
          <a:prstGeom prst="roundRect">
            <a:avLst/>
          </a:prstGeom>
          <a:ln/>
        </p:spPr>
        <p:style>
          <a:lnRef idx="0">
            <a:schemeClr val="accent2"/>
          </a:lnRef>
          <a:fillRef idx="3">
            <a:schemeClr val="accent2"/>
          </a:fillRef>
          <a:effectRef idx="3">
            <a:schemeClr val="accent2"/>
          </a:effectRef>
          <a:fontRef idx="minor">
            <a:schemeClr val="lt1"/>
          </a:fontRef>
        </p:style>
        <p:txBody>
          <a:bodyPr lIns="156746" tIns="78373" rIns="156746" bIns="78373" rtlCol="0" anchor="ctr"/>
          <a:lstStyle/>
          <a:p>
            <a:pPr algn="ctr"/>
            <a:r>
              <a:rPr lang="en-US" sz="2700" b="1" dirty="0" smtClean="0">
                <a:solidFill>
                  <a:srgbClr val="FFFF00"/>
                </a:solidFill>
              </a:rPr>
              <a:t>back</a:t>
            </a:r>
            <a:endParaRPr lang="en-US" sz="2400" b="1" dirty="0">
              <a:solidFill>
                <a:srgbClr val="FFFF00"/>
              </a:solidFill>
            </a:endParaRPr>
          </a:p>
        </p:txBody>
      </p:sp>
    </p:spTree>
  </p:cSld>
  <p:clrMapOvr>
    <a:masterClrMapping/>
  </p:clrMapOvr>
  <p:transition advClick="0"/>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xmlns="" val="2472231284"/>
              </p:ext>
            </p:extLst>
          </p:nvPr>
        </p:nvGraphicFramePr>
        <p:xfrm>
          <a:off x="1539081" y="746919"/>
          <a:ext cx="13258801" cy="7848600"/>
        </p:xfrm>
        <a:graphic>
          <a:graphicData uri="http://schemas.openxmlformats.org/drawingml/2006/table">
            <a:tbl>
              <a:tblPr firstRow="1" firstCol="1" bandRow="1">
                <a:tableStyleId>{5C22544A-7EE6-4342-B048-85BDC9FD1C3A}</a:tableStyleId>
              </a:tblPr>
              <a:tblGrid>
                <a:gridCol w="664534"/>
                <a:gridCol w="7695524"/>
                <a:gridCol w="1494802"/>
                <a:gridCol w="2133838"/>
                <a:gridCol w="1270103"/>
              </a:tblGrid>
              <a:tr h="523240">
                <a:tc>
                  <a:txBody>
                    <a:bodyPr/>
                    <a:lstStyle/>
                    <a:p>
                      <a:pPr marL="0" marR="0" algn="ctr">
                        <a:lnSpc>
                          <a:spcPct val="115000"/>
                        </a:lnSpc>
                        <a:spcBef>
                          <a:spcPts val="0"/>
                        </a:spcBef>
                        <a:spcAft>
                          <a:spcPts val="1000"/>
                        </a:spcAft>
                      </a:pPr>
                      <a:r>
                        <a:rPr lang="en-US" sz="2800" dirty="0">
                          <a:solidFill>
                            <a:srgbClr val="FFFF00"/>
                          </a:solidFill>
                          <a:effectLst/>
                        </a:rPr>
                        <a:t>#</a:t>
                      </a:r>
                      <a:endParaRPr lang="en-US" sz="3600" dirty="0">
                        <a:solidFill>
                          <a:srgbClr val="FFFF00"/>
                        </a:solidFill>
                        <a:effectLst/>
                        <a:latin typeface="Calibri"/>
                        <a:ea typeface="Calibri"/>
                        <a:cs typeface="Arial"/>
                      </a:endParaRPr>
                    </a:p>
                  </a:txBody>
                  <a:tcPr marL="68580" marR="68580" marT="0" marB="0"/>
                </a:tc>
                <a:tc>
                  <a:txBody>
                    <a:bodyPr/>
                    <a:lstStyle/>
                    <a:p>
                      <a:pPr marL="0" marR="0" algn="ctr">
                        <a:lnSpc>
                          <a:spcPct val="115000"/>
                        </a:lnSpc>
                        <a:spcBef>
                          <a:spcPts val="0"/>
                        </a:spcBef>
                        <a:spcAft>
                          <a:spcPts val="1000"/>
                        </a:spcAft>
                      </a:pPr>
                      <a:r>
                        <a:rPr lang="en-US" sz="2800" dirty="0">
                          <a:solidFill>
                            <a:srgbClr val="FFFF00"/>
                          </a:solidFill>
                          <a:effectLst/>
                        </a:rPr>
                        <a:t>Description</a:t>
                      </a:r>
                      <a:endParaRPr lang="en-US" sz="3600" dirty="0">
                        <a:solidFill>
                          <a:srgbClr val="FFFF00"/>
                        </a:solidFill>
                        <a:effectLst/>
                        <a:latin typeface="Calibri"/>
                        <a:ea typeface="Calibri"/>
                        <a:cs typeface="Arial"/>
                      </a:endParaRPr>
                    </a:p>
                  </a:txBody>
                  <a:tcPr marL="68580" marR="68580" marT="0" marB="0"/>
                </a:tc>
                <a:tc>
                  <a:txBody>
                    <a:bodyPr/>
                    <a:lstStyle/>
                    <a:p>
                      <a:pPr marL="0" marR="0" algn="ctr">
                        <a:lnSpc>
                          <a:spcPct val="115000"/>
                        </a:lnSpc>
                        <a:spcBef>
                          <a:spcPts val="0"/>
                        </a:spcBef>
                        <a:spcAft>
                          <a:spcPts val="1000"/>
                        </a:spcAft>
                      </a:pPr>
                      <a:r>
                        <a:rPr lang="en-US" sz="2800">
                          <a:solidFill>
                            <a:srgbClr val="FFFF00"/>
                          </a:solidFill>
                          <a:effectLst/>
                        </a:rPr>
                        <a:t>Moses</a:t>
                      </a:r>
                      <a:endParaRPr lang="en-US" sz="3600">
                        <a:solidFill>
                          <a:srgbClr val="FFFF00"/>
                        </a:solidFill>
                        <a:effectLst/>
                        <a:latin typeface="Calibri"/>
                        <a:ea typeface="Calibri"/>
                        <a:cs typeface="Arial"/>
                      </a:endParaRPr>
                    </a:p>
                  </a:txBody>
                  <a:tcPr marL="68580" marR="68580" marT="0" marB="0"/>
                </a:tc>
                <a:tc>
                  <a:txBody>
                    <a:bodyPr/>
                    <a:lstStyle/>
                    <a:p>
                      <a:pPr marL="0" marR="0" algn="ctr">
                        <a:lnSpc>
                          <a:spcPct val="115000"/>
                        </a:lnSpc>
                        <a:spcBef>
                          <a:spcPts val="0"/>
                        </a:spcBef>
                        <a:spcAft>
                          <a:spcPts val="1000"/>
                        </a:spcAft>
                      </a:pPr>
                      <a:r>
                        <a:rPr lang="en-US" sz="2800">
                          <a:solidFill>
                            <a:srgbClr val="FFFF00"/>
                          </a:solidFill>
                          <a:effectLst/>
                        </a:rPr>
                        <a:t>Muhammad</a:t>
                      </a:r>
                      <a:endParaRPr lang="en-US" sz="3600">
                        <a:solidFill>
                          <a:srgbClr val="FFFF00"/>
                        </a:solidFill>
                        <a:effectLst/>
                        <a:latin typeface="Calibri"/>
                        <a:ea typeface="Calibri"/>
                        <a:cs typeface="Arial"/>
                      </a:endParaRPr>
                    </a:p>
                  </a:txBody>
                  <a:tcPr marL="68580" marR="68580" marT="0" marB="0"/>
                </a:tc>
                <a:tc>
                  <a:txBody>
                    <a:bodyPr/>
                    <a:lstStyle/>
                    <a:p>
                      <a:pPr marL="0" marR="0" algn="ctr">
                        <a:lnSpc>
                          <a:spcPct val="115000"/>
                        </a:lnSpc>
                        <a:spcBef>
                          <a:spcPts val="0"/>
                        </a:spcBef>
                        <a:spcAft>
                          <a:spcPts val="1000"/>
                        </a:spcAft>
                      </a:pPr>
                      <a:r>
                        <a:rPr lang="en-US" sz="2800" dirty="0">
                          <a:solidFill>
                            <a:srgbClr val="FFFF00"/>
                          </a:solidFill>
                          <a:effectLst/>
                        </a:rPr>
                        <a:t>Jesus</a:t>
                      </a:r>
                      <a:endParaRPr lang="en-US" sz="3600" dirty="0">
                        <a:solidFill>
                          <a:srgbClr val="FFFF00"/>
                        </a:solidFill>
                        <a:effectLst/>
                        <a:latin typeface="Calibri"/>
                        <a:ea typeface="Calibri"/>
                        <a:cs typeface="Arial"/>
                      </a:endParaRPr>
                    </a:p>
                  </a:txBody>
                  <a:tcPr marL="68580" marR="68580" marT="0" marB="0"/>
                </a:tc>
              </a:tr>
              <a:tr h="523240">
                <a:tc>
                  <a:txBody>
                    <a:bodyPr/>
                    <a:lstStyle/>
                    <a:p>
                      <a:pPr marL="0" marR="0" algn="ctr">
                        <a:lnSpc>
                          <a:spcPct val="115000"/>
                        </a:lnSpc>
                        <a:spcBef>
                          <a:spcPts val="0"/>
                        </a:spcBef>
                        <a:spcAft>
                          <a:spcPts val="1000"/>
                        </a:spcAft>
                      </a:pPr>
                      <a:r>
                        <a:rPr lang="en-US" sz="2800" dirty="0">
                          <a:effectLst/>
                        </a:rPr>
                        <a:t>1</a:t>
                      </a:r>
                      <a:endParaRPr lang="en-US" sz="3600" dirty="0">
                        <a:effectLst/>
                        <a:latin typeface="Calibri"/>
                        <a:ea typeface="Calibri"/>
                        <a:cs typeface="Arial"/>
                      </a:endParaRPr>
                    </a:p>
                  </a:txBody>
                  <a:tcPr marL="68580" marR="68580" marT="0" marB="0"/>
                </a:tc>
                <a:tc>
                  <a:txBody>
                    <a:bodyPr/>
                    <a:lstStyle/>
                    <a:p>
                      <a:pPr marL="0" marR="0">
                        <a:lnSpc>
                          <a:spcPct val="115000"/>
                        </a:lnSpc>
                        <a:spcBef>
                          <a:spcPts val="0"/>
                        </a:spcBef>
                        <a:spcAft>
                          <a:spcPts val="1000"/>
                        </a:spcAft>
                      </a:pPr>
                      <a:r>
                        <a:rPr lang="en-US" sz="2800" dirty="0">
                          <a:effectLst/>
                        </a:rPr>
                        <a:t>Natural Birth</a:t>
                      </a:r>
                      <a:endParaRPr lang="en-US" sz="3600" dirty="0">
                        <a:effectLst/>
                        <a:latin typeface="Calibri"/>
                        <a:ea typeface="Calibri"/>
                        <a:cs typeface="Arial"/>
                      </a:endParaRPr>
                    </a:p>
                  </a:txBody>
                  <a:tcPr marL="68580" marR="68580" marT="0" marB="0"/>
                </a:tc>
                <a:tc>
                  <a:txBody>
                    <a:bodyPr/>
                    <a:lstStyle/>
                    <a:p>
                      <a:pPr marL="0" marR="0" algn="ctr">
                        <a:lnSpc>
                          <a:spcPct val="115000"/>
                        </a:lnSpc>
                        <a:spcBef>
                          <a:spcPts val="0"/>
                        </a:spcBef>
                        <a:spcAft>
                          <a:spcPts val="1000"/>
                        </a:spcAft>
                      </a:pPr>
                      <a:r>
                        <a:rPr lang="en-US" sz="2800" dirty="0">
                          <a:solidFill>
                            <a:srgbClr val="00B050"/>
                          </a:solidFill>
                          <a:effectLst/>
                          <a:sym typeface="Wingdings"/>
                        </a:rPr>
                        <a:t></a:t>
                      </a:r>
                      <a:endParaRPr lang="en-US" sz="3600" dirty="0">
                        <a:solidFill>
                          <a:srgbClr val="00B050"/>
                        </a:solidFill>
                        <a:effectLst/>
                        <a:latin typeface="Calibri"/>
                        <a:ea typeface="Calibri"/>
                        <a:cs typeface="Arial"/>
                      </a:endParaRPr>
                    </a:p>
                  </a:txBody>
                  <a:tcPr marL="68580" marR="68580" marT="0" marB="0" anchor="ctr"/>
                </a:tc>
                <a:tc>
                  <a:txBody>
                    <a:bodyPr/>
                    <a:lstStyle/>
                    <a:p>
                      <a:pPr marL="0" marR="0" algn="ctr">
                        <a:lnSpc>
                          <a:spcPct val="115000"/>
                        </a:lnSpc>
                        <a:spcBef>
                          <a:spcPts val="0"/>
                        </a:spcBef>
                        <a:spcAft>
                          <a:spcPts val="0"/>
                        </a:spcAft>
                      </a:pPr>
                      <a:r>
                        <a:rPr lang="en-US" sz="2800">
                          <a:solidFill>
                            <a:srgbClr val="00B050"/>
                          </a:solidFill>
                          <a:effectLst/>
                          <a:sym typeface="Wingdings"/>
                        </a:rPr>
                        <a:t></a:t>
                      </a:r>
                      <a:endParaRPr lang="en-US" sz="3600">
                        <a:solidFill>
                          <a:srgbClr val="00B050"/>
                        </a:solidFill>
                        <a:effectLst/>
                        <a:latin typeface="Calibri"/>
                        <a:ea typeface="Calibri"/>
                        <a:cs typeface="Arial"/>
                      </a:endParaRPr>
                    </a:p>
                  </a:txBody>
                  <a:tcPr marL="68580" marR="68580" marT="0" marB="0" anchor="ctr"/>
                </a:tc>
                <a:tc>
                  <a:txBody>
                    <a:bodyPr/>
                    <a:lstStyle/>
                    <a:p>
                      <a:pPr marL="0" marR="0" algn="ctr">
                        <a:lnSpc>
                          <a:spcPct val="115000"/>
                        </a:lnSpc>
                        <a:spcBef>
                          <a:spcPts val="0"/>
                        </a:spcBef>
                        <a:spcAft>
                          <a:spcPts val="1000"/>
                        </a:spcAft>
                      </a:pPr>
                      <a:r>
                        <a:rPr lang="en-US" sz="2800" dirty="0">
                          <a:solidFill>
                            <a:srgbClr val="FF0000"/>
                          </a:solidFill>
                          <a:effectLst/>
                        </a:rPr>
                        <a:t>x</a:t>
                      </a:r>
                      <a:endParaRPr lang="en-US" sz="3600" dirty="0">
                        <a:solidFill>
                          <a:srgbClr val="FF0000"/>
                        </a:solidFill>
                        <a:effectLst/>
                        <a:latin typeface="Calibri"/>
                        <a:ea typeface="Calibri"/>
                        <a:cs typeface="Arial"/>
                      </a:endParaRPr>
                    </a:p>
                  </a:txBody>
                  <a:tcPr marL="68580" marR="68580" marT="0" marB="0" anchor="ctr"/>
                </a:tc>
              </a:tr>
              <a:tr h="523240">
                <a:tc>
                  <a:txBody>
                    <a:bodyPr/>
                    <a:lstStyle/>
                    <a:p>
                      <a:pPr marL="0" marR="0" algn="ctr">
                        <a:lnSpc>
                          <a:spcPct val="115000"/>
                        </a:lnSpc>
                        <a:spcBef>
                          <a:spcPts val="0"/>
                        </a:spcBef>
                        <a:spcAft>
                          <a:spcPts val="1000"/>
                        </a:spcAft>
                      </a:pPr>
                      <a:r>
                        <a:rPr lang="en-US" sz="2800" dirty="0">
                          <a:effectLst/>
                        </a:rPr>
                        <a:t>2</a:t>
                      </a:r>
                      <a:endParaRPr lang="en-US" sz="3600" dirty="0">
                        <a:effectLst/>
                        <a:latin typeface="Calibri"/>
                        <a:ea typeface="Calibri"/>
                        <a:cs typeface="Arial"/>
                      </a:endParaRPr>
                    </a:p>
                  </a:txBody>
                  <a:tcPr marL="68580" marR="68580" marT="0" marB="0"/>
                </a:tc>
                <a:tc>
                  <a:txBody>
                    <a:bodyPr/>
                    <a:lstStyle/>
                    <a:p>
                      <a:pPr marL="0" marR="0">
                        <a:lnSpc>
                          <a:spcPct val="115000"/>
                        </a:lnSpc>
                        <a:spcBef>
                          <a:spcPts val="0"/>
                        </a:spcBef>
                        <a:spcAft>
                          <a:spcPts val="1000"/>
                        </a:spcAft>
                      </a:pPr>
                      <a:r>
                        <a:rPr lang="en-US" sz="2800" dirty="0">
                          <a:effectLst/>
                        </a:rPr>
                        <a:t>Married</a:t>
                      </a:r>
                      <a:endParaRPr lang="en-US" sz="3600" dirty="0">
                        <a:effectLst/>
                        <a:latin typeface="Calibri"/>
                        <a:ea typeface="Calibri"/>
                        <a:cs typeface="Arial"/>
                      </a:endParaRPr>
                    </a:p>
                  </a:txBody>
                  <a:tcPr marL="68580" marR="68580" marT="0" marB="0"/>
                </a:tc>
                <a:tc>
                  <a:txBody>
                    <a:bodyPr/>
                    <a:lstStyle/>
                    <a:p>
                      <a:pPr marL="0" marR="0" algn="ctr">
                        <a:lnSpc>
                          <a:spcPct val="115000"/>
                        </a:lnSpc>
                        <a:spcBef>
                          <a:spcPts val="0"/>
                        </a:spcBef>
                        <a:spcAft>
                          <a:spcPts val="0"/>
                        </a:spcAft>
                      </a:pPr>
                      <a:r>
                        <a:rPr lang="en-US" sz="2800">
                          <a:solidFill>
                            <a:srgbClr val="00B050"/>
                          </a:solidFill>
                          <a:effectLst/>
                          <a:sym typeface="Wingdings"/>
                        </a:rPr>
                        <a:t></a:t>
                      </a:r>
                      <a:endParaRPr lang="en-US" sz="3600">
                        <a:solidFill>
                          <a:srgbClr val="00B050"/>
                        </a:solidFill>
                        <a:effectLst/>
                        <a:latin typeface="Calibri"/>
                        <a:ea typeface="Calibri"/>
                        <a:cs typeface="Arial"/>
                      </a:endParaRPr>
                    </a:p>
                  </a:txBody>
                  <a:tcPr marL="68580" marR="68580" marT="0" marB="0" anchor="ctr"/>
                </a:tc>
                <a:tc>
                  <a:txBody>
                    <a:bodyPr/>
                    <a:lstStyle/>
                    <a:p>
                      <a:pPr marL="0" marR="0" algn="ctr">
                        <a:lnSpc>
                          <a:spcPct val="115000"/>
                        </a:lnSpc>
                        <a:spcBef>
                          <a:spcPts val="0"/>
                        </a:spcBef>
                        <a:spcAft>
                          <a:spcPts val="0"/>
                        </a:spcAft>
                      </a:pPr>
                      <a:r>
                        <a:rPr lang="en-US" sz="2800" dirty="0">
                          <a:solidFill>
                            <a:srgbClr val="00B050"/>
                          </a:solidFill>
                          <a:effectLst/>
                          <a:sym typeface="Wingdings"/>
                        </a:rPr>
                        <a:t></a:t>
                      </a:r>
                      <a:endParaRPr lang="en-US" sz="3600" dirty="0">
                        <a:solidFill>
                          <a:srgbClr val="00B050"/>
                        </a:solidFill>
                        <a:effectLst/>
                        <a:latin typeface="Calibri"/>
                        <a:ea typeface="Calibri"/>
                        <a:cs typeface="Arial"/>
                      </a:endParaRPr>
                    </a:p>
                  </a:txBody>
                  <a:tcPr marL="68580" marR="68580" marT="0" marB="0" anchor="ctr"/>
                </a:tc>
                <a:tc>
                  <a:txBody>
                    <a:bodyPr/>
                    <a:lstStyle/>
                    <a:p>
                      <a:pPr marL="0" marR="0" algn="ctr">
                        <a:lnSpc>
                          <a:spcPct val="115000"/>
                        </a:lnSpc>
                        <a:spcBef>
                          <a:spcPts val="0"/>
                        </a:spcBef>
                        <a:spcAft>
                          <a:spcPts val="0"/>
                        </a:spcAft>
                      </a:pPr>
                      <a:r>
                        <a:rPr lang="en-US" sz="2800" dirty="0">
                          <a:solidFill>
                            <a:srgbClr val="FF0000"/>
                          </a:solidFill>
                          <a:effectLst/>
                        </a:rPr>
                        <a:t>x</a:t>
                      </a:r>
                      <a:endParaRPr lang="en-US" sz="3600" dirty="0">
                        <a:solidFill>
                          <a:srgbClr val="FF0000"/>
                        </a:solidFill>
                        <a:effectLst/>
                        <a:latin typeface="Calibri"/>
                        <a:ea typeface="Calibri"/>
                        <a:cs typeface="Arial"/>
                      </a:endParaRPr>
                    </a:p>
                  </a:txBody>
                  <a:tcPr marL="68580" marR="68580" marT="0" marB="0" anchor="ctr"/>
                </a:tc>
              </a:tr>
              <a:tr h="523240">
                <a:tc>
                  <a:txBody>
                    <a:bodyPr/>
                    <a:lstStyle/>
                    <a:p>
                      <a:pPr marL="0" marR="0" algn="ctr">
                        <a:lnSpc>
                          <a:spcPct val="115000"/>
                        </a:lnSpc>
                        <a:spcBef>
                          <a:spcPts val="0"/>
                        </a:spcBef>
                        <a:spcAft>
                          <a:spcPts val="1000"/>
                        </a:spcAft>
                      </a:pPr>
                      <a:r>
                        <a:rPr lang="en-US" sz="2800" dirty="0">
                          <a:effectLst/>
                        </a:rPr>
                        <a:t>3</a:t>
                      </a:r>
                      <a:endParaRPr lang="en-US" sz="3600" dirty="0">
                        <a:effectLst/>
                        <a:latin typeface="Calibri"/>
                        <a:ea typeface="Calibri"/>
                        <a:cs typeface="Arial"/>
                      </a:endParaRPr>
                    </a:p>
                  </a:txBody>
                  <a:tcPr marL="68580" marR="68580" marT="0" marB="0"/>
                </a:tc>
                <a:tc>
                  <a:txBody>
                    <a:bodyPr/>
                    <a:lstStyle/>
                    <a:p>
                      <a:pPr marL="0" marR="0">
                        <a:lnSpc>
                          <a:spcPct val="115000"/>
                        </a:lnSpc>
                        <a:spcBef>
                          <a:spcPts val="0"/>
                        </a:spcBef>
                        <a:spcAft>
                          <a:spcPts val="1000"/>
                        </a:spcAft>
                      </a:pPr>
                      <a:r>
                        <a:rPr lang="en-US" sz="2800" dirty="0">
                          <a:effectLst/>
                        </a:rPr>
                        <a:t>Children</a:t>
                      </a:r>
                      <a:endParaRPr lang="en-US" sz="3600" dirty="0">
                        <a:effectLst/>
                        <a:latin typeface="Calibri"/>
                        <a:ea typeface="Calibri"/>
                        <a:cs typeface="Arial"/>
                      </a:endParaRPr>
                    </a:p>
                  </a:txBody>
                  <a:tcPr marL="68580" marR="68580" marT="0" marB="0"/>
                </a:tc>
                <a:tc>
                  <a:txBody>
                    <a:bodyPr/>
                    <a:lstStyle/>
                    <a:p>
                      <a:pPr marL="0" marR="0" algn="ctr">
                        <a:lnSpc>
                          <a:spcPct val="115000"/>
                        </a:lnSpc>
                        <a:spcBef>
                          <a:spcPts val="0"/>
                        </a:spcBef>
                        <a:spcAft>
                          <a:spcPts val="0"/>
                        </a:spcAft>
                      </a:pPr>
                      <a:r>
                        <a:rPr lang="en-US" sz="2800">
                          <a:solidFill>
                            <a:srgbClr val="00B050"/>
                          </a:solidFill>
                          <a:effectLst/>
                          <a:sym typeface="Wingdings"/>
                        </a:rPr>
                        <a:t></a:t>
                      </a:r>
                      <a:endParaRPr lang="en-US" sz="3600">
                        <a:solidFill>
                          <a:srgbClr val="00B050"/>
                        </a:solidFill>
                        <a:effectLst/>
                        <a:latin typeface="Calibri"/>
                        <a:ea typeface="Calibri"/>
                        <a:cs typeface="Arial"/>
                      </a:endParaRPr>
                    </a:p>
                  </a:txBody>
                  <a:tcPr marL="68580" marR="68580" marT="0" marB="0" anchor="ctr"/>
                </a:tc>
                <a:tc>
                  <a:txBody>
                    <a:bodyPr/>
                    <a:lstStyle/>
                    <a:p>
                      <a:pPr marL="0" marR="0" algn="ctr">
                        <a:lnSpc>
                          <a:spcPct val="115000"/>
                        </a:lnSpc>
                        <a:spcBef>
                          <a:spcPts val="0"/>
                        </a:spcBef>
                        <a:spcAft>
                          <a:spcPts val="0"/>
                        </a:spcAft>
                      </a:pPr>
                      <a:r>
                        <a:rPr lang="en-US" sz="2800" dirty="0">
                          <a:solidFill>
                            <a:srgbClr val="00B050"/>
                          </a:solidFill>
                          <a:effectLst/>
                          <a:sym typeface="Wingdings"/>
                        </a:rPr>
                        <a:t></a:t>
                      </a:r>
                      <a:endParaRPr lang="en-US" sz="3600" dirty="0">
                        <a:solidFill>
                          <a:srgbClr val="00B050"/>
                        </a:solidFill>
                        <a:effectLst/>
                        <a:latin typeface="Calibri"/>
                        <a:ea typeface="Calibri"/>
                        <a:cs typeface="Arial"/>
                      </a:endParaRPr>
                    </a:p>
                  </a:txBody>
                  <a:tcPr marL="68580" marR="68580" marT="0" marB="0" anchor="ctr"/>
                </a:tc>
                <a:tc>
                  <a:txBody>
                    <a:bodyPr/>
                    <a:lstStyle/>
                    <a:p>
                      <a:pPr marL="0" marR="0" algn="ctr">
                        <a:lnSpc>
                          <a:spcPct val="115000"/>
                        </a:lnSpc>
                        <a:spcBef>
                          <a:spcPts val="0"/>
                        </a:spcBef>
                        <a:spcAft>
                          <a:spcPts val="0"/>
                        </a:spcAft>
                      </a:pPr>
                      <a:r>
                        <a:rPr lang="en-US" sz="2800" dirty="0">
                          <a:solidFill>
                            <a:srgbClr val="FF0000"/>
                          </a:solidFill>
                          <a:effectLst/>
                        </a:rPr>
                        <a:t>x</a:t>
                      </a:r>
                      <a:endParaRPr lang="en-US" sz="3600" dirty="0">
                        <a:solidFill>
                          <a:srgbClr val="FF0000"/>
                        </a:solidFill>
                        <a:effectLst/>
                        <a:latin typeface="Calibri"/>
                        <a:ea typeface="Calibri"/>
                        <a:cs typeface="Arial"/>
                      </a:endParaRPr>
                    </a:p>
                  </a:txBody>
                  <a:tcPr marL="68580" marR="68580" marT="0" marB="0" anchor="ctr"/>
                </a:tc>
              </a:tr>
              <a:tr h="523240">
                <a:tc>
                  <a:txBody>
                    <a:bodyPr/>
                    <a:lstStyle/>
                    <a:p>
                      <a:pPr marL="0" marR="0" algn="ctr">
                        <a:lnSpc>
                          <a:spcPct val="115000"/>
                        </a:lnSpc>
                        <a:spcBef>
                          <a:spcPts val="0"/>
                        </a:spcBef>
                        <a:spcAft>
                          <a:spcPts val="1000"/>
                        </a:spcAft>
                      </a:pPr>
                      <a:r>
                        <a:rPr lang="en-US" sz="2800" dirty="0">
                          <a:effectLst/>
                        </a:rPr>
                        <a:t>4</a:t>
                      </a:r>
                      <a:endParaRPr lang="en-US" sz="3600" dirty="0">
                        <a:effectLst/>
                        <a:latin typeface="Calibri"/>
                        <a:ea typeface="Calibri"/>
                        <a:cs typeface="Arial"/>
                      </a:endParaRPr>
                    </a:p>
                  </a:txBody>
                  <a:tcPr marL="68580" marR="68580" marT="0" marB="0"/>
                </a:tc>
                <a:tc>
                  <a:txBody>
                    <a:bodyPr/>
                    <a:lstStyle/>
                    <a:p>
                      <a:pPr marL="0" marR="0">
                        <a:lnSpc>
                          <a:spcPct val="115000"/>
                        </a:lnSpc>
                        <a:spcBef>
                          <a:spcPts val="0"/>
                        </a:spcBef>
                        <a:spcAft>
                          <a:spcPts val="1000"/>
                        </a:spcAft>
                      </a:pPr>
                      <a:r>
                        <a:rPr lang="en-US" sz="2800">
                          <a:effectLst/>
                        </a:rPr>
                        <a:t>United various tribes  under one cause</a:t>
                      </a:r>
                      <a:endParaRPr lang="en-US" sz="3600">
                        <a:effectLst/>
                        <a:latin typeface="Calibri"/>
                        <a:ea typeface="Calibri"/>
                        <a:cs typeface="Arial"/>
                      </a:endParaRPr>
                    </a:p>
                  </a:txBody>
                  <a:tcPr marL="68580" marR="68580" marT="0" marB="0"/>
                </a:tc>
                <a:tc>
                  <a:txBody>
                    <a:bodyPr/>
                    <a:lstStyle/>
                    <a:p>
                      <a:pPr marL="0" marR="0" algn="ctr">
                        <a:lnSpc>
                          <a:spcPct val="115000"/>
                        </a:lnSpc>
                        <a:spcBef>
                          <a:spcPts val="0"/>
                        </a:spcBef>
                        <a:spcAft>
                          <a:spcPts val="0"/>
                        </a:spcAft>
                      </a:pPr>
                      <a:r>
                        <a:rPr lang="en-US" sz="2800">
                          <a:solidFill>
                            <a:srgbClr val="00B050"/>
                          </a:solidFill>
                          <a:effectLst/>
                          <a:sym typeface="Wingdings"/>
                        </a:rPr>
                        <a:t></a:t>
                      </a:r>
                      <a:endParaRPr lang="en-US" sz="3600">
                        <a:solidFill>
                          <a:srgbClr val="00B050"/>
                        </a:solidFill>
                        <a:effectLst/>
                        <a:latin typeface="Calibri"/>
                        <a:ea typeface="Calibri"/>
                        <a:cs typeface="Arial"/>
                      </a:endParaRPr>
                    </a:p>
                  </a:txBody>
                  <a:tcPr marL="68580" marR="68580" marT="0" marB="0" anchor="ctr"/>
                </a:tc>
                <a:tc>
                  <a:txBody>
                    <a:bodyPr/>
                    <a:lstStyle/>
                    <a:p>
                      <a:pPr marL="0" marR="0" algn="ctr">
                        <a:lnSpc>
                          <a:spcPct val="115000"/>
                        </a:lnSpc>
                        <a:spcBef>
                          <a:spcPts val="0"/>
                        </a:spcBef>
                        <a:spcAft>
                          <a:spcPts val="0"/>
                        </a:spcAft>
                      </a:pPr>
                      <a:r>
                        <a:rPr lang="en-US" sz="2800" dirty="0">
                          <a:solidFill>
                            <a:srgbClr val="00B050"/>
                          </a:solidFill>
                          <a:effectLst/>
                          <a:sym typeface="Wingdings"/>
                        </a:rPr>
                        <a:t></a:t>
                      </a:r>
                      <a:endParaRPr lang="en-US" sz="3600" dirty="0">
                        <a:solidFill>
                          <a:srgbClr val="00B050"/>
                        </a:solidFill>
                        <a:effectLst/>
                        <a:latin typeface="Calibri"/>
                        <a:ea typeface="Calibri"/>
                        <a:cs typeface="Arial"/>
                      </a:endParaRPr>
                    </a:p>
                  </a:txBody>
                  <a:tcPr marL="68580" marR="68580" marT="0" marB="0" anchor="ctr"/>
                </a:tc>
                <a:tc>
                  <a:txBody>
                    <a:bodyPr/>
                    <a:lstStyle/>
                    <a:p>
                      <a:pPr marL="0" marR="0" algn="ctr">
                        <a:lnSpc>
                          <a:spcPct val="115000"/>
                        </a:lnSpc>
                        <a:spcBef>
                          <a:spcPts val="0"/>
                        </a:spcBef>
                        <a:spcAft>
                          <a:spcPts val="0"/>
                        </a:spcAft>
                      </a:pPr>
                      <a:r>
                        <a:rPr lang="en-US" sz="2800" dirty="0">
                          <a:solidFill>
                            <a:srgbClr val="FF0000"/>
                          </a:solidFill>
                          <a:effectLst/>
                        </a:rPr>
                        <a:t>x</a:t>
                      </a:r>
                      <a:endParaRPr lang="en-US" sz="3600" dirty="0">
                        <a:solidFill>
                          <a:srgbClr val="FF0000"/>
                        </a:solidFill>
                        <a:effectLst/>
                        <a:latin typeface="Calibri"/>
                        <a:ea typeface="Calibri"/>
                        <a:cs typeface="Arial"/>
                      </a:endParaRPr>
                    </a:p>
                  </a:txBody>
                  <a:tcPr marL="68580" marR="68580" marT="0" marB="0" anchor="ctr"/>
                </a:tc>
              </a:tr>
              <a:tr h="523240">
                <a:tc>
                  <a:txBody>
                    <a:bodyPr/>
                    <a:lstStyle/>
                    <a:p>
                      <a:pPr marL="0" marR="0" algn="ctr">
                        <a:lnSpc>
                          <a:spcPct val="115000"/>
                        </a:lnSpc>
                        <a:spcBef>
                          <a:spcPts val="0"/>
                        </a:spcBef>
                        <a:spcAft>
                          <a:spcPts val="1000"/>
                        </a:spcAft>
                      </a:pPr>
                      <a:r>
                        <a:rPr lang="en-US" sz="2800" dirty="0">
                          <a:effectLst/>
                        </a:rPr>
                        <a:t>5</a:t>
                      </a:r>
                      <a:endParaRPr lang="en-US" sz="3600" dirty="0">
                        <a:effectLst/>
                        <a:latin typeface="Calibri"/>
                        <a:ea typeface="Calibri"/>
                        <a:cs typeface="Arial"/>
                      </a:endParaRPr>
                    </a:p>
                  </a:txBody>
                  <a:tcPr marL="68580" marR="68580" marT="0" marB="0"/>
                </a:tc>
                <a:tc>
                  <a:txBody>
                    <a:bodyPr/>
                    <a:lstStyle/>
                    <a:p>
                      <a:pPr marL="0" marR="0">
                        <a:lnSpc>
                          <a:spcPct val="115000"/>
                        </a:lnSpc>
                        <a:spcBef>
                          <a:spcPts val="0"/>
                        </a:spcBef>
                        <a:spcAft>
                          <a:spcPts val="1000"/>
                        </a:spcAft>
                      </a:pPr>
                      <a:r>
                        <a:rPr lang="en-US" sz="2800">
                          <a:effectLst/>
                        </a:rPr>
                        <a:t>Statesman</a:t>
                      </a:r>
                      <a:endParaRPr lang="en-US" sz="3600">
                        <a:effectLst/>
                        <a:latin typeface="Calibri"/>
                        <a:ea typeface="Calibri"/>
                        <a:cs typeface="Arial"/>
                      </a:endParaRPr>
                    </a:p>
                  </a:txBody>
                  <a:tcPr marL="68580" marR="68580" marT="0" marB="0"/>
                </a:tc>
                <a:tc>
                  <a:txBody>
                    <a:bodyPr/>
                    <a:lstStyle/>
                    <a:p>
                      <a:pPr marL="0" marR="0" algn="ctr">
                        <a:lnSpc>
                          <a:spcPct val="115000"/>
                        </a:lnSpc>
                        <a:spcBef>
                          <a:spcPts val="0"/>
                        </a:spcBef>
                        <a:spcAft>
                          <a:spcPts val="0"/>
                        </a:spcAft>
                      </a:pPr>
                      <a:r>
                        <a:rPr lang="en-US" sz="2800">
                          <a:solidFill>
                            <a:srgbClr val="00B050"/>
                          </a:solidFill>
                          <a:effectLst/>
                          <a:sym typeface="Wingdings"/>
                        </a:rPr>
                        <a:t></a:t>
                      </a:r>
                      <a:endParaRPr lang="en-US" sz="3600">
                        <a:solidFill>
                          <a:srgbClr val="00B050"/>
                        </a:solidFill>
                        <a:effectLst/>
                        <a:latin typeface="Calibri"/>
                        <a:ea typeface="Calibri"/>
                        <a:cs typeface="Arial"/>
                      </a:endParaRPr>
                    </a:p>
                  </a:txBody>
                  <a:tcPr marL="68580" marR="68580" marT="0" marB="0" anchor="ctr"/>
                </a:tc>
                <a:tc>
                  <a:txBody>
                    <a:bodyPr/>
                    <a:lstStyle/>
                    <a:p>
                      <a:pPr marL="0" marR="0" algn="ctr">
                        <a:lnSpc>
                          <a:spcPct val="115000"/>
                        </a:lnSpc>
                        <a:spcBef>
                          <a:spcPts val="0"/>
                        </a:spcBef>
                        <a:spcAft>
                          <a:spcPts val="0"/>
                        </a:spcAft>
                      </a:pPr>
                      <a:r>
                        <a:rPr lang="en-US" sz="2800" dirty="0">
                          <a:solidFill>
                            <a:srgbClr val="00B050"/>
                          </a:solidFill>
                          <a:effectLst/>
                          <a:sym typeface="Wingdings"/>
                        </a:rPr>
                        <a:t></a:t>
                      </a:r>
                      <a:endParaRPr lang="en-US" sz="3600" dirty="0">
                        <a:solidFill>
                          <a:srgbClr val="00B050"/>
                        </a:solidFill>
                        <a:effectLst/>
                        <a:latin typeface="Calibri"/>
                        <a:ea typeface="Calibri"/>
                        <a:cs typeface="Arial"/>
                      </a:endParaRPr>
                    </a:p>
                  </a:txBody>
                  <a:tcPr marL="68580" marR="68580" marT="0" marB="0" anchor="ctr"/>
                </a:tc>
                <a:tc>
                  <a:txBody>
                    <a:bodyPr/>
                    <a:lstStyle/>
                    <a:p>
                      <a:pPr marL="0" marR="0" algn="ctr">
                        <a:lnSpc>
                          <a:spcPct val="115000"/>
                        </a:lnSpc>
                        <a:spcBef>
                          <a:spcPts val="0"/>
                        </a:spcBef>
                        <a:spcAft>
                          <a:spcPts val="0"/>
                        </a:spcAft>
                      </a:pPr>
                      <a:r>
                        <a:rPr lang="en-US" sz="2800" dirty="0">
                          <a:solidFill>
                            <a:srgbClr val="FF0000"/>
                          </a:solidFill>
                          <a:effectLst/>
                        </a:rPr>
                        <a:t>x</a:t>
                      </a:r>
                      <a:endParaRPr lang="en-US" sz="3600" dirty="0">
                        <a:solidFill>
                          <a:srgbClr val="FF0000"/>
                        </a:solidFill>
                        <a:effectLst/>
                        <a:latin typeface="Calibri"/>
                        <a:ea typeface="Calibri"/>
                        <a:cs typeface="Arial"/>
                      </a:endParaRPr>
                    </a:p>
                  </a:txBody>
                  <a:tcPr marL="68580" marR="68580" marT="0" marB="0" anchor="ctr"/>
                </a:tc>
              </a:tr>
              <a:tr h="523240">
                <a:tc>
                  <a:txBody>
                    <a:bodyPr/>
                    <a:lstStyle/>
                    <a:p>
                      <a:pPr marL="0" marR="0" algn="ctr">
                        <a:lnSpc>
                          <a:spcPct val="115000"/>
                        </a:lnSpc>
                        <a:spcBef>
                          <a:spcPts val="0"/>
                        </a:spcBef>
                        <a:spcAft>
                          <a:spcPts val="1000"/>
                        </a:spcAft>
                      </a:pPr>
                      <a:r>
                        <a:rPr lang="en-US" sz="2800" dirty="0">
                          <a:effectLst/>
                        </a:rPr>
                        <a:t>6</a:t>
                      </a:r>
                      <a:endParaRPr lang="en-US" sz="3600" dirty="0">
                        <a:effectLst/>
                        <a:latin typeface="Calibri"/>
                        <a:ea typeface="Calibri"/>
                        <a:cs typeface="Arial"/>
                      </a:endParaRPr>
                    </a:p>
                  </a:txBody>
                  <a:tcPr marL="68580" marR="68580" marT="0" marB="0"/>
                </a:tc>
                <a:tc>
                  <a:txBody>
                    <a:bodyPr/>
                    <a:lstStyle/>
                    <a:p>
                      <a:pPr marL="0" marR="0">
                        <a:lnSpc>
                          <a:spcPct val="115000"/>
                        </a:lnSpc>
                        <a:spcBef>
                          <a:spcPts val="0"/>
                        </a:spcBef>
                        <a:spcAft>
                          <a:spcPts val="1000"/>
                        </a:spcAft>
                      </a:pPr>
                      <a:r>
                        <a:rPr lang="en-US" sz="2800">
                          <a:effectLst/>
                        </a:rPr>
                        <a:t>Survived attempt on life</a:t>
                      </a:r>
                      <a:endParaRPr lang="en-US" sz="3600">
                        <a:effectLst/>
                        <a:latin typeface="Calibri"/>
                        <a:ea typeface="Calibri"/>
                        <a:cs typeface="Arial"/>
                      </a:endParaRPr>
                    </a:p>
                  </a:txBody>
                  <a:tcPr marL="68580" marR="68580" marT="0" marB="0"/>
                </a:tc>
                <a:tc>
                  <a:txBody>
                    <a:bodyPr/>
                    <a:lstStyle/>
                    <a:p>
                      <a:pPr marL="0" marR="0" algn="ctr">
                        <a:lnSpc>
                          <a:spcPct val="115000"/>
                        </a:lnSpc>
                        <a:spcBef>
                          <a:spcPts val="0"/>
                        </a:spcBef>
                        <a:spcAft>
                          <a:spcPts val="0"/>
                        </a:spcAft>
                      </a:pPr>
                      <a:r>
                        <a:rPr lang="en-US" sz="2800">
                          <a:solidFill>
                            <a:srgbClr val="00B050"/>
                          </a:solidFill>
                          <a:effectLst/>
                          <a:sym typeface="Wingdings"/>
                        </a:rPr>
                        <a:t></a:t>
                      </a:r>
                      <a:endParaRPr lang="en-US" sz="3600">
                        <a:solidFill>
                          <a:srgbClr val="00B050"/>
                        </a:solidFill>
                        <a:effectLst/>
                        <a:latin typeface="Calibri"/>
                        <a:ea typeface="Calibri"/>
                        <a:cs typeface="Arial"/>
                      </a:endParaRPr>
                    </a:p>
                  </a:txBody>
                  <a:tcPr marL="68580" marR="68580" marT="0" marB="0" anchor="ctr"/>
                </a:tc>
                <a:tc>
                  <a:txBody>
                    <a:bodyPr/>
                    <a:lstStyle/>
                    <a:p>
                      <a:pPr marL="0" marR="0" algn="ctr">
                        <a:lnSpc>
                          <a:spcPct val="115000"/>
                        </a:lnSpc>
                        <a:spcBef>
                          <a:spcPts val="0"/>
                        </a:spcBef>
                        <a:spcAft>
                          <a:spcPts val="0"/>
                        </a:spcAft>
                      </a:pPr>
                      <a:r>
                        <a:rPr lang="en-US" sz="2800" dirty="0">
                          <a:solidFill>
                            <a:srgbClr val="00B050"/>
                          </a:solidFill>
                          <a:effectLst/>
                          <a:sym typeface="Wingdings"/>
                        </a:rPr>
                        <a:t></a:t>
                      </a:r>
                      <a:endParaRPr lang="en-US" sz="3600" dirty="0">
                        <a:solidFill>
                          <a:srgbClr val="00B050"/>
                        </a:solidFill>
                        <a:effectLst/>
                        <a:latin typeface="Calibri"/>
                        <a:ea typeface="Calibri"/>
                        <a:cs typeface="Arial"/>
                      </a:endParaRPr>
                    </a:p>
                  </a:txBody>
                  <a:tcPr marL="68580" marR="68580" marT="0" marB="0" anchor="ctr"/>
                </a:tc>
                <a:tc>
                  <a:txBody>
                    <a:bodyPr/>
                    <a:lstStyle/>
                    <a:p>
                      <a:pPr marL="0" marR="0" algn="ctr">
                        <a:lnSpc>
                          <a:spcPct val="115000"/>
                        </a:lnSpc>
                        <a:spcBef>
                          <a:spcPts val="0"/>
                        </a:spcBef>
                        <a:spcAft>
                          <a:spcPts val="0"/>
                        </a:spcAft>
                      </a:pPr>
                      <a:r>
                        <a:rPr lang="en-US" sz="2800" dirty="0">
                          <a:solidFill>
                            <a:srgbClr val="FF0000"/>
                          </a:solidFill>
                          <a:effectLst/>
                        </a:rPr>
                        <a:t>x</a:t>
                      </a:r>
                      <a:endParaRPr lang="en-US" sz="3600" dirty="0">
                        <a:solidFill>
                          <a:srgbClr val="FF0000"/>
                        </a:solidFill>
                        <a:effectLst/>
                        <a:latin typeface="Calibri"/>
                        <a:ea typeface="Calibri"/>
                        <a:cs typeface="Arial"/>
                      </a:endParaRPr>
                    </a:p>
                  </a:txBody>
                  <a:tcPr marL="68580" marR="68580" marT="0" marB="0" anchor="ctr"/>
                </a:tc>
              </a:tr>
              <a:tr h="523240">
                <a:tc>
                  <a:txBody>
                    <a:bodyPr/>
                    <a:lstStyle/>
                    <a:p>
                      <a:pPr marL="0" marR="0" algn="ctr">
                        <a:lnSpc>
                          <a:spcPct val="115000"/>
                        </a:lnSpc>
                        <a:spcBef>
                          <a:spcPts val="0"/>
                        </a:spcBef>
                        <a:spcAft>
                          <a:spcPts val="1000"/>
                        </a:spcAft>
                      </a:pPr>
                      <a:r>
                        <a:rPr lang="en-US" sz="2800" dirty="0">
                          <a:effectLst/>
                        </a:rPr>
                        <a:t>7</a:t>
                      </a:r>
                      <a:endParaRPr lang="en-US" sz="3600" dirty="0">
                        <a:effectLst/>
                        <a:latin typeface="Calibri"/>
                        <a:ea typeface="Calibri"/>
                        <a:cs typeface="Arial"/>
                      </a:endParaRPr>
                    </a:p>
                  </a:txBody>
                  <a:tcPr marL="68580" marR="68580" marT="0" marB="0"/>
                </a:tc>
                <a:tc>
                  <a:txBody>
                    <a:bodyPr/>
                    <a:lstStyle/>
                    <a:p>
                      <a:pPr marL="0" marR="0">
                        <a:lnSpc>
                          <a:spcPct val="115000"/>
                        </a:lnSpc>
                        <a:spcBef>
                          <a:spcPts val="0"/>
                        </a:spcBef>
                        <a:spcAft>
                          <a:spcPts val="1000"/>
                        </a:spcAft>
                      </a:pPr>
                      <a:r>
                        <a:rPr lang="en-US" sz="2800">
                          <a:effectLst/>
                        </a:rPr>
                        <a:t>Forced migration by enemies</a:t>
                      </a:r>
                      <a:endParaRPr lang="en-US" sz="3600">
                        <a:effectLst/>
                        <a:latin typeface="Calibri"/>
                        <a:ea typeface="Calibri"/>
                        <a:cs typeface="Arial"/>
                      </a:endParaRPr>
                    </a:p>
                  </a:txBody>
                  <a:tcPr marL="68580" marR="68580" marT="0" marB="0"/>
                </a:tc>
                <a:tc>
                  <a:txBody>
                    <a:bodyPr/>
                    <a:lstStyle/>
                    <a:p>
                      <a:pPr marL="0" marR="0" algn="ctr">
                        <a:lnSpc>
                          <a:spcPct val="115000"/>
                        </a:lnSpc>
                        <a:spcBef>
                          <a:spcPts val="0"/>
                        </a:spcBef>
                        <a:spcAft>
                          <a:spcPts val="0"/>
                        </a:spcAft>
                      </a:pPr>
                      <a:r>
                        <a:rPr lang="en-US" sz="2800">
                          <a:solidFill>
                            <a:srgbClr val="00B050"/>
                          </a:solidFill>
                          <a:effectLst/>
                          <a:sym typeface="Wingdings"/>
                        </a:rPr>
                        <a:t></a:t>
                      </a:r>
                      <a:endParaRPr lang="en-US" sz="3600">
                        <a:solidFill>
                          <a:srgbClr val="00B050"/>
                        </a:solidFill>
                        <a:effectLst/>
                        <a:latin typeface="Calibri"/>
                        <a:ea typeface="Calibri"/>
                        <a:cs typeface="Arial"/>
                      </a:endParaRPr>
                    </a:p>
                  </a:txBody>
                  <a:tcPr marL="68580" marR="68580" marT="0" marB="0" anchor="ctr"/>
                </a:tc>
                <a:tc>
                  <a:txBody>
                    <a:bodyPr/>
                    <a:lstStyle/>
                    <a:p>
                      <a:pPr marL="0" marR="0" algn="ctr">
                        <a:lnSpc>
                          <a:spcPct val="115000"/>
                        </a:lnSpc>
                        <a:spcBef>
                          <a:spcPts val="0"/>
                        </a:spcBef>
                        <a:spcAft>
                          <a:spcPts val="0"/>
                        </a:spcAft>
                      </a:pPr>
                      <a:r>
                        <a:rPr lang="en-US" sz="2800" dirty="0">
                          <a:solidFill>
                            <a:srgbClr val="00B050"/>
                          </a:solidFill>
                          <a:effectLst/>
                          <a:sym typeface="Wingdings"/>
                        </a:rPr>
                        <a:t></a:t>
                      </a:r>
                      <a:endParaRPr lang="en-US" sz="3600" dirty="0">
                        <a:solidFill>
                          <a:srgbClr val="00B050"/>
                        </a:solidFill>
                        <a:effectLst/>
                        <a:latin typeface="Calibri"/>
                        <a:ea typeface="Calibri"/>
                        <a:cs typeface="Arial"/>
                      </a:endParaRPr>
                    </a:p>
                  </a:txBody>
                  <a:tcPr marL="68580" marR="68580" marT="0" marB="0" anchor="ctr"/>
                </a:tc>
                <a:tc>
                  <a:txBody>
                    <a:bodyPr/>
                    <a:lstStyle/>
                    <a:p>
                      <a:pPr marL="0" marR="0" algn="ctr">
                        <a:lnSpc>
                          <a:spcPct val="115000"/>
                        </a:lnSpc>
                        <a:spcBef>
                          <a:spcPts val="0"/>
                        </a:spcBef>
                        <a:spcAft>
                          <a:spcPts val="0"/>
                        </a:spcAft>
                      </a:pPr>
                      <a:r>
                        <a:rPr lang="en-US" sz="2800" dirty="0">
                          <a:solidFill>
                            <a:srgbClr val="FF0000"/>
                          </a:solidFill>
                          <a:effectLst/>
                        </a:rPr>
                        <a:t>x</a:t>
                      </a:r>
                      <a:endParaRPr lang="en-US" sz="3600" dirty="0">
                        <a:solidFill>
                          <a:srgbClr val="FF0000"/>
                        </a:solidFill>
                        <a:effectLst/>
                        <a:latin typeface="Calibri"/>
                        <a:ea typeface="Calibri"/>
                        <a:cs typeface="Arial"/>
                      </a:endParaRPr>
                    </a:p>
                  </a:txBody>
                  <a:tcPr marL="68580" marR="68580" marT="0" marB="0" anchor="ctr"/>
                </a:tc>
              </a:tr>
              <a:tr h="523240">
                <a:tc>
                  <a:txBody>
                    <a:bodyPr/>
                    <a:lstStyle/>
                    <a:p>
                      <a:pPr marL="0" marR="0" algn="ctr">
                        <a:lnSpc>
                          <a:spcPct val="115000"/>
                        </a:lnSpc>
                        <a:spcBef>
                          <a:spcPts val="0"/>
                        </a:spcBef>
                        <a:spcAft>
                          <a:spcPts val="1000"/>
                        </a:spcAft>
                      </a:pPr>
                      <a:r>
                        <a:rPr lang="en-US" sz="2800" dirty="0">
                          <a:effectLst/>
                        </a:rPr>
                        <a:t>8</a:t>
                      </a:r>
                      <a:endParaRPr lang="en-US" sz="3600" dirty="0">
                        <a:effectLst/>
                        <a:latin typeface="Calibri"/>
                        <a:ea typeface="Calibri"/>
                        <a:cs typeface="Arial"/>
                      </a:endParaRPr>
                    </a:p>
                  </a:txBody>
                  <a:tcPr marL="68580" marR="68580" marT="0" marB="0"/>
                </a:tc>
                <a:tc>
                  <a:txBody>
                    <a:bodyPr/>
                    <a:lstStyle/>
                    <a:p>
                      <a:pPr marL="0" marR="0">
                        <a:lnSpc>
                          <a:spcPct val="115000"/>
                        </a:lnSpc>
                        <a:spcBef>
                          <a:spcPts val="0"/>
                        </a:spcBef>
                        <a:spcAft>
                          <a:spcPts val="1000"/>
                        </a:spcAft>
                      </a:pPr>
                      <a:r>
                        <a:rPr lang="en-US" sz="2800">
                          <a:effectLst/>
                        </a:rPr>
                        <a:t>Victory over enemies</a:t>
                      </a:r>
                      <a:endParaRPr lang="en-US" sz="3600">
                        <a:effectLst/>
                        <a:latin typeface="Calibri"/>
                        <a:ea typeface="Calibri"/>
                        <a:cs typeface="Arial"/>
                      </a:endParaRPr>
                    </a:p>
                  </a:txBody>
                  <a:tcPr marL="68580" marR="68580" marT="0" marB="0"/>
                </a:tc>
                <a:tc>
                  <a:txBody>
                    <a:bodyPr/>
                    <a:lstStyle/>
                    <a:p>
                      <a:pPr marL="0" marR="0" algn="ctr">
                        <a:lnSpc>
                          <a:spcPct val="115000"/>
                        </a:lnSpc>
                        <a:spcBef>
                          <a:spcPts val="0"/>
                        </a:spcBef>
                        <a:spcAft>
                          <a:spcPts val="0"/>
                        </a:spcAft>
                      </a:pPr>
                      <a:r>
                        <a:rPr lang="en-US" sz="2800">
                          <a:solidFill>
                            <a:srgbClr val="00B050"/>
                          </a:solidFill>
                          <a:effectLst/>
                          <a:sym typeface="Wingdings"/>
                        </a:rPr>
                        <a:t></a:t>
                      </a:r>
                      <a:endParaRPr lang="en-US" sz="3600">
                        <a:solidFill>
                          <a:srgbClr val="00B050"/>
                        </a:solidFill>
                        <a:effectLst/>
                        <a:latin typeface="Calibri"/>
                        <a:ea typeface="Calibri"/>
                        <a:cs typeface="Arial"/>
                      </a:endParaRPr>
                    </a:p>
                  </a:txBody>
                  <a:tcPr marL="68580" marR="68580" marT="0" marB="0" anchor="ctr"/>
                </a:tc>
                <a:tc>
                  <a:txBody>
                    <a:bodyPr/>
                    <a:lstStyle/>
                    <a:p>
                      <a:pPr marL="0" marR="0" algn="ctr">
                        <a:lnSpc>
                          <a:spcPct val="115000"/>
                        </a:lnSpc>
                        <a:spcBef>
                          <a:spcPts val="0"/>
                        </a:spcBef>
                        <a:spcAft>
                          <a:spcPts val="0"/>
                        </a:spcAft>
                      </a:pPr>
                      <a:r>
                        <a:rPr lang="en-US" sz="2800" dirty="0">
                          <a:solidFill>
                            <a:srgbClr val="00B050"/>
                          </a:solidFill>
                          <a:effectLst/>
                          <a:sym typeface="Wingdings"/>
                        </a:rPr>
                        <a:t></a:t>
                      </a:r>
                      <a:endParaRPr lang="en-US" sz="3600" dirty="0">
                        <a:solidFill>
                          <a:srgbClr val="00B050"/>
                        </a:solidFill>
                        <a:effectLst/>
                        <a:latin typeface="Calibri"/>
                        <a:ea typeface="Calibri"/>
                        <a:cs typeface="Arial"/>
                      </a:endParaRPr>
                    </a:p>
                  </a:txBody>
                  <a:tcPr marL="68580" marR="68580" marT="0" marB="0" anchor="ctr"/>
                </a:tc>
                <a:tc>
                  <a:txBody>
                    <a:bodyPr/>
                    <a:lstStyle/>
                    <a:p>
                      <a:pPr marL="0" marR="0" algn="ctr">
                        <a:lnSpc>
                          <a:spcPct val="115000"/>
                        </a:lnSpc>
                        <a:spcBef>
                          <a:spcPts val="0"/>
                        </a:spcBef>
                        <a:spcAft>
                          <a:spcPts val="0"/>
                        </a:spcAft>
                      </a:pPr>
                      <a:r>
                        <a:rPr lang="en-US" sz="2800" dirty="0">
                          <a:solidFill>
                            <a:srgbClr val="FF0000"/>
                          </a:solidFill>
                          <a:effectLst/>
                        </a:rPr>
                        <a:t>x</a:t>
                      </a:r>
                      <a:endParaRPr lang="en-US" sz="3600" dirty="0">
                        <a:solidFill>
                          <a:srgbClr val="FF0000"/>
                        </a:solidFill>
                        <a:effectLst/>
                        <a:latin typeface="Calibri"/>
                        <a:ea typeface="Calibri"/>
                        <a:cs typeface="Arial"/>
                      </a:endParaRPr>
                    </a:p>
                  </a:txBody>
                  <a:tcPr marL="68580" marR="68580" marT="0" marB="0" anchor="ctr"/>
                </a:tc>
              </a:tr>
              <a:tr h="523240">
                <a:tc>
                  <a:txBody>
                    <a:bodyPr/>
                    <a:lstStyle/>
                    <a:p>
                      <a:pPr marL="0" marR="0" algn="ctr">
                        <a:lnSpc>
                          <a:spcPct val="115000"/>
                        </a:lnSpc>
                        <a:spcBef>
                          <a:spcPts val="0"/>
                        </a:spcBef>
                        <a:spcAft>
                          <a:spcPts val="1000"/>
                        </a:spcAft>
                      </a:pPr>
                      <a:r>
                        <a:rPr lang="en-US" sz="2800" dirty="0">
                          <a:effectLst/>
                        </a:rPr>
                        <a:t>9</a:t>
                      </a:r>
                      <a:endParaRPr lang="en-US" sz="3600" dirty="0">
                        <a:effectLst/>
                        <a:latin typeface="Calibri"/>
                        <a:ea typeface="Calibri"/>
                        <a:cs typeface="Arial"/>
                      </a:endParaRPr>
                    </a:p>
                  </a:txBody>
                  <a:tcPr marL="68580" marR="68580" marT="0" marB="0"/>
                </a:tc>
                <a:tc>
                  <a:txBody>
                    <a:bodyPr/>
                    <a:lstStyle/>
                    <a:p>
                      <a:pPr marL="0" marR="0">
                        <a:lnSpc>
                          <a:spcPct val="115000"/>
                        </a:lnSpc>
                        <a:spcBef>
                          <a:spcPts val="0"/>
                        </a:spcBef>
                        <a:spcAft>
                          <a:spcPts val="1000"/>
                        </a:spcAft>
                      </a:pPr>
                      <a:r>
                        <a:rPr lang="en-US" sz="2800">
                          <a:effectLst/>
                        </a:rPr>
                        <a:t>Natural cause of death</a:t>
                      </a:r>
                      <a:endParaRPr lang="en-US" sz="3600">
                        <a:effectLst/>
                        <a:latin typeface="Calibri"/>
                        <a:ea typeface="Calibri"/>
                        <a:cs typeface="Arial"/>
                      </a:endParaRPr>
                    </a:p>
                  </a:txBody>
                  <a:tcPr marL="68580" marR="68580" marT="0" marB="0"/>
                </a:tc>
                <a:tc>
                  <a:txBody>
                    <a:bodyPr/>
                    <a:lstStyle/>
                    <a:p>
                      <a:pPr marL="0" marR="0" algn="ctr">
                        <a:lnSpc>
                          <a:spcPct val="115000"/>
                        </a:lnSpc>
                        <a:spcBef>
                          <a:spcPts val="0"/>
                        </a:spcBef>
                        <a:spcAft>
                          <a:spcPts val="0"/>
                        </a:spcAft>
                      </a:pPr>
                      <a:r>
                        <a:rPr lang="en-US" sz="2800">
                          <a:solidFill>
                            <a:srgbClr val="00B050"/>
                          </a:solidFill>
                          <a:effectLst/>
                          <a:sym typeface="Wingdings"/>
                        </a:rPr>
                        <a:t></a:t>
                      </a:r>
                      <a:endParaRPr lang="en-US" sz="3600">
                        <a:solidFill>
                          <a:srgbClr val="00B050"/>
                        </a:solidFill>
                        <a:effectLst/>
                        <a:latin typeface="Calibri"/>
                        <a:ea typeface="Calibri"/>
                        <a:cs typeface="Arial"/>
                      </a:endParaRPr>
                    </a:p>
                  </a:txBody>
                  <a:tcPr marL="68580" marR="68580" marT="0" marB="0" anchor="ctr"/>
                </a:tc>
                <a:tc>
                  <a:txBody>
                    <a:bodyPr/>
                    <a:lstStyle/>
                    <a:p>
                      <a:pPr marL="0" marR="0" algn="ctr">
                        <a:lnSpc>
                          <a:spcPct val="115000"/>
                        </a:lnSpc>
                        <a:spcBef>
                          <a:spcPts val="0"/>
                        </a:spcBef>
                        <a:spcAft>
                          <a:spcPts val="0"/>
                        </a:spcAft>
                      </a:pPr>
                      <a:r>
                        <a:rPr lang="en-US" sz="2800" dirty="0">
                          <a:solidFill>
                            <a:srgbClr val="00B050"/>
                          </a:solidFill>
                          <a:effectLst/>
                          <a:sym typeface="Wingdings"/>
                        </a:rPr>
                        <a:t></a:t>
                      </a:r>
                      <a:endParaRPr lang="en-US" sz="3600" dirty="0">
                        <a:solidFill>
                          <a:srgbClr val="00B050"/>
                        </a:solidFill>
                        <a:effectLst/>
                        <a:latin typeface="Calibri"/>
                        <a:ea typeface="Calibri"/>
                        <a:cs typeface="Arial"/>
                      </a:endParaRPr>
                    </a:p>
                  </a:txBody>
                  <a:tcPr marL="68580" marR="68580" marT="0" marB="0" anchor="ctr"/>
                </a:tc>
                <a:tc>
                  <a:txBody>
                    <a:bodyPr/>
                    <a:lstStyle/>
                    <a:p>
                      <a:pPr marL="0" marR="0" algn="ctr">
                        <a:lnSpc>
                          <a:spcPct val="115000"/>
                        </a:lnSpc>
                        <a:spcBef>
                          <a:spcPts val="0"/>
                        </a:spcBef>
                        <a:spcAft>
                          <a:spcPts val="0"/>
                        </a:spcAft>
                      </a:pPr>
                      <a:r>
                        <a:rPr lang="en-US" sz="2800" dirty="0">
                          <a:solidFill>
                            <a:srgbClr val="FF0000"/>
                          </a:solidFill>
                          <a:effectLst/>
                        </a:rPr>
                        <a:t>x</a:t>
                      </a:r>
                      <a:endParaRPr lang="en-US" sz="3600" dirty="0">
                        <a:solidFill>
                          <a:srgbClr val="FF0000"/>
                        </a:solidFill>
                        <a:effectLst/>
                        <a:latin typeface="Calibri"/>
                        <a:ea typeface="Calibri"/>
                        <a:cs typeface="Arial"/>
                      </a:endParaRPr>
                    </a:p>
                  </a:txBody>
                  <a:tcPr marL="68580" marR="68580" marT="0" marB="0" anchor="ctr"/>
                </a:tc>
              </a:tr>
              <a:tr h="523240">
                <a:tc>
                  <a:txBody>
                    <a:bodyPr/>
                    <a:lstStyle/>
                    <a:p>
                      <a:pPr marL="0" marR="0" algn="ctr">
                        <a:lnSpc>
                          <a:spcPct val="115000"/>
                        </a:lnSpc>
                        <a:spcBef>
                          <a:spcPts val="0"/>
                        </a:spcBef>
                        <a:spcAft>
                          <a:spcPts val="1000"/>
                        </a:spcAft>
                      </a:pPr>
                      <a:r>
                        <a:rPr lang="en-US" sz="2800" dirty="0">
                          <a:effectLst/>
                        </a:rPr>
                        <a:t>10</a:t>
                      </a:r>
                      <a:endParaRPr lang="en-US" sz="3600" dirty="0">
                        <a:effectLst/>
                        <a:latin typeface="Calibri"/>
                        <a:ea typeface="Calibri"/>
                        <a:cs typeface="Arial"/>
                      </a:endParaRPr>
                    </a:p>
                  </a:txBody>
                  <a:tcPr marL="68580" marR="68580" marT="0" marB="0"/>
                </a:tc>
                <a:tc>
                  <a:txBody>
                    <a:bodyPr/>
                    <a:lstStyle/>
                    <a:p>
                      <a:pPr marL="0" marR="0">
                        <a:lnSpc>
                          <a:spcPct val="115000"/>
                        </a:lnSpc>
                        <a:spcBef>
                          <a:spcPts val="0"/>
                        </a:spcBef>
                        <a:spcAft>
                          <a:spcPts val="1000"/>
                        </a:spcAft>
                      </a:pPr>
                      <a:r>
                        <a:rPr lang="en-US" sz="2800">
                          <a:effectLst/>
                        </a:rPr>
                        <a:t>New Legal Laws bought</a:t>
                      </a:r>
                      <a:endParaRPr lang="en-US" sz="3600">
                        <a:effectLst/>
                        <a:latin typeface="Calibri"/>
                        <a:ea typeface="Calibri"/>
                        <a:cs typeface="Arial"/>
                      </a:endParaRPr>
                    </a:p>
                  </a:txBody>
                  <a:tcPr marL="68580" marR="68580" marT="0" marB="0"/>
                </a:tc>
                <a:tc>
                  <a:txBody>
                    <a:bodyPr/>
                    <a:lstStyle/>
                    <a:p>
                      <a:pPr marL="0" marR="0" algn="ctr">
                        <a:lnSpc>
                          <a:spcPct val="115000"/>
                        </a:lnSpc>
                        <a:spcBef>
                          <a:spcPts val="0"/>
                        </a:spcBef>
                        <a:spcAft>
                          <a:spcPts val="0"/>
                        </a:spcAft>
                      </a:pPr>
                      <a:r>
                        <a:rPr lang="en-US" sz="2800">
                          <a:solidFill>
                            <a:srgbClr val="00B050"/>
                          </a:solidFill>
                          <a:effectLst/>
                          <a:sym typeface="Wingdings"/>
                        </a:rPr>
                        <a:t></a:t>
                      </a:r>
                      <a:endParaRPr lang="en-US" sz="3600">
                        <a:solidFill>
                          <a:srgbClr val="00B050"/>
                        </a:solidFill>
                        <a:effectLst/>
                        <a:latin typeface="Calibri"/>
                        <a:ea typeface="Calibri"/>
                        <a:cs typeface="Arial"/>
                      </a:endParaRPr>
                    </a:p>
                  </a:txBody>
                  <a:tcPr marL="68580" marR="68580" marT="0" marB="0" anchor="ctr"/>
                </a:tc>
                <a:tc>
                  <a:txBody>
                    <a:bodyPr/>
                    <a:lstStyle/>
                    <a:p>
                      <a:pPr marL="0" marR="0" algn="ctr">
                        <a:lnSpc>
                          <a:spcPct val="115000"/>
                        </a:lnSpc>
                        <a:spcBef>
                          <a:spcPts val="0"/>
                        </a:spcBef>
                        <a:spcAft>
                          <a:spcPts val="0"/>
                        </a:spcAft>
                      </a:pPr>
                      <a:r>
                        <a:rPr lang="en-US" sz="2800" dirty="0">
                          <a:solidFill>
                            <a:srgbClr val="00B050"/>
                          </a:solidFill>
                          <a:effectLst/>
                          <a:sym typeface="Wingdings"/>
                        </a:rPr>
                        <a:t></a:t>
                      </a:r>
                      <a:endParaRPr lang="en-US" sz="3600" dirty="0">
                        <a:solidFill>
                          <a:srgbClr val="00B050"/>
                        </a:solidFill>
                        <a:effectLst/>
                        <a:latin typeface="Calibri"/>
                        <a:ea typeface="Calibri"/>
                        <a:cs typeface="Arial"/>
                      </a:endParaRPr>
                    </a:p>
                  </a:txBody>
                  <a:tcPr marL="68580" marR="68580" marT="0" marB="0" anchor="ctr"/>
                </a:tc>
                <a:tc>
                  <a:txBody>
                    <a:bodyPr/>
                    <a:lstStyle/>
                    <a:p>
                      <a:pPr marL="0" marR="0" algn="ctr">
                        <a:lnSpc>
                          <a:spcPct val="115000"/>
                        </a:lnSpc>
                        <a:spcBef>
                          <a:spcPts val="0"/>
                        </a:spcBef>
                        <a:spcAft>
                          <a:spcPts val="0"/>
                        </a:spcAft>
                      </a:pPr>
                      <a:r>
                        <a:rPr lang="en-US" sz="2800" dirty="0">
                          <a:solidFill>
                            <a:srgbClr val="FF0000"/>
                          </a:solidFill>
                          <a:effectLst/>
                        </a:rPr>
                        <a:t>x</a:t>
                      </a:r>
                      <a:endParaRPr lang="en-US" sz="3600" dirty="0">
                        <a:solidFill>
                          <a:srgbClr val="FF0000"/>
                        </a:solidFill>
                        <a:effectLst/>
                        <a:latin typeface="Calibri"/>
                        <a:ea typeface="Calibri"/>
                        <a:cs typeface="Arial"/>
                      </a:endParaRPr>
                    </a:p>
                  </a:txBody>
                  <a:tcPr marL="68580" marR="68580" marT="0" marB="0" anchor="ctr"/>
                </a:tc>
              </a:tr>
              <a:tr h="523240">
                <a:tc>
                  <a:txBody>
                    <a:bodyPr/>
                    <a:lstStyle/>
                    <a:p>
                      <a:pPr marL="0" marR="0" algn="ctr">
                        <a:lnSpc>
                          <a:spcPct val="115000"/>
                        </a:lnSpc>
                        <a:spcBef>
                          <a:spcPts val="0"/>
                        </a:spcBef>
                        <a:spcAft>
                          <a:spcPts val="1000"/>
                        </a:spcAft>
                      </a:pPr>
                      <a:r>
                        <a:rPr lang="en-US" sz="2800" dirty="0">
                          <a:effectLst/>
                        </a:rPr>
                        <a:t>11</a:t>
                      </a:r>
                      <a:endParaRPr lang="en-US" sz="3600" dirty="0">
                        <a:effectLst/>
                        <a:latin typeface="Calibri"/>
                        <a:ea typeface="Calibri"/>
                        <a:cs typeface="Arial"/>
                      </a:endParaRPr>
                    </a:p>
                  </a:txBody>
                  <a:tcPr marL="68580" marR="68580" marT="0" marB="0"/>
                </a:tc>
                <a:tc>
                  <a:txBody>
                    <a:bodyPr/>
                    <a:lstStyle/>
                    <a:p>
                      <a:pPr marL="0" marR="0">
                        <a:lnSpc>
                          <a:spcPct val="115000"/>
                        </a:lnSpc>
                        <a:spcBef>
                          <a:spcPts val="0"/>
                        </a:spcBef>
                        <a:spcAft>
                          <a:spcPts val="1000"/>
                        </a:spcAft>
                      </a:pPr>
                      <a:r>
                        <a:rPr lang="en-US" sz="2800">
                          <a:effectLst/>
                        </a:rPr>
                        <a:t>Rejected by his own people then accepted</a:t>
                      </a:r>
                      <a:endParaRPr lang="en-US" sz="3600">
                        <a:effectLst/>
                        <a:latin typeface="Calibri"/>
                        <a:ea typeface="Calibri"/>
                        <a:cs typeface="Arial"/>
                      </a:endParaRPr>
                    </a:p>
                  </a:txBody>
                  <a:tcPr marL="68580" marR="68580" marT="0" marB="0"/>
                </a:tc>
                <a:tc>
                  <a:txBody>
                    <a:bodyPr/>
                    <a:lstStyle/>
                    <a:p>
                      <a:pPr marL="0" marR="0" algn="ctr">
                        <a:lnSpc>
                          <a:spcPct val="115000"/>
                        </a:lnSpc>
                        <a:spcBef>
                          <a:spcPts val="0"/>
                        </a:spcBef>
                        <a:spcAft>
                          <a:spcPts val="0"/>
                        </a:spcAft>
                      </a:pPr>
                      <a:r>
                        <a:rPr lang="en-US" sz="2800">
                          <a:solidFill>
                            <a:srgbClr val="00B050"/>
                          </a:solidFill>
                          <a:effectLst/>
                          <a:sym typeface="Wingdings"/>
                        </a:rPr>
                        <a:t></a:t>
                      </a:r>
                      <a:endParaRPr lang="en-US" sz="3600">
                        <a:solidFill>
                          <a:srgbClr val="00B050"/>
                        </a:solidFill>
                        <a:effectLst/>
                        <a:latin typeface="Calibri"/>
                        <a:ea typeface="Calibri"/>
                        <a:cs typeface="Arial"/>
                      </a:endParaRPr>
                    </a:p>
                  </a:txBody>
                  <a:tcPr marL="68580" marR="68580" marT="0" marB="0" anchor="ctr"/>
                </a:tc>
                <a:tc>
                  <a:txBody>
                    <a:bodyPr/>
                    <a:lstStyle/>
                    <a:p>
                      <a:pPr marL="0" marR="0" algn="ctr">
                        <a:lnSpc>
                          <a:spcPct val="115000"/>
                        </a:lnSpc>
                        <a:spcBef>
                          <a:spcPts val="0"/>
                        </a:spcBef>
                        <a:spcAft>
                          <a:spcPts val="0"/>
                        </a:spcAft>
                      </a:pPr>
                      <a:r>
                        <a:rPr lang="en-US" sz="2800" dirty="0">
                          <a:solidFill>
                            <a:srgbClr val="00B050"/>
                          </a:solidFill>
                          <a:effectLst/>
                          <a:sym typeface="Wingdings"/>
                        </a:rPr>
                        <a:t></a:t>
                      </a:r>
                      <a:endParaRPr lang="en-US" sz="3600" dirty="0">
                        <a:solidFill>
                          <a:srgbClr val="00B050"/>
                        </a:solidFill>
                        <a:effectLst/>
                        <a:latin typeface="Calibri"/>
                        <a:ea typeface="Calibri"/>
                        <a:cs typeface="Arial"/>
                      </a:endParaRPr>
                    </a:p>
                  </a:txBody>
                  <a:tcPr marL="68580" marR="68580" marT="0" marB="0" anchor="ctr"/>
                </a:tc>
                <a:tc>
                  <a:txBody>
                    <a:bodyPr/>
                    <a:lstStyle/>
                    <a:p>
                      <a:pPr marL="0" marR="0" algn="ctr">
                        <a:lnSpc>
                          <a:spcPct val="115000"/>
                        </a:lnSpc>
                        <a:spcBef>
                          <a:spcPts val="0"/>
                        </a:spcBef>
                        <a:spcAft>
                          <a:spcPts val="0"/>
                        </a:spcAft>
                      </a:pPr>
                      <a:r>
                        <a:rPr lang="en-US" sz="2800" dirty="0">
                          <a:solidFill>
                            <a:srgbClr val="FF0000"/>
                          </a:solidFill>
                          <a:effectLst/>
                        </a:rPr>
                        <a:t>x</a:t>
                      </a:r>
                      <a:endParaRPr lang="en-US" sz="3600" dirty="0">
                        <a:solidFill>
                          <a:srgbClr val="FF0000"/>
                        </a:solidFill>
                        <a:effectLst/>
                        <a:latin typeface="Calibri"/>
                        <a:ea typeface="Calibri"/>
                        <a:cs typeface="Arial"/>
                      </a:endParaRPr>
                    </a:p>
                  </a:txBody>
                  <a:tcPr marL="68580" marR="68580" marT="0" marB="0" anchor="ctr"/>
                </a:tc>
              </a:tr>
              <a:tr h="523240">
                <a:tc>
                  <a:txBody>
                    <a:bodyPr/>
                    <a:lstStyle/>
                    <a:p>
                      <a:pPr marL="0" marR="0" algn="ctr">
                        <a:lnSpc>
                          <a:spcPct val="115000"/>
                        </a:lnSpc>
                        <a:spcBef>
                          <a:spcPts val="0"/>
                        </a:spcBef>
                        <a:spcAft>
                          <a:spcPts val="1000"/>
                        </a:spcAft>
                      </a:pPr>
                      <a:r>
                        <a:rPr lang="en-US" sz="2800" dirty="0">
                          <a:effectLst/>
                        </a:rPr>
                        <a:t>12</a:t>
                      </a:r>
                      <a:endParaRPr lang="en-US" sz="3600" dirty="0">
                        <a:effectLst/>
                        <a:latin typeface="Calibri"/>
                        <a:ea typeface="Calibri"/>
                        <a:cs typeface="Arial"/>
                      </a:endParaRPr>
                    </a:p>
                  </a:txBody>
                  <a:tcPr marL="68580" marR="68580" marT="0" marB="0"/>
                </a:tc>
                <a:tc>
                  <a:txBody>
                    <a:bodyPr/>
                    <a:lstStyle/>
                    <a:p>
                      <a:pPr marL="0" marR="0">
                        <a:lnSpc>
                          <a:spcPct val="115000"/>
                        </a:lnSpc>
                        <a:spcBef>
                          <a:spcPts val="0"/>
                        </a:spcBef>
                        <a:spcAft>
                          <a:spcPts val="1000"/>
                        </a:spcAft>
                      </a:pPr>
                      <a:r>
                        <a:rPr lang="en-US" sz="2800">
                          <a:effectLst/>
                        </a:rPr>
                        <a:t>Worshipped as God/Son of God (After departure)</a:t>
                      </a:r>
                      <a:endParaRPr lang="en-US" sz="3600">
                        <a:effectLst/>
                        <a:latin typeface="Calibri"/>
                        <a:ea typeface="Calibri"/>
                        <a:cs typeface="Arial"/>
                      </a:endParaRPr>
                    </a:p>
                  </a:txBody>
                  <a:tcPr marL="68580" marR="68580" marT="0" marB="0"/>
                </a:tc>
                <a:tc>
                  <a:txBody>
                    <a:bodyPr/>
                    <a:lstStyle/>
                    <a:p>
                      <a:pPr marL="0" marR="0" algn="ctr">
                        <a:lnSpc>
                          <a:spcPct val="115000"/>
                        </a:lnSpc>
                        <a:spcBef>
                          <a:spcPts val="0"/>
                        </a:spcBef>
                        <a:spcAft>
                          <a:spcPts val="0"/>
                        </a:spcAft>
                      </a:pPr>
                      <a:r>
                        <a:rPr lang="en-US" sz="2800" dirty="0">
                          <a:solidFill>
                            <a:srgbClr val="FF0000"/>
                          </a:solidFill>
                          <a:effectLst/>
                        </a:rPr>
                        <a:t>x</a:t>
                      </a:r>
                      <a:endParaRPr lang="en-US" sz="3600" dirty="0">
                        <a:solidFill>
                          <a:srgbClr val="FF0000"/>
                        </a:solidFill>
                        <a:effectLst/>
                        <a:latin typeface="Calibri"/>
                        <a:ea typeface="Calibri"/>
                        <a:cs typeface="Arial"/>
                      </a:endParaRPr>
                    </a:p>
                  </a:txBody>
                  <a:tcPr marL="68580" marR="68580" marT="0" marB="0" anchor="ctr"/>
                </a:tc>
                <a:tc>
                  <a:txBody>
                    <a:bodyPr/>
                    <a:lstStyle/>
                    <a:p>
                      <a:pPr marL="0" marR="0" algn="ctr">
                        <a:lnSpc>
                          <a:spcPct val="115000"/>
                        </a:lnSpc>
                        <a:spcBef>
                          <a:spcPts val="0"/>
                        </a:spcBef>
                        <a:spcAft>
                          <a:spcPts val="0"/>
                        </a:spcAft>
                      </a:pPr>
                      <a:r>
                        <a:rPr lang="en-US" sz="2800" dirty="0">
                          <a:solidFill>
                            <a:srgbClr val="FF0000"/>
                          </a:solidFill>
                          <a:effectLst/>
                        </a:rPr>
                        <a:t>x</a:t>
                      </a:r>
                      <a:endParaRPr lang="en-US" sz="3600" dirty="0">
                        <a:solidFill>
                          <a:srgbClr val="FF0000"/>
                        </a:solidFill>
                        <a:effectLst/>
                        <a:latin typeface="Calibri"/>
                        <a:ea typeface="Calibri"/>
                        <a:cs typeface="Arial"/>
                      </a:endParaRPr>
                    </a:p>
                  </a:txBody>
                  <a:tcPr marL="68580" marR="68580" marT="0" marB="0" anchor="ctr"/>
                </a:tc>
                <a:tc>
                  <a:txBody>
                    <a:bodyPr/>
                    <a:lstStyle/>
                    <a:p>
                      <a:pPr marL="0" marR="0" algn="ctr">
                        <a:lnSpc>
                          <a:spcPct val="115000"/>
                        </a:lnSpc>
                        <a:spcBef>
                          <a:spcPts val="0"/>
                        </a:spcBef>
                        <a:spcAft>
                          <a:spcPts val="0"/>
                        </a:spcAft>
                      </a:pPr>
                      <a:r>
                        <a:rPr lang="en-US" sz="2800" dirty="0">
                          <a:solidFill>
                            <a:srgbClr val="00B050"/>
                          </a:solidFill>
                          <a:effectLst/>
                          <a:sym typeface="Wingdings"/>
                        </a:rPr>
                        <a:t></a:t>
                      </a:r>
                      <a:endParaRPr lang="en-US" sz="3600" dirty="0">
                        <a:solidFill>
                          <a:srgbClr val="00B050"/>
                        </a:solidFill>
                        <a:effectLst/>
                        <a:latin typeface="Calibri"/>
                        <a:ea typeface="Calibri"/>
                        <a:cs typeface="Arial"/>
                      </a:endParaRPr>
                    </a:p>
                  </a:txBody>
                  <a:tcPr marL="68580" marR="68580" marT="0" marB="0" anchor="ctr"/>
                </a:tc>
              </a:tr>
              <a:tr h="523240">
                <a:tc>
                  <a:txBody>
                    <a:bodyPr/>
                    <a:lstStyle/>
                    <a:p>
                      <a:pPr marL="0" marR="0" algn="ctr">
                        <a:lnSpc>
                          <a:spcPct val="115000"/>
                        </a:lnSpc>
                        <a:spcBef>
                          <a:spcPts val="0"/>
                        </a:spcBef>
                        <a:spcAft>
                          <a:spcPts val="1000"/>
                        </a:spcAft>
                      </a:pPr>
                      <a:r>
                        <a:rPr lang="en-US" sz="2800" dirty="0">
                          <a:effectLst/>
                        </a:rPr>
                        <a:t>13</a:t>
                      </a:r>
                      <a:endParaRPr lang="en-US" sz="3600" dirty="0">
                        <a:effectLst/>
                        <a:latin typeface="Calibri"/>
                        <a:ea typeface="Calibri"/>
                        <a:cs typeface="Arial"/>
                      </a:endParaRPr>
                    </a:p>
                  </a:txBody>
                  <a:tcPr marL="68580" marR="68580" marT="0" marB="0"/>
                </a:tc>
                <a:tc>
                  <a:txBody>
                    <a:bodyPr/>
                    <a:lstStyle/>
                    <a:p>
                      <a:pPr marL="0" marR="0">
                        <a:lnSpc>
                          <a:spcPct val="115000"/>
                        </a:lnSpc>
                        <a:spcBef>
                          <a:spcPts val="0"/>
                        </a:spcBef>
                        <a:spcAft>
                          <a:spcPts val="1000"/>
                        </a:spcAft>
                      </a:pPr>
                      <a:r>
                        <a:rPr lang="en-US" sz="2800">
                          <a:effectLst/>
                        </a:rPr>
                        <a:t>Jewish Race</a:t>
                      </a:r>
                      <a:endParaRPr lang="en-US" sz="3600">
                        <a:effectLst/>
                        <a:latin typeface="Calibri"/>
                        <a:ea typeface="Calibri"/>
                        <a:cs typeface="Arial"/>
                      </a:endParaRPr>
                    </a:p>
                  </a:txBody>
                  <a:tcPr marL="68580" marR="68580" marT="0" marB="0"/>
                </a:tc>
                <a:tc>
                  <a:txBody>
                    <a:bodyPr/>
                    <a:lstStyle/>
                    <a:p>
                      <a:pPr marL="0" marR="0" algn="ctr">
                        <a:lnSpc>
                          <a:spcPct val="115000"/>
                        </a:lnSpc>
                        <a:spcBef>
                          <a:spcPts val="0"/>
                        </a:spcBef>
                        <a:spcAft>
                          <a:spcPts val="0"/>
                        </a:spcAft>
                      </a:pPr>
                      <a:r>
                        <a:rPr lang="en-US" sz="2800" dirty="0">
                          <a:solidFill>
                            <a:srgbClr val="00B050"/>
                          </a:solidFill>
                          <a:effectLst/>
                          <a:sym typeface="Wingdings"/>
                        </a:rPr>
                        <a:t></a:t>
                      </a:r>
                      <a:endParaRPr lang="en-US" sz="3600" dirty="0">
                        <a:solidFill>
                          <a:srgbClr val="00B050"/>
                        </a:solidFill>
                        <a:effectLst/>
                        <a:latin typeface="Calibri"/>
                        <a:ea typeface="Calibri"/>
                        <a:cs typeface="Arial"/>
                      </a:endParaRPr>
                    </a:p>
                  </a:txBody>
                  <a:tcPr marL="68580" marR="68580" marT="0" marB="0" anchor="ctr"/>
                </a:tc>
                <a:tc>
                  <a:txBody>
                    <a:bodyPr/>
                    <a:lstStyle/>
                    <a:p>
                      <a:pPr marL="0" marR="0" algn="ctr">
                        <a:lnSpc>
                          <a:spcPct val="115000"/>
                        </a:lnSpc>
                        <a:spcBef>
                          <a:spcPts val="0"/>
                        </a:spcBef>
                        <a:spcAft>
                          <a:spcPts val="0"/>
                        </a:spcAft>
                      </a:pPr>
                      <a:r>
                        <a:rPr lang="en-US" sz="2800" dirty="0">
                          <a:solidFill>
                            <a:srgbClr val="FF0000"/>
                          </a:solidFill>
                          <a:effectLst/>
                        </a:rPr>
                        <a:t>x</a:t>
                      </a:r>
                      <a:endParaRPr lang="en-US" sz="3600" dirty="0">
                        <a:solidFill>
                          <a:srgbClr val="FF0000"/>
                        </a:solidFill>
                        <a:effectLst/>
                        <a:latin typeface="Calibri"/>
                        <a:ea typeface="Calibri"/>
                        <a:cs typeface="Arial"/>
                      </a:endParaRPr>
                    </a:p>
                  </a:txBody>
                  <a:tcPr marL="68580" marR="68580" marT="0" marB="0" anchor="ctr"/>
                </a:tc>
                <a:tc>
                  <a:txBody>
                    <a:bodyPr/>
                    <a:lstStyle/>
                    <a:p>
                      <a:pPr marL="0" marR="0" algn="ctr">
                        <a:lnSpc>
                          <a:spcPct val="115000"/>
                        </a:lnSpc>
                        <a:spcBef>
                          <a:spcPts val="0"/>
                        </a:spcBef>
                        <a:spcAft>
                          <a:spcPts val="0"/>
                        </a:spcAft>
                      </a:pPr>
                      <a:r>
                        <a:rPr lang="en-US" sz="2800" dirty="0">
                          <a:solidFill>
                            <a:srgbClr val="00B050"/>
                          </a:solidFill>
                          <a:effectLst/>
                          <a:sym typeface="Wingdings"/>
                        </a:rPr>
                        <a:t></a:t>
                      </a:r>
                      <a:endParaRPr lang="en-US" sz="3600" dirty="0">
                        <a:solidFill>
                          <a:srgbClr val="00B050"/>
                        </a:solidFill>
                        <a:effectLst/>
                        <a:latin typeface="Calibri"/>
                        <a:ea typeface="Calibri"/>
                        <a:cs typeface="Arial"/>
                      </a:endParaRPr>
                    </a:p>
                  </a:txBody>
                  <a:tcPr marL="68580" marR="68580" marT="0" marB="0" anchor="ctr"/>
                </a:tc>
              </a:tr>
              <a:tr h="523240">
                <a:tc>
                  <a:txBody>
                    <a:bodyPr/>
                    <a:lstStyle/>
                    <a:p>
                      <a:pPr marL="0" marR="0">
                        <a:lnSpc>
                          <a:spcPct val="115000"/>
                        </a:lnSpc>
                        <a:spcBef>
                          <a:spcPts val="0"/>
                        </a:spcBef>
                        <a:spcAft>
                          <a:spcPts val="1000"/>
                        </a:spcAft>
                      </a:pPr>
                      <a:r>
                        <a:rPr lang="en-US" sz="2800">
                          <a:effectLst/>
                        </a:rPr>
                        <a:t>14</a:t>
                      </a:r>
                      <a:endParaRPr lang="en-US" sz="3600">
                        <a:effectLst/>
                        <a:latin typeface="Calibri"/>
                        <a:ea typeface="Calibri"/>
                        <a:cs typeface="Arial"/>
                      </a:endParaRPr>
                    </a:p>
                  </a:txBody>
                  <a:tcPr marL="68580" marR="68580" marT="0" marB="0"/>
                </a:tc>
                <a:tc>
                  <a:txBody>
                    <a:bodyPr/>
                    <a:lstStyle/>
                    <a:p>
                      <a:pPr marL="0" marR="0">
                        <a:lnSpc>
                          <a:spcPct val="115000"/>
                        </a:lnSpc>
                        <a:spcBef>
                          <a:spcPts val="0"/>
                        </a:spcBef>
                        <a:spcAft>
                          <a:spcPts val="1000"/>
                        </a:spcAft>
                      </a:pPr>
                      <a:r>
                        <a:rPr lang="en-US" sz="2800" dirty="0">
                          <a:effectLst/>
                        </a:rPr>
                        <a:t>Called people to worship God alone</a:t>
                      </a:r>
                      <a:endParaRPr lang="en-US" sz="3600" dirty="0">
                        <a:effectLst/>
                        <a:latin typeface="Calibri"/>
                        <a:ea typeface="Calibri"/>
                        <a:cs typeface="Arial"/>
                      </a:endParaRPr>
                    </a:p>
                  </a:txBody>
                  <a:tcPr marL="68580" marR="68580" marT="0" marB="0"/>
                </a:tc>
                <a:tc>
                  <a:txBody>
                    <a:bodyPr/>
                    <a:lstStyle/>
                    <a:p>
                      <a:pPr marL="0" marR="0" algn="ctr">
                        <a:lnSpc>
                          <a:spcPct val="115000"/>
                        </a:lnSpc>
                        <a:spcBef>
                          <a:spcPts val="0"/>
                        </a:spcBef>
                        <a:spcAft>
                          <a:spcPts val="0"/>
                        </a:spcAft>
                      </a:pPr>
                      <a:r>
                        <a:rPr lang="en-US" sz="2800" dirty="0">
                          <a:solidFill>
                            <a:srgbClr val="00B050"/>
                          </a:solidFill>
                          <a:effectLst/>
                          <a:sym typeface="Wingdings"/>
                        </a:rPr>
                        <a:t></a:t>
                      </a:r>
                      <a:endParaRPr lang="en-US" sz="3600" dirty="0">
                        <a:solidFill>
                          <a:srgbClr val="00B050"/>
                        </a:solidFill>
                        <a:effectLst/>
                        <a:latin typeface="Calibri"/>
                        <a:ea typeface="Calibri"/>
                        <a:cs typeface="Arial"/>
                      </a:endParaRPr>
                    </a:p>
                  </a:txBody>
                  <a:tcPr marL="68580" marR="68580" marT="0" marB="0" anchor="ctr"/>
                </a:tc>
                <a:tc>
                  <a:txBody>
                    <a:bodyPr/>
                    <a:lstStyle/>
                    <a:p>
                      <a:pPr marL="0" marR="0" algn="ctr">
                        <a:lnSpc>
                          <a:spcPct val="115000"/>
                        </a:lnSpc>
                        <a:spcBef>
                          <a:spcPts val="0"/>
                        </a:spcBef>
                        <a:spcAft>
                          <a:spcPts val="0"/>
                        </a:spcAft>
                      </a:pPr>
                      <a:r>
                        <a:rPr lang="en-US" sz="2800" dirty="0">
                          <a:solidFill>
                            <a:srgbClr val="00B050"/>
                          </a:solidFill>
                          <a:effectLst/>
                          <a:sym typeface="Wingdings"/>
                        </a:rPr>
                        <a:t></a:t>
                      </a:r>
                      <a:endParaRPr lang="en-US" sz="3600" dirty="0">
                        <a:solidFill>
                          <a:srgbClr val="00B050"/>
                        </a:solidFill>
                        <a:effectLst/>
                        <a:latin typeface="Calibri"/>
                        <a:ea typeface="Calibri"/>
                        <a:cs typeface="Arial"/>
                      </a:endParaRPr>
                    </a:p>
                  </a:txBody>
                  <a:tcPr marL="68580" marR="68580" marT="0" marB="0" anchor="ctr"/>
                </a:tc>
                <a:tc>
                  <a:txBody>
                    <a:bodyPr/>
                    <a:lstStyle/>
                    <a:p>
                      <a:pPr marL="0" marR="0" algn="ctr">
                        <a:lnSpc>
                          <a:spcPct val="115000"/>
                        </a:lnSpc>
                        <a:spcBef>
                          <a:spcPts val="0"/>
                        </a:spcBef>
                        <a:spcAft>
                          <a:spcPts val="0"/>
                        </a:spcAft>
                      </a:pPr>
                      <a:r>
                        <a:rPr lang="en-US" sz="2800" dirty="0">
                          <a:solidFill>
                            <a:srgbClr val="00B050"/>
                          </a:solidFill>
                          <a:effectLst/>
                          <a:sym typeface="Wingdings"/>
                        </a:rPr>
                        <a:t></a:t>
                      </a:r>
                      <a:endParaRPr lang="en-US" sz="3600" dirty="0">
                        <a:solidFill>
                          <a:srgbClr val="00B050"/>
                        </a:solidFill>
                        <a:effectLst/>
                        <a:latin typeface="Calibri"/>
                        <a:ea typeface="Calibri"/>
                        <a:cs typeface="Arial"/>
                      </a:endParaRPr>
                    </a:p>
                  </a:txBody>
                  <a:tcPr marL="68580" marR="68580" marT="0" marB="0" anchor="ctr"/>
                </a:tc>
              </a:tr>
            </a:tbl>
          </a:graphicData>
        </a:graphic>
      </p:graphicFrame>
      <p:sp>
        <p:nvSpPr>
          <p:cNvPr id="3" name="Rounded Rectangle 2">
            <a:hlinkClick r:id="rId2" action="ppaction://hlinksldjump"/>
          </p:cNvPr>
          <p:cNvSpPr/>
          <p:nvPr/>
        </p:nvSpPr>
        <p:spPr>
          <a:xfrm>
            <a:off x="243681" y="289719"/>
            <a:ext cx="1170411" cy="438926"/>
          </a:xfrm>
          <a:prstGeom prst="roundRect">
            <a:avLst/>
          </a:prstGeom>
          <a:ln/>
        </p:spPr>
        <p:style>
          <a:lnRef idx="0">
            <a:schemeClr val="accent2"/>
          </a:lnRef>
          <a:fillRef idx="3">
            <a:schemeClr val="accent2"/>
          </a:fillRef>
          <a:effectRef idx="3">
            <a:schemeClr val="accent2"/>
          </a:effectRef>
          <a:fontRef idx="minor">
            <a:schemeClr val="lt1"/>
          </a:fontRef>
        </p:style>
        <p:txBody>
          <a:bodyPr lIns="156746" tIns="78373" rIns="156746" bIns="78373" rtlCol="0" anchor="ctr"/>
          <a:lstStyle/>
          <a:p>
            <a:pPr algn="ctr"/>
            <a:r>
              <a:rPr lang="en-US" sz="2700" b="1" dirty="0" smtClean="0">
                <a:solidFill>
                  <a:srgbClr val="FFFF00"/>
                </a:solidFill>
              </a:rPr>
              <a:t>back</a:t>
            </a:r>
            <a:endParaRPr lang="en-US" sz="2400" b="1" dirty="0">
              <a:solidFill>
                <a:srgbClr val="FFFF00"/>
              </a:solidFill>
            </a:endParaRPr>
          </a:p>
        </p:txBody>
      </p:sp>
    </p:spTree>
  </p:cSld>
  <p:clrMapOvr>
    <a:masterClrMapping/>
  </p:clrMapOvr>
  <p:transition advClick="0"/>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548481" y="3594447"/>
            <a:ext cx="8128000" cy="6096000"/>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8854281" y="3594447"/>
            <a:ext cx="8449250" cy="6096000"/>
          </a:xfrm>
          <a:prstGeom prst="rect">
            <a:avLst/>
          </a:prstGeom>
        </p:spPr>
      </p:pic>
      <p:sp>
        <p:nvSpPr>
          <p:cNvPr id="5" name="Rounded Rectangle 4">
            <a:hlinkClick r:id="rId5" action="ppaction://hlinksldjump"/>
          </p:cNvPr>
          <p:cNvSpPr/>
          <p:nvPr/>
        </p:nvSpPr>
        <p:spPr>
          <a:xfrm>
            <a:off x="209129" y="113383"/>
            <a:ext cx="1170411" cy="438926"/>
          </a:xfrm>
          <a:prstGeom prst="roundRect">
            <a:avLst/>
          </a:prstGeom>
          <a:ln/>
        </p:spPr>
        <p:style>
          <a:lnRef idx="0">
            <a:schemeClr val="accent2"/>
          </a:lnRef>
          <a:fillRef idx="3">
            <a:schemeClr val="accent2"/>
          </a:fillRef>
          <a:effectRef idx="3">
            <a:schemeClr val="accent2"/>
          </a:effectRef>
          <a:fontRef idx="minor">
            <a:schemeClr val="lt1"/>
          </a:fontRef>
        </p:style>
        <p:txBody>
          <a:bodyPr lIns="156746" tIns="78373" rIns="156746" bIns="78373" rtlCol="0" anchor="ctr"/>
          <a:lstStyle/>
          <a:p>
            <a:pPr algn="ctr"/>
            <a:r>
              <a:rPr lang="en-US" sz="2700" b="1" dirty="0" smtClean="0">
                <a:solidFill>
                  <a:srgbClr val="FFFF00"/>
                </a:solidFill>
              </a:rPr>
              <a:t>back</a:t>
            </a:r>
            <a:endParaRPr lang="en-US" sz="2400" b="1" dirty="0">
              <a:solidFill>
                <a:srgbClr val="FFFF00"/>
              </a:solidFill>
            </a:endParaRPr>
          </a:p>
        </p:txBody>
      </p:sp>
      <p:pic>
        <p:nvPicPr>
          <p:cNvPr id="8" name="Picture 7"/>
          <p:cNvPicPr>
            <a:picLocks noChangeAspect="1"/>
          </p:cNvPicPr>
          <p:nvPr/>
        </p:nvPicPr>
        <p:blipFill rotWithShape="1">
          <a:blip r:embed="rId6" cstate="print">
            <a:extLst>
              <a:ext uri="{28A0092B-C50C-407E-A947-70E740481C1C}">
                <a14:useLocalDpi xmlns:a14="http://schemas.microsoft.com/office/drawing/2010/main" xmlns="" val="0"/>
              </a:ext>
            </a:extLst>
          </a:blip>
          <a:srcRect t="14480" b="19644"/>
          <a:stretch/>
        </p:blipFill>
        <p:spPr>
          <a:xfrm>
            <a:off x="9570169" y="732709"/>
            <a:ext cx="4295244" cy="2477018"/>
          </a:xfrm>
          <a:prstGeom prst="rect">
            <a:avLst/>
          </a:prstGeom>
        </p:spPr>
      </p:pic>
      <p:pic>
        <p:nvPicPr>
          <p:cNvPr id="9" name="Picture 8"/>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14278192" y="689447"/>
            <a:ext cx="2708801" cy="2480726"/>
          </a:xfrm>
          <a:prstGeom prst="rect">
            <a:avLst/>
          </a:prstGeom>
        </p:spPr>
      </p:pic>
      <p:pic>
        <p:nvPicPr>
          <p:cNvPr id="10" name="Picture 9"/>
          <p:cNvPicPr>
            <a:picLocks noChangeAspect="1"/>
          </p:cNvPicPr>
          <p:nvPr/>
        </p:nvPicPr>
        <p:blipFill>
          <a:blip r:embed="rId8">
            <a:extLst>
              <a:ext uri="{28A0092B-C50C-407E-A947-70E740481C1C}">
                <a14:useLocalDpi xmlns:a14="http://schemas.microsoft.com/office/drawing/2010/main" xmlns="" val="0"/>
              </a:ext>
            </a:extLst>
          </a:blip>
          <a:stretch>
            <a:fillRect/>
          </a:stretch>
        </p:blipFill>
        <p:spPr>
          <a:xfrm>
            <a:off x="6617841" y="689447"/>
            <a:ext cx="2486203" cy="2521674"/>
          </a:xfrm>
          <a:prstGeom prst="rect">
            <a:avLst/>
          </a:prstGeom>
        </p:spPr>
      </p:pic>
      <p:pic>
        <p:nvPicPr>
          <p:cNvPr id="11" name="Picture 10"/>
          <p:cNvPicPr>
            <a:picLocks noChangeAspect="1"/>
          </p:cNvPicPr>
          <p:nvPr/>
        </p:nvPicPr>
        <p:blipFill>
          <a:blip r:embed="rId9">
            <a:extLst>
              <a:ext uri="{28A0092B-C50C-407E-A947-70E740481C1C}">
                <a14:useLocalDpi xmlns:a14="http://schemas.microsoft.com/office/drawing/2010/main" xmlns="" val="0"/>
              </a:ext>
            </a:extLst>
          </a:blip>
          <a:stretch>
            <a:fillRect/>
          </a:stretch>
        </p:blipFill>
        <p:spPr>
          <a:xfrm>
            <a:off x="3593505" y="689447"/>
            <a:ext cx="2486203" cy="2480726"/>
          </a:xfrm>
          <a:prstGeom prst="rect">
            <a:avLst/>
          </a:prstGeom>
        </p:spPr>
      </p:pic>
      <p:pic>
        <p:nvPicPr>
          <p:cNvPr id="12" name="Picture 11"/>
          <p:cNvPicPr>
            <a:picLocks noChangeAspect="1"/>
          </p:cNvPicPr>
          <p:nvPr/>
        </p:nvPicPr>
        <p:blipFill>
          <a:blip r:embed="rId10">
            <a:extLst>
              <a:ext uri="{28A0092B-C50C-407E-A947-70E740481C1C}">
                <a14:useLocalDpi xmlns:a14="http://schemas.microsoft.com/office/drawing/2010/main" xmlns="" val="0"/>
              </a:ext>
            </a:extLst>
          </a:blip>
          <a:stretch>
            <a:fillRect/>
          </a:stretch>
        </p:blipFill>
        <p:spPr>
          <a:xfrm>
            <a:off x="641177" y="761455"/>
            <a:ext cx="2486203" cy="2486203"/>
          </a:xfrm>
          <a:prstGeom prst="rect">
            <a:avLst/>
          </a:prstGeom>
        </p:spPr>
      </p:pic>
    </p:spTree>
  </p:cSld>
  <p:clrMapOvr>
    <a:masterClrMapping/>
  </p:clrMapOvr>
  <p:transition advClick="0"/>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Picture 1" descr="map_paran.gif"/>
          <p:cNvPicPr>
            <a:picLocks noChangeAspect="1"/>
          </p:cNvPicPr>
          <p:nvPr/>
        </p:nvPicPr>
        <p:blipFill>
          <a:blip r:embed="rId3"/>
          <a:stretch>
            <a:fillRect/>
          </a:stretch>
        </p:blipFill>
        <p:spPr>
          <a:xfrm>
            <a:off x="3367881" y="213519"/>
            <a:ext cx="9525000" cy="9433719"/>
          </a:xfrm>
          <a:prstGeom prst="rect">
            <a:avLst/>
          </a:prstGeom>
        </p:spPr>
      </p:pic>
      <p:sp>
        <p:nvSpPr>
          <p:cNvPr id="4" name="Rounded Rectangle 3">
            <a:hlinkClick r:id="rId4" action="ppaction://hlinksldjump"/>
          </p:cNvPr>
          <p:cNvSpPr/>
          <p:nvPr/>
        </p:nvSpPr>
        <p:spPr>
          <a:xfrm>
            <a:off x="209129" y="113383"/>
            <a:ext cx="1170411" cy="438926"/>
          </a:xfrm>
          <a:prstGeom prst="roundRect">
            <a:avLst/>
          </a:prstGeom>
          <a:ln/>
        </p:spPr>
        <p:style>
          <a:lnRef idx="0">
            <a:schemeClr val="accent2"/>
          </a:lnRef>
          <a:fillRef idx="3">
            <a:schemeClr val="accent2"/>
          </a:fillRef>
          <a:effectRef idx="3">
            <a:schemeClr val="accent2"/>
          </a:effectRef>
          <a:fontRef idx="minor">
            <a:schemeClr val="lt1"/>
          </a:fontRef>
        </p:style>
        <p:txBody>
          <a:bodyPr lIns="156746" tIns="78373" rIns="156746" bIns="78373" rtlCol="0" anchor="ctr"/>
          <a:lstStyle/>
          <a:p>
            <a:pPr algn="ctr"/>
            <a:r>
              <a:rPr lang="en-US" sz="2700" b="1" dirty="0" smtClean="0">
                <a:solidFill>
                  <a:srgbClr val="FFFF00"/>
                </a:solidFill>
              </a:rPr>
              <a:t>back</a:t>
            </a:r>
            <a:endParaRPr lang="en-US" sz="2400" b="1" dirty="0">
              <a:solidFill>
                <a:srgbClr val="FFFF00"/>
              </a:solidFill>
            </a:endParaRPr>
          </a:p>
        </p:txBody>
      </p:sp>
    </p:spTree>
  </p:cSld>
  <p:clrMapOvr>
    <a:masterClrMapping/>
  </p:clrMapOvr>
  <p:transition advClick="0"/>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kim\Desktop\PowerPoints\Restaurant\top_bar.png"/>
          <p:cNvPicPr>
            <a:picLocks noChangeAspect="1" noChangeArrowheads="1"/>
          </p:cNvPicPr>
          <p:nvPr/>
        </p:nvPicPr>
        <p:blipFill>
          <a:blip r:embed="rId3"/>
          <a:srcRect t="3333" b="75555"/>
          <a:stretch>
            <a:fillRect/>
          </a:stretch>
        </p:blipFill>
        <p:spPr bwMode="auto">
          <a:xfrm>
            <a:off x="0" y="329194"/>
            <a:ext cx="17556163" cy="2194631"/>
          </a:xfrm>
          <a:prstGeom prst="rect">
            <a:avLst/>
          </a:prstGeom>
          <a:noFill/>
        </p:spPr>
      </p:pic>
      <p:sp>
        <p:nvSpPr>
          <p:cNvPr id="6" name="TextBox 5"/>
          <p:cNvSpPr txBox="1"/>
          <p:nvPr/>
        </p:nvSpPr>
        <p:spPr>
          <a:xfrm>
            <a:off x="2910681" y="365919"/>
            <a:ext cx="7162800" cy="1743326"/>
          </a:xfrm>
          <a:prstGeom prst="rect">
            <a:avLst/>
          </a:prstGeom>
          <a:noFill/>
        </p:spPr>
        <p:txBody>
          <a:bodyPr wrap="square" lIns="156746" tIns="78373" rIns="156746" bIns="78373" rtlCol="0">
            <a:spAutoFit/>
          </a:bodyPr>
          <a:lstStyle/>
          <a:p>
            <a:r>
              <a:rPr lang="en-US" sz="10300" dirty="0" smtClean="0">
                <a:solidFill>
                  <a:schemeClr val="bg1"/>
                </a:solidFill>
                <a:latin typeface="BernhardFashion BT" pitchFamily="82" charset="0"/>
              </a:rPr>
              <a:t>Old Testament</a:t>
            </a:r>
            <a:endParaRPr lang="en-US" sz="10300" dirty="0">
              <a:solidFill>
                <a:schemeClr val="bg1"/>
              </a:solidFill>
              <a:latin typeface="BernhardFashion BT" pitchFamily="82" charset="0"/>
            </a:endParaRPr>
          </a:p>
        </p:txBody>
      </p:sp>
      <p:sp>
        <p:nvSpPr>
          <p:cNvPr id="7" name="TextBox 6"/>
          <p:cNvSpPr txBox="1"/>
          <p:nvPr/>
        </p:nvSpPr>
        <p:spPr>
          <a:xfrm>
            <a:off x="319881" y="2499519"/>
            <a:ext cx="16764000" cy="7329471"/>
          </a:xfrm>
          <a:prstGeom prst="rect">
            <a:avLst/>
          </a:prstGeom>
          <a:noFill/>
        </p:spPr>
        <p:txBody>
          <a:bodyPr wrap="square" lIns="156746" tIns="78373" rIns="156746" bIns="78373" rtlCol="0">
            <a:spAutoFit/>
          </a:bodyPr>
          <a:lstStyle/>
          <a:p>
            <a:r>
              <a:rPr lang="en-US" sz="4000" b="1" dirty="0" smtClean="0">
                <a:solidFill>
                  <a:srgbClr val="FFFF00"/>
                </a:solidFill>
                <a:effectLst>
                  <a:outerShdw blurRad="38100" dist="38100" dir="2700000" algn="tl">
                    <a:srgbClr val="000000">
                      <a:alpha val="43137"/>
                    </a:srgbClr>
                  </a:outerShdw>
                </a:effectLst>
                <a:latin typeface="Futura Book" pitchFamily="34" charset="0"/>
              </a:rPr>
              <a:t>Deuteronomy (18:18-19) </a:t>
            </a:r>
            <a:r>
              <a:rPr lang="en-US" sz="2800" b="1" dirty="0" smtClean="0">
                <a:solidFill>
                  <a:schemeClr val="bg1">
                    <a:lumMod val="65000"/>
                  </a:schemeClr>
                </a:solidFill>
                <a:effectLst>
                  <a:outerShdw blurRad="38100" dist="38100" dir="2700000" algn="tl">
                    <a:srgbClr val="000000">
                      <a:alpha val="43137"/>
                    </a:srgbClr>
                  </a:outerShdw>
                </a:effectLst>
                <a:latin typeface="Futura Book" pitchFamily="34" charset="0"/>
              </a:rPr>
              <a:t>(King James Version)</a:t>
            </a:r>
            <a:endParaRPr lang="en-US" sz="4000" b="1" dirty="0" smtClean="0">
              <a:solidFill>
                <a:schemeClr val="bg1">
                  <a:lumMod val="65000"/>
                </a:schemeClr>
              </a:solidFill>
              <a:effectLst>
                <a:outerShdw blurRad="38100" dist="38100" dir="2700000" algn="tl">
                  <a:srgbClr val="000000">
                    <a:alpha val="43137"/>
                  </a:srgbClr>
                </a:outerShdw>
              </a:effectLst>
              <a:latin typeface="Futura Book" pitchFamily="34" charset="0"/>
            </a:endParaRPr>
          </a:p>
          <a:p>
            <a:endParaRPr lang="en-US" sz="2200" b="1" dirty="0" smtClean="0">
              <a:solidFill>
                <a:schemeClr val="bg1"/>
              </a:solidFill>
              <a:latin typeface="Futura Book" pitchFamily="34" charset="0"/>
            </a:endParaRPr>
          </a:p>
          <a:p>
            <a:r>
              <a:rPr lang="en-US" sz="4400" i="1" dirty="0" smtClean="0">
                <a:solidFill>
                  <a:srgbClr val="00B0F0"/>
                </a:solidFill>
                <a:latin typeface="Palatino Linotype" pitchFamily="18" charset="0"/>
              </a:rPr>
              <a:t>(18) I will raise up for them a Prophet like you from among their brethren, and will put My words in His mouth, and He shall speak to them all that I command Him. (19) And it shall be that whoever will not hear My words, which He speaks in My name, I will require it of him</a:t>
            </a:r>
            <a:r>
              <a:rPr lang="en-US" sz="4400" dirty="0" smtClean="0"/>
              <a:t>. </a:t>
            </a:r>
            <a:r>
              <a:rPr lang="en-US" sz="4000" b="1" dirty="0" smtClean="0">
                <a:solidFill>
                  <a:srgbClr val="FFFF00"/>
                </a:solidFill>
                <a:effectLst>
                  <a:outerShdw blurRad="38100" dist="38100" dir="2700000" algn="tl">
                    <a:srgbClr val="000000">
                      <a:alpha val="43137"/>
                    </a:srgbClr>
                  </a:outerShdw>
                </a:effectLst>
                <a:latin typeface="Futura Book" pitchFamily="34" charset="0"/>
              </a:rPr>
              <a:t>Deuteronomy (18:18-19) </a:t>
            </a:r>
            <a:r>
              <a:rPr lang="en-US" sz="2800" b="1" dirty="0" smtClean="0">
                <a:solidFill>
                  <a:schemeClr val="bg1">
                    <a:lumMod val="65000"/>
                  </a:schemeClr>
                </a:solidFill>
                <a:effectLst>
                  <a:outerShdw blurRad="38100" dist="38100" dir="2700000" algn="tl">
                    <a:srgbClr val="000000">
                      <a:alpha val="43137"/>
                    </a:srgbClr>
                  </a:outerShdw>
                </a:effectLst>
                <a:latin typeface="Futura Book" pitchFamily="34" charset="0"/>
              </a:rPr>
              <a:t>(New International Version)</a:t>
            </a:r>
          </a:p>
          <a:p>
            <a:endParaRPr lang="en-US" sz="1200" b="1" dirty="0" smtClean="0">
              <a:solidFill>
                <a:schemeClr val="bg1"/>
              </a:solidFill>
              <a:latin typeface="Futura Book" pitchFamily="34" charset="0"/>
            </a:endParaRPr>
          </a:p>
          <a:p>
            <a:r>
              <a:rPr lang="en-US" sz="4400" i="1" dirty="0" smtClean="0">
                <a:solidFill>
                  <a:srgbClr val="00B0F0"/>
                </a:solidFill>
                <a:latin typeface="Palatino Linotype" pitchFamily="18" charset="0"/>
              </a:rPr>
              <a:t>(18) I will raise up for them a prophet like you from among their brothers; I will put my words in his mouth, and he will tell them everything I command him. (19) If anyone does not listen to my words that the prophet speaks in my name, I myself will call him to account </a:t>
            </a:r>
            <a:r>
              <a:rPr lang="en-US" sz="2200" dirty="0" smtClean="0">
                <a:solidFill>
                  <a:schemeClr val="bg1"/>
                </a:solidFill>
                <a:latin typeface="Futura Book" pitchFamily="34" charset="0"/>
              </a:rPr>
              <a:t>	</a:t>
            </a:r>
            <a:endParaRPr lang="en-US" sz="2200" dirty="0">
              <a:solidFill>
                <a:schemeClr val="bg1"/>
              </a:solidFill>
              <a:latin typeface="Futura Book" pitchFamily="34" charset="0"/>
            </a:endParaRPr>
          </a:p>
        </p:txBody>
      </p:sp>
      <p:pic>
        <p:nvPicPr>
          <p:cNvPr id="1028" name="Picture 4" descr="C:\Documents and Settings\kim\Desktop\PowerPoints\Restaurant\salad.jpg"/>
          <p:cNvPicPr>
            <a:picLocks noChangeAspect="1" noChangeArrowheads="1"/>
          </p:cNvPicPr>
          <p:nvPr/>
        </p:nvPicPr>
        <p:blipFill>
          <a:blip r:embed="rId4"/>
          <a:stretch>
            <a:fillRect/>
          </a:stretch>
        </p:blipFill>
        <p:spPr bwMode="auto">
          <a:xfrm>
            <a:off x="243681" y="329194"/>
            <a:ext cx="2362200" cy="2194631"/>
          </a:xfrm>
          <a:prstGeom prst="rect">
            <a:avLst/>
          </a:prstGeom>
          <a:noFill/>
        </p:spPr>
      </p:pic>
    </p:spTree>
    <p:extLst>
      <p:ext uri="{BB962C8B-B14F-4D97-AF65-F5344CB8AC3E}">
        <p14:creationId xmlns:p14="http://schemas.microsoft.com/office/powerpoint/2010/main" xmlns="" val="3801548534"/>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par>
                                <p:cTn id="8" presetID="14" presetClass="entr" presetSubtype="5" fill="hold" nodeType="withEffect">
                                  <p:stCondLst>
                                    <p:cond delay="0"/>
                                  </p:stCondLst>
                                  <p:childTnLst>
                                    <p:set>
                                      <p:cBhvr>
                                        <p:cTn id="9" dur="1" fill="hold">
                                          <p:stCondLst>
                                            <p:cond delay="0"/>
                                          </p:stCondLst>
                                        </p:cTn>
                                        <p:tgtEl>
                                          <p:spTgt spid="1028"/>
                                        </p:tgtEl>
                                        <p:attrNameLst>
                                          <p:attrName>style.visibility</p:attrName>
                                        </p:attrNameLst>
                                      </p:cBhvr>
                                      <p:to>
                                        <p:strVal val="visible"/>
                                      </p:to>
                                    </p:set>
                                    <p:animEffect transition="in" filter="randombar(vertical)">
                                      <p:cBhvr>
                                        <p:cTn id="10" dur="500"/>
                                        <p:tgtEl>
                                          <p:spTgt spid="1028"/>
                                        </p:tgtEl>
                                      </p:cBhvr>
                                    </p:animEffect>
                                  </p:childTnLst>
                                </p:cTn>
                              </p:par>
                            </p:childTnLst>
                          </p:cTn>
                        </p:par>
                        <p:par>
                          <p:cTn id="11" fill="hold">
                            <p:stCondLst>
                              <p:cond delay="2000"/>
                            </p:stCondLst>
                            <p:childTnLst>
                              <p:par>
                                <p:cTn id="12" presetID="10" presetClass="entr" presetSubtype="0" fill="hold" grpId="0"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kim\Desktop\PowerPoints\Restaurant\top_bar.png"/>
          <p:cNvPicPr>
            <a:picLocks noChangeAspect="1" noChangeArrowheads="1"/>
          </p:cNvPicPr>
          <p:nvPr/>
        </p:nvPicPr>
        <p:blipFill>
          <a:blip r:embed="rId3"/>
          <a:srcRect t="3333" b="75555"/>
          <a:stretch>
            <a:fillRect/>
          </a:stretch>
        </p:blipFill>
        <p:spPr bwMode="auto">
          <a:xfrm>
            <a:off x="0" y="329194"/>
            <a:ext cx="17556163" cy="2194631"/>
          </a:xfrm>
          <a:prstGeom prst="rect">
            <a:avLst/>
          </a:prstGeom>
          <a:noFill/>
        </p:spPr>
      </p:pic>
      <p:sp>
        <p:nvSpPr>
          <p:cNvPr id="6" name="TextBox 5"/>
          <p:cNvSpPr txBox="1"/>
          <p:nvPr/>
        </p:nvSpPr>
        <p:spPr>
          <a:xfrm>
            <a:off x="2910681" y="365919"/>
            <a:ext cx="7162800" cy="1743326"/>
          </a:xfrm>
          <a:prstGeom prst="rect">
            <a:avLst/>
          </a:prstGeom>
          <a:noFill/>
        </p:spPr>
        <p:txBody>
          <a:bodyPr wrap="square" lIns="156746" tIns="78373" rIns="156746" bIns="78373" rtlCol="0">
            <a:spAutoFit/>
          </a:bodyPr>
          <a:lstStyle/>
          <a:p>
            <a:r>
              <a:rPr lang="en-US" sz="10300" dirty="0" smtClean="0">
                <a:solidFill>
                  <a:schemeClr val="bg1"/>
                </a:solidFill>
                <a:latin typeface="BernhardFashion BT" pitchFamily="82" charset="0"/>
              </a:rPr>
              <a:t>Old Testament</a:t>
            </a:r>
            <a:endParaRPr lang="en-US" sz="10300" dirty="0">
              <a:solidFill>
                <a:schemeClr val="bg1"/>
              </a:solidFill>
              <a:latin typeface="BernhardFashion BT" pitchFamily="82" charset="0"/>
            </a:endParaRPr>
          </a:p>
        </p:txBody>
      </p:sp>
      <p:sp>
        <p:nvSpPr>
          <p:cNvPr id="7" name="TextBox 6"/>
          <p:cNvSpPr txBox="1"/>
          <p:nvPr/>
        </p:nvSpPr>
        <p:spPr>
          <a:xfrm>
            <a:off x="319881" y="2499519"/>
            <a:ext cx="16764000" cy="7698803"/>
          </a:xfrm>
          <a:prstGeom prst="rect">
            <a:avLst/>
          </a:prstGeom>
          <a:noFill/>
        </p:spPr>
        <p:txBody>
          <a:bodyPr wrap="square" lIns="156746" tIns="78373" rIns="156746" bIns="78373" rtlCol="0">
            <a:spAutoFit/>
          </a:bodyPr>
          <a:lstStyle/>
          <a:p>
            <a:r>
              <a:rPr lang="en-US" sz="4000" b="1" dirty="0" smtClean="0">
                <a:solidFill>
                  <a:srgbClr val="FFFF00"/>
                </a:solidFill>
                <a:effectLst>
                  <a:outerShdw blurRad="38100" dist="38100" dir="2700000" algn="tl">
                    <a:srgbClr val="000000">
                      <a:alpha val="43137"/>
                    </a:srgbClr>
                  </a:outerShdw>
                </a:effectLst>
                <a:latin typeface="Futura Book" pitchFamily="34" charset="0"/>
              </a:rPr>
              <a:t>Deuteronomy (18:18-19) </a:t>
            </a:r>
            <a:r>
              <a:rPr lang="en-US" sz="2800" b="1" dirty="0" smtClean="0">
                <a:solidFill>
                  <a:schemeClr val="bg1">
                    <a:lumMod val="65000"/>
                  </a:schemeClr>
                </a:solidFill>
                <a:effectLst>
                  <a:outerShdw blurRad="38100" dist="38100" dir="2700000" algn="tl">
                    <a:srgbClr val="000000">
                      <a:alpha val="43137"/>
                    </a:srgbClr>
                  </a:outerShdw>
                </a:effectLst>
                <a:latin typeface="Futura Book" pitchFamily="34" charset="0"/>
              </a:rPr>
              <a:t>(New International Version)</a:t>
            </a:r>
          </a:p>
          <a:p>
            <a:endParaRPr lang="en-US" sz="1200" b="1" dirty="0" smtClean="0">
              <a:solidFill>
                <a:schemeClr val="bg1"/>
              </a:solidFill>
              <a:latin typeface="Futura Book" pitchFamily="34" charset="0"/>
            </a:endParaRPr>
          </a:p>
          <a:p>
            <a:r>
              <a:rPr lang="en-US" sz="4400" i="1" dirty="0" smtClean="0">
                <a:solidFill>
                  <a:srgbClr val="00B0F0"/>
                </a:solidFill>
                <a:latin typeface="Palatino Linotype" pitchFamily="18" charset="0"/>
              </a:rPr>
              <a:t>(18) I will raise up for them a prophet like you from </a:t>
            </a:r>
            <a:r>
              <a:rPr lang="en-US" sz="4400" i="1" u="sng" dirty="0" smtClean="0">
                <a:solidFill>
                  <a:srgbClr val="FFC000"/>
                </a:solidFill>
                <a:latin typeface="Palatino Linotype" pitchFamily="18" charset="0"/>
              </a:rPr>
              <a:t>among their brothers</a:t>
            </a:r>
            <a:r>
              <a:rPr lang="en-US" sz="4400" i="1" dirty="0" smtClean="0">
                <a:solidFill>
                  <a:srgbClr val="00B0F0"/>
                </a:solidFill>
                <a:latin typeface="Palatino Linotype" pitchFamily="18" charset="0"/>
              </a:rPr>
              <a:t>; I will put my words in his mouth, and he will tell them everything I command him. (19) If anyone does not listen to my words that the prophet speaks in my name, I myself will call him to account </a:t>
            </a:r>
          </a:p>
          <a:p>
            <a:endParaRPr lang="en-US" sz="4400" i="1" dirty="0" smtClean="0">
              <a:solidFill>
                <a:srgbClr val="00B0F0"/>
              </a:solidFill>
              <a:latin typeface="Palatino Linotype" pitchFamily="18" charset="0"/>
            </a:endParaRPr>
          </a:p>
          <a:p>
            <a:endParaRPr lang="en-US" sz="4400" i="1" dirty="0" smtClean="0">
              <a:solidFill>
                <a:srgbClr val="00B0F0"/>
              </a:solidFill>
              <a:latin typeface="Palatino Linotype" pitchFamily="18" charset="0"/>
            </a:endParaRPr>
          </a:p>
          <a:p>
            <a:r>
              <a:rPr lang="en-US" sz="3200" i="1" dirty="0" smtClean="0">
                <a:solidFill>
                  <a:srgbClr val="FFC000"/>
                </a:solidFill>
                <a:latin typeface="Palatino Linotype" pitchFamily="18" charset="0"/>
              </a:rPr>
              <a:t>“</a:t>
            </a:r>
            <a:r>
              <a:rPr lang="en-US" sz="3200" i="1" u="sng" dirty="0" smtClean="0">
                <a:solidFill>
                  <a:srgbClr val="FFC000"/>
                </a:solidFill>
                <a:latin typeface="Palatino Linotype" pitchFamily="18" charset="0"/>
              </a:rPr>
              <a:t>among their brothers</a:t>
            </a:r>
            <a:r>
              <a:rPr lang="en-US" sz="3200" i="1" dirty="0" smtClean="0">
                <a:solidFill>
                  <a:srgbClr val="FFC000"/>
                </a:solidFill>
                <a:latin typeface="Palatino Linotype" pitchFamily="18" charset="0"/>
              </a:rPr>
              <a:t>”</a:t>
            </a:r>
            <a:r>
              <a:rPr lang="en-US" sz="3200" dirty="0" smtClean="0">
                <a:solidFill>
                  <a:schemeClr val="bg1"/>
                </a:solidFill>
                <a:latin typeface="Palatino Linotype" pitchFamily="18" charset="0"/>
                <a:sym typeface="Wingdings" pitchFamily="2" charset="2"/>
              </a:rPr>
              <a:t></a:t>
            </a:r>
            <a:r>
              <a:rPr lang="en-US" sz="3200" dirty="0" smtClean="0">
                <a:solidFill>
                  <a:schemeClr val="bg1"/>
                </a:solidFill>
                <a:latin typeface="Palatino Linotype" pitchFamily="18" charset="0"/>
              </a:rPr>
              <a:t> That Prophet will come from the line of the other brother (Ishmael), since Ishmael is the brother of Isaac, who is the forefather of Moses’ people </a:t>
            </a:r>
          </a:p>
          <a:p>
            <a:endParaRPr lang="en-US" sz="2400" dirty="0" smtClean="0">
              <a:solidFill>
                <a:schemeClr val="bg1"/>
              </a:solidFill>
              <a:latin typeface="Palatino Linotype" pitchFamily="18" charset="0"/>
            </a:endParaRPr>
          </a:p>
          <a:p>
            <a:pPr algn="ctr"/>
            <a:endParaRPr lang="en-US" sz="2400" dirty="0" smtClean="0">
              <a:solidFill>
                <a:schemeClr val="bg1"/>
              </a:solidFill>
              <a:latin typeface="Palatino Linotype" pitchFamily="18" charset="0"/>
            </a:endParaRPr>
          </a:p>
          <a:p>
            <a:pPr algn="ctr"/>
            <a:r>
              <a:rPr lang="en-US" sz="4000" dirty="0" smtClean="0">
                <a:solidFill>
                  <a:schemeClr val="bg1"/>
                </a:solidFill>
                <a:latin typeface="Palatino Linotype" pitchFamily="18" charset="0"/>
              </a:rPr>
              <a:t> </a:t>
            </a:r>
            <a:r>
              <a:rPr lang="en-US" sz="3200" dirty="0" smtClean="0">
                <a:solidFill>
                  <a:schemeClr val="accent3">
                    <a:lumMod val="20000"/>
                    <a:lumOff val="80000"/>
                  </a:schemeClr>
                </a:solidFill>
                <a:latin typeface="Palatino Linotype" pitchFamily="18" charset="0"/>
                <a:hlinkClick r:id="rId4" action="ppaction://hlinksldjump"/>
              </a:rPr>
              <a:t>Prophets Tree</a:t>
            </a:r>
            <a:endParaRPr lang="en-US" sz="3200" dirty="0" smtClean="0">
              <a:solidFill>
                <a:schemeClr val="bg1"/>
              </a:solidFill>
              <a:latin typeface="Futura Book" pitchFamily="34" charset="0"/>
            </a:endParaRPr>
          </a:p>
          <a:p>
            <a:r>
              <a:rPr lang="en-US" sz="2200" dirty="0" smtClean="0">
                <a:solidFill>
                  <a:schemeClr val="bg1"/>
                </a:solidFill>
                <a:latin typeface="Futura Book" pitchFamily="34" charset="0"/>
              </a:rPr>
              <a:t>	</a:t>
            </a:r>
            <a:endParaRPr lang="en-US" sz="2200" dirty="0">
              <a:solidFill>
                <a:schemeClr val="bg1"/>
              </a:solidFill>
              <a:latin typeface="Futura Book" pitchFamily="34" charset="0"/>
            </a:endParaRPr>
          </a:p>
        </p:txBody>
      </p:sp>
      <p:pic>
        <p:nvPicPr>
          <p:cNvPr id="1028" name="Picture 4" descr="C:\Documents and Settings\kim\Desktop\PowerPoints\Restaurant\salad.jpg"/>
          <p:cNvPicPr>
            <a:picLocks noChangeAspect="1" noChangeArrowheads="1"/>
          </p:cNvPicPr>
          <p:nvPr/>
        </p:nvPicPr>
        <p:blipFill>
          <a:blip r:embed="rId5"/>
          <a:stretch>
            <a:fillRect/>
          </a:stretch>
        </p:blipFill>
        <p:spPr bwMode="auto">
          <a:xfrm>
            <a:off x="243681" y="329194"/>
            <a:ext cx="2362200" cy="2194631"/>
          </a:xfrm>
          <a:prstGeom prst="rect">
            <a:avLst/>
          </a:prstGeom>
          <a:noFill/>
        </p:spPr>
      </p:pic>
    </p:spTree>
    <p:extLst>
      <p:ext uri="{BB962C8B-B14F-4D97-AF65-F5344CB8AC3E}">
        <p14:creationId xmlns:p14="http://schemas.microsoft.com/office/powerpoint/2010/main" xmlns="" val="3801548534"/>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kim\Desktop\PowerPoints\Restaurant\top_bar.png"/>
          <p:cNvPicPr>
            <a:picLocks noChangeAspect="1" noChangeArrowheads="1"/>
          </p:cNvPicPr>
          <p:nvPr/>
        </p:nvPicPr>
        <p:blipFill>
          <a:blip r:embed="rId3"/>
          <a:srcRect t="3333" b="75555"/>
          <a:stretch>
            <a:fillRect/>
          </a:stretch>
        </p:blipFill>
        <p:spPr bwMode="auto">
          <a:xfrm>
            <a:off x="0" y="329194"/>
            <a:ext cx="17556163" cy="2194631"/>
          </a:xfrm>
          <a:prstGeom prst="rect">
            <a:avLst/>
          </a:prstGeom>
          <a:noFill/>
        </p:spPr>
      </p:pic>
      <p:sp>
        <p:nvSpPr>
          <p:cNvPr id="6" name="TextBox 5"/>
          <p:cNvSpPr txBox="1"/>
          <p:nvPr/>
        </p:nvSpPr>
        <p:spPr>
          <a:xfrm>
            <a:off x="2910681" y="365919"/>
            <a:ext cx="7162800" cy="1743326"/>
          </a:xfrm>
          <a:prstGeom prst="rect">
            <a:avLst/>
          </a:prstGeom>
          <a:noFill/>
        </p:spPr>
        <p:txBody>
          <a:bodyPr wrap="square" lIns="156746" tIns="78373" rIns="156746" bIns="78373" rtlCol="0">
            <a:spAutoFit/>
          </a:bodyPr>
          <a:lstStyle/>
          <a:p>
            <a:r>
              <a:rPr lang="en-US" sz="10300" dirty="0" smtClean="0">
                <a:solidFill>
                  <a:schemeClr val="bg1"/>
                </a:solidFill>
                <a:latin typeface="BernhardFashion BT" pitchFamily="82" charset="0"/>
              </a:rPr>
              <a:t>Old Testament</a:t>
            </a:r>
            <a:endParaRPr lang="en-US" sz="10300" dirty="0">
              <a:solidFill>
                <a:schemeClr val="bg1"/>
              </a:solidFill>
              <a:latin typeface="BernhardFashion BT" pitchFamily="82" charset="0"/>
            </a:endParaRPr>
          </a:p>
        </p:txBody>
      </p:sp>
      <p:sp>
        <p:nvSpPr>
          <p:cNvPr id="7" name="TextBox 6"/>
          <p:cNvSpPr txBox="1"/>
          <p:nvPr/>
        </p:nvSpPr>
        <p:spPr>
          <a:xfrm>
            <a:off x="319881" y="2499519"/>
            <a:ext cx="16764000" cy="7729580"/>
          </a:xfrm>
          <a:prstGeom prst="rect">
            <a:avLst/>
          </a:prstGeom>
          <a:noFill/>
        </p:spPr>
        <p:txBody>
          <a:bodyPr wrap="square" lIns="156746" tIns="78373" rIns="156746" bIns="78373" rtlCol="0">
            <a:spAutoFit/>
          </a:bodyPr>
          <a:lstStyle/>
          <a:p>
            <a:r>
              <a:rPr lang="en-US" sz="4000" b="1" dirty="0" smtClean="0">
                <a:solidFill>
                  <a:srgbClr val="FFFF00"/>
                </a:solidFill>
                <a:effectLst>
                  <a:outerShdw blurRad="38100" dist="38100" dir="2700000" algn="tl">
                    <a:srgbClr val="000000">
                      <a:alpha val="43137"/>
                    </a:srgbClr>
                  </a:outerShdw>
                </a:effectLst>
                <a:latin typeface="Futura Book" pitchFamily="34" charset="0"/>
              </a:rPr>
              <a:t>Deuteronomy (18:18-19) </a:t>
            </a:r>
            <a:r>
              <a:rPr lang="en-US" sz="2800" b="1" dirty="0" smtClean="0">
                <a:solidFill>
                  <a:schemeClr val="bg1">
                    <a:lumMod val="65000"/>
                  </a:schemeClr>
                </a:solidFill>
                <a:effectLst>
                  <a:outerShdw blurRad="38100" dist="38100" dir="2700000" algn="tl">
                    <a:srgbClr val="000000">
                      <a:alpha val="43137"/>
                    </a:srgbClr>
                  </a:outerShdw>
                </a:effectLst>
                <a:latin typeface="Futura Book" pitchFamily="34" charset="0"/>
              </a:rPr>
              <a:t>(New International Version)</a:t>
            </a:r>
          </a:p>
          <a:p>
            <a:endParaRPr lang="en-US" sz="1200" b="1" dirty="0" smtClean="0">
              <a:solidFill>
                <a:schemeClr val="bg1"/>
              </a:solidFill>
              <a:latin typeface="Futura Book" pitchFamily="34" charset="0"/>
            </a:endParaRPr>
          </a:p>
          <a:p>
            <a:r>
              <a:rPr lang="en-US" sz="4400" i="1" dirty="0" smtClean="0">
                <a:solidFill>
                  <a:srgbClr val="00B0F0"/>
                </a:solidFill>
                <a:latin typeface="Palatino Linotype" pitchFamily="18" charset="0"/>
              </a:rPr>
              <a:t>(18) I will raise up for them a prophet </a:t>
            </a:r>
            <a:r>
              <a:rPr lang="en-US" sz="4400" i="1" u="sng" dirty="0" smtClean="0">
                <a:solidFill>
                  <a:srgbClr val="FFC000"/>
                </a:solidFill>
                <a:latin typeface="Palatino Linotype" pitchFamily="18" charset="0"/>
              </a:rPr>
              <a:t>like you </a:t>
            </a:r>
            <a:r>
              <a:rPr lang="en-US" sz="4400" i="1" dirty="0" smtClean="0">
                <a:solidFill>
                  <a:srgbClr val="00B0F0"/>
                </a:solidFill>
                <a:latin typeface="Palatino Linotype" pitchFamily="18" charset="0"/>
              </a:rPr>
              <a:t>from among their brothers; I will put my words in his mouth, and he will tell them everything I command him. (19) If anyone does not listen to my words that the prophet speaks in my name, I myself will call him to account </a:t>
            </a:r>
          </a:p>
          <a:p>
            <a:endParaRPr lang="en-US" sz="2000" i="1" dirty="0" smtClean="0">
              <a:solidFill>
                <a:srgbClr val="00B0F0"/>
              </a:solidFill>
              <a:latin typeface="Palatino Linotype" pitchFamily="18" charset="0"/>
            </a:endParaRPr>
          </a:p>
          <a:p>
            <a:r>
              <a:rPr lang="en-US" sz="4000" b="1" dirty="0" smtClean="0">
                <a:solidFill>
                  <a:srgbClr val="FFFF00"/>
                </a:solidFill>
                <a:effectLst>
                  <a:outerShdw blurRad="38100" dist="38100" dir="2700000" algn="tl">
                    <a:srgbClr val="000000">
                      <a:alpha val="43137"/>
                    </a:srgbClr>
                  </a:outerShdw>
                </a:effectLst>
                <a:latin typeface="Futura Book" pitchFamily="34" charset="0"/>
              </a:rPr>
              <a:t>Quran (73:15)</a:t>
            </a:r>
          </a:p>
          <a:p>
            <a:endParaRPr lang="en-US" sz="2200" b="1" dirty="0" smtClean="0">
              <a:solidFill>
                <a:srgbClr val="FFFF00"/>
              </a:solidFill>
              <a:effectLst>
                <a:outerShdw blurRad="38100" dist="38100" dir="2700000" algn="tl">
                  <a:srgbClr val="000000">
                    <a:alpha val="43137"/>
                  </a:srgbClr>
                </a:outerShdw>
              </a:effectLst>
              <a:latin typeface="Futura Book" pitchFamily="34" charset="0"/>
            </a:endParaRPr>
          </a:p>
          <a:p>
            <a:r>
              <a:rPr lang="en-US" sz="3200" i="1" dirty="0" smtClean="0">
                <a:solidFill>
                  <a:srgbClr val="00B0F0"/>
                </a:solidFill>
                <a:latin typeface="Palatino Linotype" pitchFamily="18" charset="0"/>
              </a:rPr>
              <a:t>“We have sent to you a Messenger as a witness over you, even as We sent to Pharaoh a Messenger (Moses)”</a:t>
            </a:r>
          </a:p>
          <a:p>
            <a:r>
              <a:rPr lang="en-US" sz="3200" i="1" dirty="0" smtClean="0">
                <a:solidFill>
                  <a:srgbClr val="FFC000"/>
                </a:solidFill>
                <a:latin typeface="Palatino Linotype" pitchFamily="18" charset="0"/>
              </a:rPr>
              <a:t>“</a:t>
            </a:r>
            <a:r>
              <a:rPr lang="en-US" sz="3200" i="1" u="sng" dirty="0" smtClean="0">
                <a:solidFill>
                  <a:srgbClr val="FFC000"/>
                </a:solidFill>
                <a:latin typeface="Palatino Linotype" pitchFamily="18" charset="0"/>
              </a:rPr>
              <a:t>like unto thee </a:t>
            </a:r>
            <a:r>
              <a:rPr lang="en-US" sz="3200" i="1" dirty="0" smtClean="0">
                <a:solidFill>
                  <a:srgbClr val="FFC000"/>
                </a:solidFill>
                <a:latin typeface="Palatino Linotype" pitchFamily="18" charset="0"/>
              </a:rPr>
              <a:t>“</a:t>
            </a:r>
            <a:r>
              <a:rPr lang="en-US" sz="3200" dirty="0" smtClean="0">
                <a:solidFill>
                  <a:schemeClr val="bg1"/>
                </a:solidFill>
                <a:latin typeface="Palatino Linotype" pitchFamily="18" charset="0"/>
                <a:sym typeface="Wingdings" pitchFamily="2" charset="2"/>
              </a:rPr>
              <a:t> </a:t>
            </a:r>
            <a:r>
              <a:rPr lang="en-US" sz="3200" dirty="0" smtClean="0">
                <a:solidFill>
                  <a:schemeClr val="bg1"/>
                </a:solidFill>
                <a:latin typeface="Palatino Linotype" pitchFamily="18" charset="0"/>
              </a:rPr>
              <a:t>This implies that the upcoming prophet must look like Moses.</a:t>
            </a:r>
          </a:p>
          <a:p>
            <a:endParaRPr lang="en-US" sz="2800" dirty="0" smtClean="0">
              <a:solidFill>
                <a:schemeClr val="bg1"/>
              </a:solidFill>
              <a:latin typeface="Palatino Linotype" pitchFamily="18" charset="0"/>
            </a:endParaRPr>
          </a:p>
          <a:p>
            <a:pPr algn="ctr"/>
            <a:r>
              <a:rPr lang="en-US" sz="3200" dirty="0" smtClean="0">
                <a:solidFill>
                  <a:schemeClr val="bg1"/>
                </a:solidFill>
                <a:latin typeface="Palatino Linotype" pitchFamily="18" charset="0"/>
                <a:hlinkClick r:id="rId4" action="ppaction://hlinksldjump"/>
              </a:rPr>
              <a:t>Similarities and differences </a:t>
            </a:r>
            <a:endParaRPr lang="en-US" sz="3200" dirty="0" smtClean="0">
              <a:solidFill>
                <a:schemeClr val="bg1"/>
              </a:solidFill>
              <a:latin typeface="Palatino Linotype" pitchFamily="18" charset="0"/>
            </a:endParaRPr>
          </a:p>
          <a:p>
            <a:r>
              <a:rPr lang="en-US" sz="2200" dirty="0" smtClean="0">
                <a:solidFill>
                  <a:schemeClr val="bg1"/>
                </a:solidFill>
                <a:latin typeface="Futura Book" pitchFamily="34" charset="0"/>
              </a:rPr>
              <a:t>	</a:t>
            </a:r>
            <a:endParaRPr lang="en-US" sz="2200" dirty="0">
              <a:solidFill>
                <a:schemeClr val="bg1"/>
              </a:solidFill>
              <a:latin typeface="Futura Book" pitchFamily="34" charset="0"/>
            </a:endParaRPr>
          </a:p>
        </p:txBody>
      </p:sp>
      <p:pic>
        <p:nvPicPr>
          <p:cNvPr id="1028" name="Picture 4" descr="C:\Documents and Settings\kim\Desktop\PowerPoints\Restaurant\salad.jpg"/>
          <p:cNvPicPr>
            <a:picLocks noChangeAspect="1" noChangeArrowheads="1"/>
          </p:cNvPicPr>
          <p:nvPr/>
        </p:nvPicPr>
        <p:blipFill>
          <a:blip r:embed="rId5"/>
          <a:stretch>
            <a:fillRect/>
          </a:stretch>
        </p:blipFill>
        <p:spPr bwMode="auto">
          <a:xfrm>
            <a:off x="243681" y="329194"/>
            <a:ext cx="2362200" cy="2194631"/>
          </a:xfrm>
          <a:prstGeom prst="rect">
            <a:avLst/>
          </a:prstGeom>
          <a:noFill/>
        </p:spPr>
      </p:pic>
    </p:spTree>
    <p:extLst>
      <p:ext uri="{BB962C8B-B14F-4D97-AF65-F5344CB8AC3E}">
        <p14:creationId xmlns:p14="http://schemas.microsoft.com/office/powerpoint/2010/main" xmlns="" val="3801548534"/>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kim\Desktop\PowerPoints\Restaurant\top_bar.png"/>
          <p:cNvPicPr>
            <a:picLocks noChangeAspect="1" noChangeArrowheads="1"/>
          </p:cNvPicPr>
          <p:nvPr/>
        </p:nvPicPr>
        <p:blipFill>
          <a:blip r:embed="rId3"/>
          <a:srcRect t="3333" b="75555"/>
          <a:stretch>
            <a:fillRect/>
          </a:stretch>
        </p:blipFill>
        <p:spPr bwMode="auto">
          <a:xfrm>
            <a:off x="0" y="329194"/>
            <a:ext cx="17556163" cy="2194631"/>
          </a:xfrm>
          <a:prstGeom prst="rect">
            <a:avLst/>
          </a:prstGeom>
          <a:noFill/>
        </p:spPr>
      </p:pic>
      <p:sp>
        <p:nvSpPr>
          <p:cNvPr id="6" name="TextBox 5"/>
          <p:cNvSpPr txBox="1"/>
          <p:nvPr/>
        </p:nvSpPr>
        <p:spPr>
          <a:xfrm>
            <a:off x="2910681" y="365919"/>
            <a:ext cx="7162800" cy="1743326"/>
          </a:xfrm>
          <a:prstGeom prst="rect">
            <a:avLst/>
          </a:prstGeom>
          <a:noFill/>
        </p:spPr>
        <p:txBody>
          <a:bodyPr wrap="square" lIns="156746" tIns="78373" rIns="156746" bIns="78373" rtlCol="0">
            <a:spAutoFit/>
          </a:bodyPr>
          <a:lstStyle/>
          <a:p>
            <a:r>
              <a:rPr lang="en-US" sz="10300" dirty="0" smtClean="0">
                <a:solidFill>
                  <a:schemeClr val="bg1"/>
                </a:solidFill>
                <a:latin typeface="BernhardFashion BT" pitchFamily="82" charset="0"/>
              </a:rPr>
              <a:t>Old Testament</a:t>
            </a:r>
            <a:endParaRPr lang="en-US" sz="10300" dirty="0">
              <a:solidFill>
                <a:schemeClr val="bg1"/>
              </a:solidFill>
              <a:latin typeface="BernhardFashion BT" pitchFamily="82" charset="0"/>
            </a:endParaRPr>
          </a:p>
        </p:txBody>
      </p:sp>
      <p:sp>
        <p:nvSpPr>
          <p:cNvPr id="7" name="TextBox 6"/>
          <p:cNvSpPr txBox="1"/>
          <p:nvPr/>
        </p:nvSpPr>
        <p:spPr>
          <a:xfrm>
            <a:off x="319881" y="2499519"/>
            <a:ext cx="16764000" cy="9053019"/>
          </a:xfrm>
          <a:prstGeom prst="rect">
            <a:avLst/>
          </a:prstGeom>
          <a:noFill/>
        </p:spPr>
        <p:txBody>
          <a:bodyPr wrap="square" lIns="156746" tIns="78373" rIns="156746" bIns="78373" rtlCol="0">
            <a:spAutoFit/>
          </a:bodyPr>
          <a:lstStyle/>
          <a:p>
            <a:r>
              <a:rPr lang="en-US" sz="4000" b="1" dirty="0" smtClean="0">
                <a:solidFill>
                  <a:srgbClr val="FFFF00"/>
                </a:solidFill>
                <a:effectLst>
                  <a:outerShdw blurRad="38100" dist="38100" dir="2700000" algn="tl">
                    <a:srgbClr val="000000">
                      <a:alpha val="43137"/>
                    </a:srgbClr>
                  </a:outerShdw>
                </a:effectLst>
                <a:latin typeface="Futura Book" pitchFamily="34" charset="0"/>
              </a:rPr>
              <a:t>Deuteronomy (18:18-19) </a:t>
            </a:r>
            <a:r>
              <a:rPr lang="en-US" sz="2800" b="1" dirty="0" smtClean="0">
                <a:solidFill>
                  <a:schemeClr val="bg1">
                    <a:lumMod val="65000"/>
                  </a:schemeClr>
                </a:solidFill>
                <a:effectLst>
                  <a:outerShdw blurRad="38100" dist="38100" dir="2700000" algn="tl">
                    <a:srgbClr val="000000">
                      <a:alpha val="43137"/>
                    </a:srgbClr>
                  </a:outerShdw>
                </a:effectLst>
                <a:latin typeface="Futura Book" pitchFamily="34" charset="0"/>
              </a:rPr>
              <a:t>(New International Version)</a:t>
            </a:r>
          </a:p>
          <a:p>
            <a:endParaRPr lang="en-US" sz="1200" b="1" dirty="0" smtClean="0">
              <a:solidFill>
                <a:schemeClr val="bg1"/>
              </a:solidFill>
              <a:latin typeface="Futura Book" pitchFamily="34" charset="0"/>
            </a:endParaRPr>
          </a:p>
          <a:p>
            <a:r>
              <a:rPr lang="en-US" sz="4400" i="1" dirty="0" smtClean="0">
                <a:solidFill>
                  <a:srgbClr val="00B0F0"/>
                </a:solidFill>
                <a:latin typeface="Palatino Linotype" pitchFamily="18" charset="0"/>
              </a:rPr>
              <a:t>(18) I will raise up for them a prophet like you from among their brothers; </a:t>
            </a:r>
            <a:r>
              <a:rPr lang="en-US" sz="4400" i="1" u="sng" dirty="0" smtClean="0">
                <a:solidFill>
                  <a:srgbClr val="FFC000"/>
                </a:solidFill>
                <a:latin typeface="Palatino Linotype" pitchFamily="18" charset="0"/>
              </a:rPr>
              <a:t>I will put my words in his mouth</a:t>
            </a:r>
            <a:r>
              <a:rPr lang="en-US" sz="4400" i="1" dirty="0" smtClean="0">
                <a:solidFill>
                  <a:srgbClr val="00B0F0"/>
                </a:solidFill>
                <a:latin typeface="Palatino Linotype" pitchFamily="18" charset="0"/>
              </a:rPr>
              <a:t>, and he will tell them everything I command him. (19) If anyone does not listen to my words that the prophet speaks in my name, I myself will call him to account</a:t>
            </a:r>
          </a:p>
          <a:p>
            <a:endParaRPr lang="en-US" sz="2800" i="1" dirty="0" smtClean="0">
              <a:solidFill>
                <a:srgbClr val="00B0F0"/>
              </a:solidFill>
              <a:latin typeface="Palatino Linotype" pitchFamily="18" charset="0"/>
            </a:endParaRPr>
          </a:p>
          <a:p>
            <a:r>
              <a:rPr lang="en-US" sz="4000" b="1" dirty="0" smtClean="0">
                <a:solidFill>
                  <a:srgbClr val="FFFF00"/>
                </a:solidFill>
                <a:effectLst>
                  <a:outerShdw blurRad="38100" dist="38100" dir="2700000" algn="tl">
                    <a:srgbClr val="000000">
                      <a:alpha val="43137"/>
                    </a:srgbClr>
                  </a:outerShdw>
                </a:effectLst>
                <a:latin typeface="Futura Book" pitchFamily="34" charset="0"/>
              </a:rPr>
              <a:t>Isaiah (29:12)</a:t>
            </a:r>
          </a:p>
          <a:p>
            <a:endParaRPr lang="en-US" sz="2000" b="1" dirty="0" smtClean="0">
              <a:solidFill>
                <a:srgbClr val="FFFF00"/>
              </a:solidFill>
              <a:effectLst>
                <a:outerShdw blurRad="38100" dist="38100" dir="2700000" algn="tl">
                  <a:srgbClr val="000000">
                    <a:alpha val="43137"/>
                  </a:srgbClr>
                </a:outerShdw>
              </a:effectLst>
              <a:latin typeface="Futura Book" pitchFamily="34" charset="0"/>
            </a:endParaRPr>
          </a:p>
          <a:p>
            <a:r>
              <a:rPr lang="en-US" sz="4400" i="1" dirty="0" smtClean="0">
                <a:solidFill>
                  <a:srgbClr val="00B0F0"/>
                </a:solidFill>
                <a:latin typeface="Palatino Linotype" pitchFamily="18" charset="0"/>
              </a:rPr>
              <a:t>" Or if you give the scroll to </a:t>
            </a:r>
            <a:r>
              <a:rPr lang="en-US" sz="4400" i="1" u="sng" dirty="0" smtClean="0">
                <a:solidFill>
                  <a:srgbClr val="FFC000"/>
                </a:solidFill>
                <a:latin typeface="Palatino Linotype" pitchFamily="18" charset="0"/>
              </a:rPr>
              <a:t>someone who cannot read</a:t>
            </a:r>
            <a:r>
              <a:rPr lang="en-US" sz="4400" i="1" dirty="0" smtClean="0">
                <a:solidFill>
                  <a:srgbClr val="00B0F0"/>
                </a:solidFill>
                <a:latin typeface="Palatino Linotype" pitchFamily="18" charset="0"/>
              </a:rPr>
              <a:t>, and say, "Read this, please," he will answer, "</a:t>
            </a:r>
            <a:r>
              <a:rPr lang="en-US" sz="4400" i="1" u="sng" dirty="0" smtClean="0">
                <a:solidFill>
                  <a:srgbClr val="FFC000"/>
                </a:solidFill>
                <a:latin typeface="Palatino Linotype" pitchFamily="18" charset="0"/>
              </a:rPr>
              <a:t>I don't know how to read</a:t>
            </a:r>
            <a:r>
              <a:rPr lang="en-US" sz="4400" i="1" dirty="0" smtClean="0">
                <a:solidFill>
                  <a:srgbClr val="00B0F0"/>
                </a:solidFill>
                <a:latin typeface="Palatino Linotype" pitchFamily="18" charset="0"/>
              </a:rPr>
              <a:t>.“</a:t>
            </a:r>
          </a:p>
          <a:p>
            <a:endParaRPr lang="en-US" sz="2400" i="1" dirty="0" smtClean="0">
              <a:solidFill>
                <a:srgbClr val="00B0F0"/>
              </a:solidFill>
              <a:latin typeface="Palatino Linotype" pitchFamily="18" charset="0"/>
            </a:endParaRPr>
          </a:p>
          <a:p>
            <a:pPr>
              <a:buFont typeface="Wingdings"/>
              <a:buChar char="à"/>
            </a:pPr>
            <a:r>
              <a:rPr lang="en-US" sz="2400" dirty="0" smtClean="0">
                <a:solidFill>
                  <a:schemeClr val="bg1"/>
                </a:solidFill>
                <a:latin typeface="Palatino Linotype" pitchFamily="18" charset="0"/>
              </a:rPr>
              <a:t> The promised Prophet will speak whatever is revealed to him. </a:t>
            </a:r>
          </a:p>
          <a:p>
            <a:pPr>
              <a:buFont typeface="Wingdings"/>
              <a:buChar char="à"/>
            </a:pPr>
            <a:r>
              <a:rPr lang="en-US" sz="2400" dirty="0" smtClean="0">
                <a:solidFill>
                  <a:schemeClr val="bg1"/>
                </a:solidFill>
                <a:latin typeface="Palatino Linotype" pitchFamily="18" charset="0"/>
              </a:rPr>
              <a:t> The promised Prophet will be unlettered.</a:t>
            </a:r>
          </a:p>
          <a:p>
            <a:r>
              <a:rPr lang="en-US" sz="4400" i="1" dirty="0" smtClean="0">
                <a:solidFill>
                  <a:srgbClr val="00B0F0"/>
                </a:solidFill>
                <a:latin typeface="Palatino Linotype" pitchFamily="18" charset="0"/>
              </a:rPr>
              <a:t> </a:t>
            </a:r>
          </a:p>
          <a:p>
            <a:endParaRPr lang="en-US" sz="2000" i="1" dirty="0" smtClean="0">
              <a:solidFill>
                <a:srgbClr val="00B0F0"/>
              </a:solidFill>
              <a:latin typeface="Palatino Linotype" pitchFamily="18" charset="0"/>
            </a:endParaRPr>
          </a:p>
          <a:p>
            <a:r>
              <a:rPr lang="en-US" sz="2200" dirty="0" smtClean="0">
                <a:solidFill>
                  <a:schemeClr val="bg1"/>
                </a:solidFill>
                <a:latin typeface="Futura Book" pitchFamily="34" charset="0"/>
              </a:rPr>
              <a:t>	</a:t>
            </a:r>
            <a:endParaRPr lang="en-US" sz="2200" dirty="0">
              <a:solidFill>
                <a:schemeClr val="bg1"/>
              </a:solidFill>
              <a:latin typeface="Futura Book" pitchFamily="34" charset="0"/>
            </a:endParaRPr>
          </a:p>
        </p:txBody>
      </p:sp>
      <p:pic>
        <p:nvPicPr>
          <p:cNvPr id="1028" name="Picture 4" descr="C:\Documents and Settings\kim\Desktop\PowerPoints\Restaurant\salad.jpg"/>
          <p:cNvPicPr>
            <a:picLocks noChangeAspect="1" noChangeArrowheads="1"/>
          </p:cNvPicPr>
          <p:nvPr/>
        </p:nvPicPr>
        <p:blipFill>
          <a:blip r:embed="rId4"/>
          <a:stretch>
            <a:fillRect/>
          </a:stretch>
        </p:blipFill>
        <p:spPr bwMode="auto">
          <a:xfrm>
            <a:off x="243681" y="329194"/>
            <a:ext cx="2362200" cy="2194631"/>
          </a:xfrm>
          <a:prstGeom prst="rect">
            <a:avLst/>
          </a:prstGeom>
          <a:noFill/>
        </p:spPr>
      </p:pic>
    </p:spTree>
    <p:extLst>
      <p:ext uri="{BB962C8B-B14F-4D97-AF65-F5344CB8AC3E}">
        <p14:creationId xmlns:p14="http://schemas.microsoft.com/office/powerpoint/2010/main" xmlns="" val="3801548534"/>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kim\Desktop\PowerPoints\Restaurant\top_bar.png"/>
          <p:cNvPicPr>
            <a:picLocks noChangeAspect="1" noChangeArrowheads="1"/>
          </p:cNvPicPr>
          <p:nvPr/>
        </p:nvPicPr>
        <p:blipFill>
          <a:blip r:embed="rId3"/>
          <a:srcRect t="3333" b="75555"/>
          <a:stretch>
            <a:fillRect/>
          </a:stretch>
        </p:blipFill>
        <p:spPr bwMode="auto">
          <a:xfrm>
            <a:off x="0" y="329194"/>
            <a:ext cx="17556163" cy="2194631"/>
          </a:xfrm>
          <a:prstGeom prst="rect">
            <a:avLst/>
          </a:prstGeom>
          <a:noFill/>
        </p:spPr>
      </p:pic>
      <p:sp>
        <p:nvSpPr>
          <p:cNvPr id="6" name="TextBox 5"/>
          <p:cNvSpPr txBox="1"/>
          <p:nvPr/>
        </p:nvSpPr>
        <p:spPr>
          <a:xfrm>
            <a:off x="2910681" y="365919"/>
            <a:ext cx="7162800" cy="1743326"/>
          </a:xfrm>
          <a:prstGeom prst="rect">
            <a:avLst/>
          </a:prstGeom>
          <a:noFill/>
        </p:spPr>
        <p:txBody>
          <a:bodyPr wrap="square" lIns="156746" tIns="78373" rIns="156746" bIns="78373" rtlCol="0">
            <a:spAutoFit/>
          </a:bodyPr>
          <a:lstStyle/>
          <a:p>
            <a:r>
              <a:rPr lang="en-US" sz="10300" dirty="0" smtClean="0">
                <a:solidFill>
                  <a:schemeClr val="bg1"/>
                </a:solidFill>
                <a:latin typeface="BernhardFashion BT" pitchFamily="82" charset="0"/>
              </a:rPr>
              <a:t>Old Testament</a:t>
            </a:r>
            <a:endParaRPr lang="en-US" sz="10300" dirty="0">
              <a:solidFill>
                <a:schemeClr val="bg1"/>
              </a:solidFill>
              <a:latin typeface="BernhardFashion BT" pitchFamily="82" charset="0"/>
            </a:endParaRPr>
          </a:p>
        </p:txBody>
      </p:sp>
      <p:sp>
        <p:nvSpPr>
          <p:cNvPr id="7" name="TextBox 6"/>
          <p:cNvSpPr txBox="1"/>
          <p:nvPr/>
        </p:nvSpPr>
        <p:spPr>
          <a:xfrm>
            <a:off x="319881" y="2499519"/>
            <a:ext cx="16764000" cy="7144805"/>
          </a:xfrm>
          <a:prstGeom prst="rect">
            <a:avLst/>
          </a:prstGeom>
          <a:noFill/>
        </p:spPr>
        <p:txBody>
          <a:bodyPr wrap="square" lIns="156746" tIns="78373" rIns="156746" bIns="78373" rtlCol="0">
            <a:spAutoFit/>
          </a:bodyPr>
          <a:lstStyle/>
          <a:p>
            <a:r>
              <a:rPr lang="en-US" sz="4000" b="1" dirty="0" smtClean="0">
                <a:solidFill>
                  <a:srgbClr val="FFFF00"/>
                </a:solidFill>
                <a:effectLst>
                  <a:outerShdw blurRad="38100" dist="38100" dir="2700000" algn="tl">
                    <a:srgbClr val="000000">
                      <a:alpha val="43137"/>
                    </a:srgbClr>
                  </a:outerShdw>
                </a:effectLst>
                <a:latin typeface="Futura Book" pitchFamily="34" charset="0"/>
              </a:rPr>
              <a:t>Deuteronomy (18:18-19) </a:t>
            </a:r>
            <a:r>
              <a:rPr lang="en-US" sz="2800" b="1" dirty="0" smtClean="0">
                <a:solidFill>
                  <a:schemeClr val="bg1">
                    <a:lumMod val="65000"/>
                  </a:schemeClr>
                </a:solidFill>
                <a:effectLst>
                  <a:outerShdw blurRad="38100" dist="38100" dir="2700000" algn="tl">
                    <a:srgbClr val="000000">
                      <a:alpha val="43137"/>
                    </a:srgbClr>
                  </a:outerShdw>
                </a:effectLst>
                <a:latin typeface="Futura Book" pitchFamily="34" charset="0"/>
              </a:rPr>
              <a:t>(New International Version)</a:t>
            </a:r>
          </a:p>
          <a:p>
            <a:endParaRPr lang="en-US" sz="1200" b="1" dirty="0" smtClean="0">
              <a:solidFill>
                <a:schemeClr val="bg1"/>
              </a:solidFill>
              <a:latin typeface="Futura Book" pitchFamily="34" charset="0"/>
            </a:endParaRPr>
          </a:p>
          <a:p>
            <a:r>
              <a:rPr lang="en-US" sz="4400" i="1" dirty="0" smtClean="0">
                <a:solidFill>
                  <a:srgbClr val="00B0F0"/>
                </a:solidFill>
                <a:latin typeface="Palatino Linotype" pitchFamily="18" charset="0"/>
              </a:rPr>
              <a:t>(18) I will raise up for them a prophet like you from among their brothers; I will put my words in his mouth, and he will tell them everything I command him. (19) If anyone does not listen to my words that </a:t>
            </a:r>
            <a:r>
              <a:rPr lang="en-US" sz="4400" i="1" u="sng" dirty="0" smtClean="0">
                <a:solidFill>
                  <a:srgbClr val="FFC000"/>
                </a:solidFill>
                <a:latin typeface="Palatino Linotype" pitchFamily="18" charset="0"/>
              </a:rPr>
              <a:t>the prophet speaks in my name, I myself will call him to account</a:t>
            </a:r>
          </a:p>
          <a:p>
            <a:endParaRPr lang="en-US" sz="3200" i="1" u="sng" dirty="0" smtClean="0">
              <a:solidFill>
                <a:srgbClr val="FFC000"/>
              </a:solidFill>
              <a:latin typeface="Palatino Linotype" pitchFamily="18" charset="0"/>
            </a:endParaRPr>
          </a:p>
          <a:p>
            <a:r>
              <a:rPr lang="en-US" sz="3200" i="1" dirty="0" smtClean="0">
                <a:solidFill>
                  <a:schemeClr val="bg1"/>
                </a:solidFill>
                <a:latin typeface="Palatino Linotype" pitchFamily="18" charset="0"/>
                <a:sym typeface="Wingdings" pitchFamily="2" charset="2"/>
              </a:rPr>
              <a:t></a:t>
            </a:r>
            <a:r>
              <a:rPr lang="en-US" sz="3200" i="1" dirty="0" smtClean="0">
                <a:solidFill>
                  <a:schemeClr val="bg1"/>
                </a:solidFill>
                <a:latin typeface="Palatino Linotype" pitchFamily="18" charset="0"/>
              </a:rPr>
              <a:t>If we look to the Holy Quran, we will find that all its chapters, except Chapter 9, begin with the phrase, “</a:t>
            </a:r>
            <a:r>
              <a:rPr lang="en-US" sz="3200" i="1" u="sng" dirty="0" smtClean="0">
                <a:solidFill>
                  <a:schemeClr val="bg1">
                    <a:lumMod val="65000"/>
                  </a:schemeClr>
                </a:solidFill>
                <a:effectLst>
                  <a:outerShdw blurRad="38100" dist="38100" dir="2700000" algn="tl">
                    <a:srgbClr val="000000">
                      <a:alpha val="43137"/>
                    </a:srgbClr>
                  </a:outerShdw>
                </a:effectLst>
                <a:latin typeface="Palatino Linotype" pitchFamily="18" charset="0"/>
              </a:rPr>
              <a:t>In the Name of God, the Most Gracious, the Most Merciful</a:t>
            </a:r>
            <a:r>
              <a:rPr lang="en-US" sz="3200" i="1" dirty="0" smtClean="0">
                <a:solidFill>
                  <a:schemeClr val="bg1"/>
                </a:solidFill>
                <a:latin typeface="Palatino Linotype" pitchFamily="18" charset="0"/>
              </a:rPr>
              <a:t>.”</a:t>
            </a:r>
          </a:p>
          <a:p>
            <a:endParaRPr lang="en-US" sz="4400" i="1" u="sng" dirty="0" smtClean="0">
              <a:solidFill>
                <a:srgbClr val="FFC000"/>
              </a:solidFill>
              <a:latin typeface="Palatino Linotype" pitchFamily="18" charset="0"/>
            </a:endParaRPr>
          </a:p>
          <a:p>
            <a:r>
              <a:rPr lang="en-US" sz="4400" i="1" dirty="0" smtClean="0">
                <a:solidFill>
                  <a:srgbClr val="00B0F0"/>
                </a:solidFill>
                <a:latin typeface="Palatino Linotype" pitchFamily="18" charset="0"/>
              </a:rPr>
              <a:t> </a:t>
            </a:r>
          </a:p>
          <a:p>
            <a:endParaRPr lang="en-US" sz="2000" i="1" dirty="0" smtClean="0">
              <a:solidFill>
                <a:srgbClr val="00B0F0"/>
              </a:solidFill>
              <a:latin typeface="Palatino Linotype" pitchFamily="18" charset="0"/>
            </a:endParaRPr>
          </a:p>
          <a:p>
            <a:r>
              <a:rPr lang="en-US" sz="2200" dirty="0" smtClean="0">
                <a:solidFill>
                  <a:schemeClr val="bg1"/>
                </a:solidFill>
                <a:latin typeface="Futura Book" pitchFamily="34" charset="0"/>
              </a:rPr>
              <a:t>	</a:t>
            </a:r>
            <a:endParaRPr lang="en-US" sz="2200" dirty="0">
              <a:solidFill>
                <a:schemeClr val="bg1"/>
              </a:solidFill>
              <a:latin typeface="Futura Book" pitchFamily="34" charset="0"/>
            </a:endParaRPr>
          </a:p>
        </p:txBody>
      </p:sp>
      <p:pic>
        <p:nvPicPr>
          <p:cNvPr id="1028" name="Picture 4" descr="C:\Documents and Settings\kim\Desktop\PowerPoints\Restaurant\salad.jpg"/>
          <p:cNvPicPr>
            <a:picLocks noChangeAspect="1" noChangeArrowheads="1"/>
          </p:cNvPicPr>
          <p:nvPr/>
        </p:nvPicPr>
        <p:blipFill>
          <a:blip r:embed="rId4"/>
          <a:stretch>
            <a:fillRect/>
          </a:stretch>
        </p:blipFill>
        <p:spPr bwMode="auto">
          <a:xfrm>
            <a:off x="243681" y="329194"/>
            <a:ext cx="2362200" cy="2194631"/>
          </a:xfrm>
          <a:prstGeom prst="rect">
            <a:avLst/>
          </a:prstGeom>
          <a:noFill/>
        </p:spPr>
      </p:pic>
      <p:pic>
        <p:nvPicPr>
          <p:cNvPr id="8" name="Picture 7">
            <a:hlinkClick r:id="rId5" action="ppaction://hlinksldjump"/>
          </p:cNvPr>
          <p:cNvPicPr>
            <a:picLocks noChangeAspect="1"/>
          </p:cNvPicPr>
          <p:nvPr/>
        </p:nvPicPr>
        <p:blipFill>
          <a:blip r:embed="rId6">
            <a:extLst>
              <a:ext uri="{28A0092B-C50C-407E-A947-70E740481C1C}">
                <a14:useLocalDpi xmlns:a14="http://schemas.microsoft.com/office/drawing/2010/main" xmlns="" val="0"/>
              </a:ext>
            </a:extLst>
          </a:blip>
          <a:stretch>
            <a:fillRect/>
          </a:stretch>
        </p:blipFill>
        <p:spPr>
          <a:xfrm>
            <a:off x="6492081" y="7604919"/>
            <a:ext cx="3200400" cy="2135860"/>
          </a:xfrm>
          <a:prstGeom prst="rect">
            <a:avLst/>
          </a:prstGeom>
        </p:spPr>
      </p:pic>
    </p:spTree>
    <p:extLst>
      <p:ext uri="{BB962C8B-B14F-4D97-AF65-F5344CB8AC3E}">
        <p14:creationId xmlns:p14="http://schemas.microsoft.com/office/powerpoint/2010/main" xmlns="" val="3801548534"/>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kim\Desktop\PowerPoints\Restaurant\top_bar.png"/>
          <p:cNvPicPr>
            <a:picLocks noChangeAspect="1" noChangeArrowheads="1"/>
          </p:cNvPicPr>
          <p:nvPr/>
        </p:nvPicPr>
        <p:blipFill>
          <a:blip r:embed="rId3"/>
          <a:srcRect t="3333" b="75555"/>
          <a:stretch>
            <a:fillRect/>
          </a:stretch>
        </p:blipFill>
        <p:spPr bwMode="auto">
          <a:xfrm>
            <a:off x="0" y="329194"/>
            <a:ext cx="17556163" cy="2194631"/>
          </a:xfrm>
          <a:prstGeom prst="rect">
            <a:avLst/>
          </a:prstGeom>
          <a:noFill/>
        </p:spPr>
      </p:pic>
      <p:sp>
        <p:nvSpPr>
          <p:cNvPr id="6" name="TextBox 5"/>
          <p:cNvSpPr txBox="1"/>
          <p:nvPr/>
        </p:nvSpPr>
        <p:spPr>
          <a:xfrm>
            <a:off x="2910681" y="365919"/>
            <a:ext cx="7162800" cy="1743326"/>
          </a:xfrm>
          <a:prstGeom prst="rect">
            <a:avLst/>
          </a:prstGeom>
          <a:noFill/>
        </p:spPr>
        <p:txBody>
          <a:bodyPr wrap="square" lIns="156746" tIns="78373" rIns="156746" bIns="78373" rtlCol="0">
            <a:spAutoFit/>
          </a:bodyPr>
          <a:lstStyle/>
          <a:p>
            <a:r>
              <a:rPr lang="en-US" sz="10300" dirty="0" smtClean="0">
                <a:solidFill>
                  <a:schemeClr val="bg1"/>
                </a:solidFill>
                <a:latin typeface="BernhardFashion BT" pitchFamily="82" charset="0"/>
              </a:rPr>
              <a:t>Old Testament</a:t>
            </a:r>
            <a:endParaRPr lang="en-US" sz="10300" dirty="0">
              <a:solidFill>
                <a:schemeClr val="bg1"/>
              </a:solidFill>
              <a:latin typeface="BernhardFashion BT" pitchFamily="82" charset="0"/>
            </a:endParaRPr>
          </a:p>
        </p:txBody>
      </p:sp>
      <p:sp>
        <p:nvSpPr>
          <p:cNvPr id="7" name="TextBox 6"/>
          <p:cNvSpPr txBox="1"/>
          <p:nvPr/>
        </p:nvSpPr>
        <p:spPr>
          <a:xfrm>
            <a:off x="319881" y="2732958"/>
            <a:ext cx="16764000" cy="6252253"/>
          </a:xfrm>
          <a:prstGeom prst="rect">
            <a:avLst/>
          </a:prstGeom>
          <a:noFill/>
        </p:spPr>
        <p:txBody>
          <a:bodyPr wrap="square" lIns="156746" tIns="78373" rIns="156746" bIns="78373" rtlCol="0">
            <a:spAutoFit/>
          </a:bodyPr>
          <a:lstStyle/>
          <a:p>
            <a:r>
              <a:rPr lang="en-US" sz="4000" b="1" dirty="0" smtClean="0">
                <a:solidFill>
                  <a:srgbClr val="FFFF00"/>
                </a:solidFill>
                <a:effectLst>
                  <a:outerShdw blurRad="38100" dist="38100" dir="2700000" algn="tl">
                    <a:srgbClr val="000000">
                      <a:alpha val="43137"/>
                    </a:srgbClr>
                  </a:outerShdw>
                </a:effectLst>
                <a:latin typeface="Futura Book" pitchFamily="34" charset="0"/>
              </a:rPr>
              <a:t>Song of Solomon (5:16) </a:t>
            </a:r>
            <a:r>
              <a:rPr lang="en-US" sz="2800" b="1" dirty="0" smtClean="0">
                <a:solidFill>
                  <a:schemeClr val="bg1">
                    <a:lumMod val="65000"/>
                  </a:schemeClr>
                </a:solidFill>
                <a:effectLst>
                  <a:outerShdw blurRad="38100" dist="38100" dir="2700000" algn="tl">
                    <a:srgbClr val="000000">
                      <a:alpha val="43137"/>
                    </a:srgbClr>
                  </a:outerShdw>
                </a:effectLst>
                <a:latin typeface="Futura Book" pitchFamily="34" charset="0"/>
              </a:rPr>
              <a:t>(Original Hebrew Language)</a:t>
            </a:r>
          </a:p>
          <a:p>
            <a:endParaRPr lang="en-US" sz="2200" b="1" dirty="0" smtClean="0">
              <a:solidFill>
                <a:schemeClr val="bg1"/>
              </a:solidFill>
              <a:latin typeface="Futura Book" pitchFamily="34" charset="0"/>
            </a:endParaRPr>
          </a:p>
          <a:p>
            <a:r>
              <a:rPr lang="en-US" sz="3600" i="1" dirty="0" smtClean="0">
                <a:solidFill>
                  <a:srgbClr val="00B0F0"/>
                </a:solidFill>
                <a:latin typeface="Palatino Linotype" pitchFamily="18" charset="0"/>
              </a:rPr>
              <a:t>"</a:t>
            </a:r>
            <a:r>
              <a:rPr lang="en-US" sz="3600" i="1" dirty="0" err="1" smtClean="0">
                <a:solidFill>
                  <a:srgbClr val="00B0F0"/>
                </a:solidFill>
                <a:latin typeface="Palatino Linotype" pitchFamily="18" charset="0"/>
              </a:rPr>
              <a:t>Hikko</a:t>
            </a:r>
            <a:r>
              <a:rPr lang="en-US" sz="3600" i="1" dirty="0" smtClean="0">
                <a:solidFill>
                  <a:srgbClr val="00B0F0"/>
                </a:solidFill>
                <a:latin typeface="Palatino Linotype" pitchFamily="18" charset="0"/>
              </a:rPr>
              <a:t> </a:t>
            </a:r>
            <a:r>
              <a:rPr lang="en-US" sz="3600" i="1" dirty="0" err="1" smtClean="0">
                <a:solidFill>
                  <a:srgbClr val="00B0F0"/>
                </a:solidFill>
                <a:latin typeface="Palatino Linotype" pitchFamily="18" charset="0"/>
              </a:rPr>
              <a:t>Mamittakim</a:t>
            </a:r>
            <a:r>
              <a:rPr lang="en-US" sz="3600" i="1" dirty="0" smtClean="0">
                <a:solidFill>
                  <a:srgbClr val="00B0F0"/>
                </a:solidFill>
                <a:latin typeface="Palatino Linotype" pitchFamily="18" charset="0"/>
              </a:rPr>
              <a:t> we </a:t>
            </a:r>
            <a:r>
              <a:rPr lang="en-US" sz="3600" i="1" dirty="0" err="1" smtClean="0">
                <a:solidFill>
                  <a:srgbClr val="00B0F0"/>
                </a:solidFill>
                <a:latin typeface="Palatino Linotype" pitchFamily="18" charset="0"/>
              </a:rPr>
              <a:t>kullo</a:t>
            </a:r>
            <a:r>
              <a:rPr lang="en-US" sz="3600" i="1" dirty="0" smtClean="0">
                <a:solidFill>
                  <a:srgbClr val="00B0F0"/>
                </a:solidFill>
                <a:latin typeface="Palatino Linotype" pitchFamily="18" charset="0"/>
              </a:rPr>
              <a:t> </a:t>
            </a:r>
            <a:r>
              <a:rPr lang="en-US" sz="3600" i="1" u="sng" dirty="0" err="1" smtClean="0">
                <a:solidFill>
                  <a:srgbClr val="FFC000"/>
                </a:solidFill>
                <a:latin typeface="Palatino Linotype" pitchFamily="18" charset="0"/>
              </a:rPr>
              <a:t>Muhammadim</a:t>
            </a:r>
            <a:r>
              <a:rPr lang="en-US" sz="3600" i="1" dirty="0" smtClean="0">
                <a:solidFill>
                  <a:srgbClr val="00B0F0"/>
                </a:solidFill>
                <a:latin typeface="Palatino Linotype" pitchFamily="18" charset="0"/>
              </a:rPr>
              <a:t> </a:t>
            </a:r>
            <a:r>
              <a:rPr lang="en-US" sz="3600" i="1" dirty="0" err="1" smtClean="0">
                <a:solidFill>
                  <a:srgbClr val="00B0F0"/>
                </a:solidFill>
                <a:latin typeface="Palatino Linotype" pitchFamily="18" charset="0"/>
              </a:rPr>
              <a:t>Zehdoodeh</a:t>
            </a:r>
            <a:r>
              <a:rPr lang="en-US" sz="3600" i="1" dirty="0" smtClean="0">
                <a:solidFill>
                  <a:srgbClr val="00B0F0"/>
                </a:solidFill>
                <a:latin typeface="Palatino Linotype" pitchFamily="18" charset="0"/>
              </a:rPr>
              <a:t> </a:t>
            </a:r>
          </a:p>
          <a:p>
            <a:r>
              <a:rPr lang="en-US" sz="3600" i="1" dirty="0" err="1" smtClean="0">
                <a:solidFill>
                  <a:srgbClr val="00B0F0"/>
                </a:solidFill>
                <a:latin typeface="Palatino Linotype" pitchFamily="18" charset="0"/>
              </a:rPr>
              <a:t>wa</a:t>
            </a:r>
            <a:r>
              <a:rPr lang="en-US" sz="3600" i="1" dirty="0" smtClean="0">
                <a:solidFill>
                  <a:srgbClr val="00B0F0"/>
                </a:solidFill>
                <a:latin typeface="Palatino Linotype" pitchFamily="18" charset="0"/>
              </a:rPr>
              <a:t> </a:t>
            </a:r>
            <a:r>
              <a:rPr lang="en-US" sz="3600" i="1" dirty="0" err="1" smtClean="0">
                <a:solidFill>
                  <a:srgbClr val="00B0F0"/>
                </a:solidFill>
                <a:latin typeface="Palatino Linotype" pitchFamily="18" charset="0"/>
              </a:rPr>
              <a:t>Zehraee</a:t>
            </a:r>
            <a:r>
              <a:rPr lang="en-US" sz="3600" i="1" dirty="0" smtClean="0">
                <a:solidFill>
                  <a:srgbClr val="00B0F0"/>
                </a:solidFill>
                <a:latin typeface="Palatino Linotype" pitchFamily="18" charset="0"/>
              </a:rPr>
              <a:t> </a:t>
            </a:r>
            <a:r>
              <a:rPr lang="en-US" sz="3600" i="1" dirty="0" err="1" smtClean="0">
                <a:solidFill>
                  <a:srgbClr val="00B0F0"/>
                </a:solidFill>
                <a:latin typeface="Palatino Linotype" pitchFamily="18" charset="0"/>
              </a:rPr>
              <a:t>Bayna</a:t>
            </a:r>
            <a:r>
              <a:rPr lang="en-US" sz="3600" i="1" dirty="0" smtClean="0">
                <a:solidFill>
                  <a:srgbClr val="00B0F0"/>
                </a:solidFill>
                <a:latin typeface="Palatino Linotype" pitchFamily="18" charset="0"/>
              </a:rPr>
              <a:t> Jerusalem.“</a:t>
            </a:r>
          </a:p>
          <a:p>
            <a:endParaRPr lang="en-US" sz="2400" i="1" dirty="0" smtClean="0">
              <a:solidFill>
                <a:srgbClr val="00B0F0"/>
              </a:solidFill>
              <a:latin typeface="Palatino Linotype" pitchFamily="18" charset="0"/>
            </a:endParaRPr>
          </a:p>
          <a:p>
            <a:r>
              <a:rPr lang="en-US" sz="4000" b="1" dirty="0" smtClean="0">
                <a:solidFill>
                  <a:srgbClr val="FFFF00"/>
                </a:solidFill>
                <a:effectLst>
                  <a:outerShdw blurRad="38100" dist="38100" dir="2700000" algn="tl">
                    <a:srgbClr val="000000">
                      <a:alpha val="43137"/>
                    </a:srgbClr>
                  </a:outerShdw>
                </a:effectLst>
                <a:latin typeface="Futura Book" pitchFamily="34" charset="0"/>
              </a:rPr>
              <a:t>Song of Solomon (5:16)</a:t>
            </a:r>
            <a:r>
              <a:rPr lang="en-US" sz="2800" b="1" dirty="0" smtClean="0">
                <a:solidFill>
                  <a:srgbClr val="FFFF00"/>
                </a:solidFill>
                <a:effectLst>
                  <a:outerShdw blurRad="38100" dist="38100" dir="2700000" algn="tl">
                    <a:srgbClr val="000000">
                      <a:alpha val="43137"/>
                    </a:srgbClr>
                  </a:outerShdw>
                </a:effectLst>
                <a:latin typeface="Futura Book" pitchFamily="34" charset="0"/>
              </a:rPr>
              <a:t> </a:t>
            </a:r>
            <a:r>
              <a:rPr lang="en-US" sz="2800" b="1" dirty="0" smtClean="0">
                <a:solidFill>
                  <a:schemeClr val="bg1">
                    <a:lumMod val="65000"/>
                  </a:schemeClr>
                </a:solidFill>
                <a:effectLst>
                  <a:outerShdw blurRad="38100" dist="38100" dir="2700000" algn="tl">
                    <a:srgbClr val="000000">
                      <a:alpha val="43137"/>
                    </a:srgbClr>
                  </a:outerShdw>
                </a:effectLst>
                <a:latin typeface="Futura Book" pitchFamily="34" charset="0"/>
              </a:rPr>
              <a:t>(New English Version)</a:t>
            </a:r>
            <a:r>
              <a:rPr lang="en-US" sz="2800" b="1" strike="sngStrike" dirty="0" smtClean="0">
                <a:solidFill>
                  <a:schemeClr val="bg1">
                    <a:lumMod val="65000"/>
                  </a:schemeClr>
                </a:solidFill>
                <a:effectLst>
                  <a:outerShdw blurRad="38100" dist="38100" dir="2700000" algn="tl">
                    <a:srgbClr val="000000">
                      <a:alpha val="43137"/>
                    </a:srgbClr>
                  </a:outerShdw>
                </a:effectLst>
                <a:latin typeface="Futura Book" pitchFamily="34" charset="0"/>
              </a:rPr>
              <a:t> </a:t>
            </a:r>
          </a:p>
          <a:p>
            <a:r>
              <a:rPr lang="en-US" sz="3600" i="1" dirty="0" smtClean="0">
                <a:solidFill>
                  <a:srgbClr val="00B0F0"/>
                </a:solidFill>
                <a:latin typeface="Palatino Linotype" pitchFamily="18" charset="0"/>
              </a:rPr>
              <a:t>“His mouth is sweetness itself; he is altogether lovely. This is my lover, </a:t>
            </a:r>
          </a:p>
          <a:p>
            <a:r>
              <a:rPr lang="en-US" sz="3600" i="1" dirty="0" smtClean="0">
                <a:solidFill>
                  <a:srgbClr val="00B0F0"/>
                </a:solidFill>
                <a:latin typeface="Palatino Linotype" pitchFamily="18" charset="0"/>
              </a:rPr>
              <a:t>this my friend, O daughters of Jerusalem.”</a:t>
            </a:r>
          </a:p>
          <a:p>
            <a:endParaRPr lang="en-US" sz="1800" i="1" dirty="0" smtClean="0">
              <a:solidFill>
                <a:srgbClr val="00B0F0"/>
              </a:solidFill>
              <a:latin typeface="Palatino Linotype" pitchFamily="18" charset="0"/>
            </a:endParaRPr>
          </a:p>
          <a:p>
            <a:endParaRPr lang="en-US" sz="2400" i="1" dirty="0" smtClean="0">
              <a:solidFill>
                <a:srgbClr val="00B0F0"/>
              </a:solidFill>
              <a:latin typeface="Palatino Linotype" pitchFamily="18" charset="0"/>
            </a:endParaRPr>
          </a:p>
          <a:p>
            <a:pPr>
              <a:buFont typeface="Wingdings"/>
              <a:buChar char="à"/>
            </a:pPr>
            <a:r>
              <a:rPr lang="en-US" sz="2800" dirty="0" smtClean="0">
                <a:solidFill>
                  <a:schemeClr val="bg1"/>
                </a:solidFill>
                <a:latin typeface="Futura Book" pitchFamily="34" charset="0"/>
              </a:rPr>
              <a:t> In the Hebrew language ; </a:t>
            </a:r>
            <a:r>
              <a:rPr lang="en-US" sz="2800" b="1" u="sng" dirty="0" smtClean="0">
                <a:solidFill>
                  <a:schemeClr val="bg1"/>
                </a:solidFill>
                <a:latin typeface="Futura Book" pitchFamily="34" charset="0"/>
              </a:rPr>
              <a:t>(</a:t>
            </a:r>
            <a:r>
              <a:rPr lang="en-US" sz="2800" b="1" u="sng" dirty="0" err="1" smtClean="0">
                <a:solidFill>
                  <a:schemeClr val="bg1"/>
                </a:solidFill>
                <a:latin typeface="Futura Book" pitchFamily="34" charset="0"/>
              </a:rPr>
              <a:t>im</a:t>
            </a:r>
            <a:r>
              <a:rPr lang="en-US" sz="2800" b="1" u="sng" dirty="0" smtClean="0">
                <a:solidFill>
                  <a:schemeClr val="bg1"/>
                </a:solidFill>
                <a:latin typeface="Futura Book" pitchFamily="34" charset="0"/>
              </a:rPr>
              <a:t>)</a:t>
            </a:r>
            <a:r>
              <a:rPr lang="en-US" sz="2800" b="1" dirty="0" smtClean="0">
                <a:solidFill>
                  <a:schemeClr val="bg1"/>
                </a:solidFill>
                <a:latin typeface="Futura Book" pitchFamily="34" charset="0"/>
              </a:rPr>
              <a:t> </a:t>
            </a:r>
            <a:r>
              <a:rPr lang="en-US" sz="2800" dirty="0" smtClean="0">
                <a:solidFill>
                  <a:schemeClr val="bg1"/>
                </a:solidFill>
                <a:latin typeface="Futura Book" pitchFamily="34" charset="0"/>
              </a:rPr>
              <a:t>is added for respect. </a:t>
            </a:r>
          </a:p>
          <a:p>
            <a:pPr>
              <a:buFont typeface="Wingdings"/>
              <a:buChar char="à"/>
            </a:pPr>
            <a:r>
              <a:rPr lang="en-US" sz="2800" dirty="0">
                <a:solidFill>
                  <a:schemeClr val="bg1"/>
                </a:solidFill>
                <a:latin typeface="Futura Book" pitchFamily="34" charset="0"/>
              </a:rPr>
              <a:t>Here </a:t>
            </a:r>
            <a:r>
              <a:rPr lang="en-US" sz="2800" b="1" u="sng" dirty="0">
                <a:solidFill>
                  <a:schemeClr val="bg1"/>
                </a:solidFill>
                <a:latin typeface="Futura Book" pitchFamily="34" charset="0"/>
              </a:rPr>
              <a:t>(</a:t>
            </a:r>
            <a:r>
              <a:rPr lang="en-US" sz="2800" b="1" u="sng" dirty="0" err="1">
                <a:solidFill>
                  <a:schemeClr val="bg1"/>
                </a:solidFill>
                <a:latin typeface="Futura Book" pitchFamily="34" charset="0"/>
              </a:rPr>
              <a:t>im</a:t>
            </a:r>
            <a:r>
              <a:rPr lang="en-US" sz="2800" b="1" u="sng" dirty="0">
                <a:solidFill>
                  <a:schemeClr val="bg1"/>
                </a:solidFill>
                <a:latin typeface="Futura Book" pitchFamily="34" charset="0"/>
              </a:rPr>
              <a:t>)</a:t>
            </a:r>
            <a:r>
              <a:rPr lang="en-US" sz="2800" b="1" dirty="0">
                <a:solidFill>
                  <a:schemeClr val="bg1"/>
                </a:solidFill>
                <a:latin typeface="Futura Book" pitchFamily="34" charset="0"/>
              </a:rPr>
              <a:t> </a:t>
            </a:r>
            <a:r>
              <a:rPr lang="en-US" sz="2800" dirty="0">
                <a:solidFill>
                  <a:schemeClr val="bg1"/>
                </a:solidFill>
                <a:latin typeface="Futura Book" pitchFamily="34" charset="0"/>
              </a:rPr>
              <a:t>is added </a:t>
            </a:r>
            <a:r>
              <a:rPr lang="en-US" sz="2800" dirty="0" smtClean="0">
                <a:solidFill>
                  <a:schemeClr val="bg1"/>
                </a:solidFill>
                <a:latin typeface="Futura Book" pitchFamily="34" charset="0"/>
              </a:rPr>
              <a:t>after the </a:t>
            </a:r>
            <a:r>
              <a:rPr lang="en-US" sz="2800" dirty="0">
                <a:solidFill>
                  <a:schemeClr val="bg1"/>
                </a:solidFill>
                <a:latin typeface="Futura Book" pitchFamily="34" charset="0"/>
              </a:rPr>
              <a:t>name of Prophet Muhammad </a:t>
            </a:r>
            <a:endParaRPr lang="en-US" sz="2800" dirty="0" smtClean="0">
              <a:solidFill>
                <a:schemeClr val="bg1"/>
              </a:solidFill>
              <a:latin typeface="Futura Book" pitchFamily="34" charset="0"/>
            </a:endParaRPr>
          </a:p>
          <a:p>
            <a:pPr>
              <a:buFont typeface="Wingdings"/>
              <a:buChar char="à"/>
            </a:pPr>
            <a:r>
              <a:rPr lang="en-US" sz="2800" dirty="0" smtClean="0">
                <a:solidFill>
                  <a:schemeClr val="bg1"/>
                </a:solidFill>
                <a:latin typeface="Futura Book" pitchFamily="34" charset="0"/>
              </a:rPr>
              <a:t> which becomes </a:t>
            </a:r>
            <a:r>
              <a:rPr lang="en-US" sz="2800" b="1" dirty="0" err="1" smtClean="0">
                <a:solidFill>
                  <a:schemeClr val="bg1"/>
                </a:solidFill>
                <a:effectLst>
                  <a:outerShdw blurRad="38100" dist="38100" dir="2700000" algn="tl">
                    <a:srgbClr val="000000">
                      <a:alpha val="43137"/>
                    </a:srgbClr>
                  </a:outerShdw>
                </a:effectLst>
                <a:latin typeface="Futura Book" pitchFamily="34" charset="0"/>
              </a:rPr>
              <a:t>Muhammadim</a:t>
            </a:r>
            <a:r>
              <a:rPr lang="en-US" sz="2800" dirty="0">
                <a:solidFill>
                  <a:schemeClr val="bg1"/>
                </a:solidFill>
                <a:latin typeface="Futura Book" pitchFamily="34" charset="0"/>
              </a:rPr>
              <a:t>. </a:t>
            </a:r>
            <a:r>
              <a:rPr lang="en-US" sz="2200" dirty="0" smtClean="0">
                <a:solidFill>
                  <a:schemeClr val="bg1"/>
                </a:solidFill>
                <a:latin typeface="Futura Book" pitchFamily="34" charset="0"/>
              </a:rPr>
              <a:t>				</a:t>
            </a:r>
            <a:endParaRPr lang="en-US" sz="2200" dirty="0">
              <a:solidFill>
                <a:schemeClr val="bg1"/>
              </a:solidFill>
              <a:latin typeface="Futura Book" pitchFamily="34" charset="0"/>
            </a:endParaRPr>
          </a:p>
        </p:txBody>
      </p:sp>
      <p:pic>
        <p:nvPicPr>
          <p:cNvPr id="1028" name="Picture 4" descr="C:\Documents and Settings\kim\Desktop\PowerPoints\Restaurant\salad.jpg"/>
          <p:cNvPicPr>
            <a:picLocks noChangeAspect="1" noChangeArrowheads="1"/>
          </p:cNvPicPr>
          <p:nvPr/>
        </p:nvPicPr>
        <p:blipFill>
          <a:blip r:embed="rId4"/>
          <a:stretch>
            <a:fillRect/>
          </a:stretch>
        </p:blipFill>
        <p:spPr bwMode="auto">
          <a:xfrm>
            <a:off x="243681" y="329194"/>
            <a:ext cx="2362200" cy="2194631"/>
          </a:xfrm>
          <a:prstGeom prst="rect">
            <a:avLst/>
          </a:prstGeom>
          <a:noFill/>
        </p:spPr>
      </p:pic>
      <p:pic>
        <p:nvPicPr>
          <p:cNvPr id="10" name="Picture 9"/>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13654881" y="3062011"/>
            <a:ext cx="3672682" cy="6143108"/>
          </a:xfrm>
          <a:prstGeom prst="rect">
            <a:avLst/>
          </a:prstGeom>
        </p:spPr>
      </p:pic>
    </p:spTree>
  </p:cSld>
  <p:clrMapOvr>
    <a:masterClrMapping/>
  </p:clrMapOvr>
  <p:transition advClick="0"/>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kim\Desktop\PowerPoints\Restaurant\top_bar.png"/>
          <p:cNvPicPr>
            <a:picLocks noChangeAspect="1" noChangeArrowheads="1"/>
          </p:cNvPicPr>
          <p:nvPr/>
        </p:nvPicPr>
        <p:blipFill>
          <a:blip r:embed="rId3"/>
          <a:srcRect t="3333" b="75555"/>
          <a:stretch>
            <a:fillRect/>
          </a:stretch>
        </p:blipFill>
        <p:spPr bwMode="auto">
          <a:xfrm>
            <a:off x="0" y="329194"/>
            <a:ext cx="17556163" cy="2194631"/>
          </a:xfrm>
          <a:prstGeom prst="rect">
            <a:avLst/>
          </a:prstGeom>
          <a:noFill/>
        </p:spPr>
      </p:pic>
      <p:sp>
        <p:nvSpPr>
          <p:cNvPr id="6" name="TextBox 5"/>
          <p:cNvSpPr txBox="1"/>
          <p:nvPr/>
        </p:nvSpPr>
        <p:spPr>
          <a:xfrm>
            <a:off x="2910681" y="365919"/>
            <a:ext cx="7162800" cy="1743326"/>
          </a:xfrm>
          <a:prstGeom prst="rect">
            <a:avLst/>
          </a:prstGeom>
          <a:noFill/>
        </p:spPr>
        <p:txBody>
          <a:bodyPr wrap="square" lIns="156746" tIns="78373" rIns="156746" bIns="78373" rtlCol="0">
            <a:spAutoFit/>
          </a:bodyPr>
          <a:lstStyle/>
          <a:p>
            <a:r>
              <a:rPr lang="en-US" sz="10300" dirty="0" smtClean="0">
                <a:solidFill>
                  <a:schemeClr val="bg1"/>
                </a:solidFill>
                <a:latin typeface="BernhardFashion BT" pitchFamily="82" charset="0"/>
              </a:rPr>
              <a:t>Old Testament</a:t>
            </a:r>
            <a:endParaRPr lang="en-US" sz="10300" dirty="0">
              <a:solidFill>
                <a:schemeClr val="bg1"/>
              </a:solidFill>
              <a:latin typeface="BernhardFashion BT" pitchFamily="82" charset="0"/>
            </a:endParaRPr>
          </a:p>
        </p:txBody>
      </p:sp>
      <p:sp>
        <p:nvSpPr>
          <p:cNvPr id="7" name="TextBox 6"/>
          <p:cNvSpPr txBox="1"/>
          <p:nvPr/>
        </p:nvSpPr>
        <p:spPr>
          <a:xfrm>
            <a:off x="15081" y="2461912"/>
            <a:ext cx="16764000" cy="6775473"/>
          </a:xfrm>
          <a:prstGeom prst="rect">
            <a:avLst/>
          </a:prstGeom>
          <a:noFill/>
        </p:spPr>
        <p:txBody>
          <a:bodyPr wrap="square" lIns="156746" tIns="78373" rIns="156746" bIns="78373" rtlCol="0">
            <a:spAutoFit/>
          </a:bodyPr>
          <a:lstStyle/>
          <a:p>
            <a:r>
              <a:rPr lang="en-US" sz="4000" b="1" dirty="0" smtClean="0">
                <a:solidFill>
                  <a:srgbClr val="FFFF00"/>
                </a:solidFill>
                <a:effectLst>
                  <a:outerShdw blurRad="38100" dist="38100" dir="2700000" algn="tl">
                    <a:srgbClr val="000000">
                      <a:alpha val="43137"/>
                    </a:srgbClr>
                  </a:outerShdw>
                </a:effectLst>
                <a:latin typeface="Futura Book" pitchFamily="34" charset="0"/>
              </a:rPr>
              <a:t>Deuteronomy (33:02) </a:t>
            </a:r>
          </a:p>
          <a:p>
            <a:r>
              <a:rPr lang="en-US" sz="3200" i="1" dirty="0" smtClean="0">
                <a:solidFill>
                  <a:srgbClr val="00B0F0"/>
                </a:solidFill>
                <a:latin typeface="Palatino Linotype" pitchFamily="18" charset="0"/>
              </a:rPr>
              <a:t>He said: "The Lord came from </a:t>
            </a:r>
            <a:r>
              <a:rPr lang="en-US" sz="3200" i="1" u="sng" dirty="0" smtClean="0">
                <a:solidFill>
                  <a:srgbClr val="FFC000"/>
                </a:solidFill>
                <a:latin typeface="Palatino Linotype" pitchFamily="18" charset="0"/>
              </a:rPr>
              <a:t>Sinai</a:t>
            </a:r>
            <a:r>
              <a:rPr lang="en-US" sz="3200" i="1" dirty="0" smtClean="0">
                <a:solidFill>
                  <a:srgbClr val="00B0F0"/>
                </a:solidFill>
                <a:latin typeface="Palatino Linotype" pitchFamily="18" charset="0"/>
              </a:rPr>
              <a:t> and dawned over them from </a:t>
            </a:r>
            <a:r>
              <a:rPr lang="en-US" sz="3200" i="1" u="sng" dirty="0" err="1" smtClean="0">
                <a:solidFill>
                  <a:srgbClr val="FFC000"/>
                </a:solidFill>
                <a:latin typeface="Palatino Linotype" pitchFamily="18" charset="0"/>
              </a:rPr>
              <a:t>Seir</a:t>
            </a:r>
            <a:r>
              <a:rPr lang="en-US" sz="3200" i="1" dirty="0" smtClean="0">
                <a:solidFill>
                  <a:srgbClr val="00B0F0"/>
                </a:solidFill>
                <a:latin typeface="Palatino Linotype" pitchFamily="18" charset="0"/>
              </a:rPr>
              <a:t>; he shone forth from Mount </a:t>
            </a:r>
            <a:r>
              <a:rPr lang="en-US" sz="3200" i="1" u="sng" dirty="0" err="1" smtClean="0">
                <a:solidFill>
                  <a:srgbClr val="FFC000"/>
                </a:solidFill>
                <a:latin typeface="Palatino Linotype" pitchFamily="18" charset="0"/>
              </a:rPr>
              <a:t>Paran</a:t>
            </a:r>
            <a:r>
              <a:rPr lang="en-US" sz="3200" i="1" dirty="0" smtClean="0">
                <a:solidFill>
                  <a:srgbClr val="00B0F0"/>
                </a:solidFill>
                <a:latin typeface="Palatino Linotype" pitchFamily="18" charset="0"/>
              </a:rPr>
              <a:t>. He came with myriads of holy ones from the south, from his mountain slopes“</a:t>
            </a:r>
          </a:p>
          <a:p>
            <a:endParaRPr lang="en-AU" sz="1800" i="1" dirty="0" smtClean="0">
              <a:solidFill>
                <a:srgbClr val="00B0F0"/>
              </a:solidFill>
              <a:latin typeface="Palatino Linotype" pitchFamily="18" charset="0"/>
            </a:endParaRPr>
          </a:p>
          <a:p>
            <a:r>
              <a:rPr lang="en-US" sz="3600" b="1" dirty="0" smtClean="0">
                <a:solidFill>
                  <a:srgbClr val="FFFF00"/>
                </a:solidFill>
                <a:effectLst>
                  <a:outerShdw blurRad="38100" dist="38100" dir="2700000" algn="tl">
                    <a:srgbClr val="000000">
                      <a:alpha val="43137"/>
                    </a:srgbClr>
                  </a:outerShdw>
                </a:effectLst>
                <a:latin typeface="Futura Book" pitchFamily="34" charset="0"/>
              </a:rPr>
              <a:t>Genesis (21:19-21) </a:t>
            </a:r>
          </a:p>
          <a:p>
            <a:r>
              <a:rPr lang="en-US" sz="3200" i="1" dirty="0" smtClean="0">
                <a:solidFill>
                  <a:srgbClr val="00B0F0"/>
                </a:solidFill>
                <a:latin typeface="Palatino Linotype" pitchFamily="18" charset="0"/>
              </a:rPr>
              <a:t>"(19) Then God opened her eyes and she saw a well of water. So she went and filled the skin with water and gave the boy a drink. (20) God was with the boy as he grew up. He lived in the desert and became an archer. (21) While he was living in the Desert of </a:t>
            </a:r>
            <a:r>
              <a:rPr lang="en-US" sz="3200" i="1" dirty="0" err="1" smtClean="0">
                <a:solidFill>
                  <a:srgbClr val="FFC000"/>
                </a:solidFill>
                <a:latin typeface="Palatino Linotype" pitchFamily="18" charset="0"/>
              </a:rPr>
              <a:t>Paran</a:t>
            </a:r>
            <a:r>
              <a:rPr lang="en-US" sz="3200" i="1" dirty="0" smtClean="0">
                <a:solidFill>
                  <a:srgbClr val="00B0F0"/>
                </a:solidFill>
                <a:latin typeface="Palatino Linotype" pitchFamily="18" charset="0"/>
              </a:rPr>
              <a:t>, his mother got a wife for him from Egypt.</a:t>
            </a:r>
          </a:p>
          <a:p>
            <a:endParaRPr lang="en-US" sz="2200" dirty="0" smtClean="0">
              <a:solidFill>
                <a:schemeClr val="bg1"/>
              </a:solidFill>
              <a:latin typeface="Futura Book" pitchFamily="34" charset="0"/>
            </a:endParaRPr>
          </a:p>
          <a:p>
            <a:r>
              <a:rPr lang="en-US" sz="3600" b="1" dirty="0" smtClean="0">
                <a:solidFill>
                  <a:srgbClr val="FFFF00"/>
                </a:solidFill>
                <a:effectLst>
                  <a:outerShdw blurRad="38100" dist="38100" dir="2700000" algn="tl">
                    <a:srgbClr val="000000">
                      <a:alpha val="43137"/>
                    </a:srgbClr>
                  </a:outerShdw>
                </a:effectLst>
                <a:latin typeface="Futura Book" pitchFamily="34" charset="0"/>
              </a:rPr>
              <a:t>Quran (95:01-04) </a:t>
            </a:r>
            <a:endParaRPr lang="en-US" sz="3600" b="1" dirty="0">
              <a:solidFill>
                <a:srgbClr val="FFFF00"/>
              </a:solidFill>
              <a:effectLst>
                <a:outerShdw blurRad="38100" dist="38100" dir="2700000" algn="tl">
                  <a:srgbClr val="000000">
                    <a:alpha val="43137"/>
                  </a:srgbClr>
                </a:outerShdw>
              </a:effectLst>
              <a:latin typeface="Futura Book" pitchFamily="34" charset="0"/>
            </a:endParaRPr>
          </a:p>
          <a:p>
            <a:r>
              <a:rPr lang="en-US" sz="3200" i="1" dirty="0" smtClean="0">
                <a:solidFill>
                  <a:srgbClr val="00B0F0"/>
                </a:solidFill>
                <a:latin typeface="Palatino Linotype" pitchFamily="18" charset="0"/>
              </a:rPr>
              <a:t>“ By the </a:t>
            </a:r>
            <a:r>
              <a:rPr lang="en-US" sz="3200" i="1" dirty="0" smtClean="0">
                <a:solidFill>
                  <a:srgbClr val="FFC000"/>
                </a:solidFill>
                <a:latin typeface="Palatino Linotype" pitchFamily="18" charset="0"/>
              </a:rPr>
              <a:t>Fig and the Olive</a:t>
            </a:r>
            <a:r>
              <a:rPr lang="en-US" sz="3200" i="1" dirty="0" smtClean="0">
                <a:solidFill>
                  <a:srgbClr val="00B0F0"/>
                </a:solidFill>
                <a:latin typeface="Palatino Linotype" pitchFamily="18" charset="0"/>
              </a:rPr>
              <a:t>,(1) by the </a:t>
            </a:r>
            <a:r>
              <a:rPr lang="en-US" sz="3200" i="1" dirty="0" smtClean="0">
                <a:solidFill>
                  <a:srgbClr val="FFC000"/>
                </a:solidFill>
                <a:latin typeface="Palatino Linotype" pitchFamily="18" charset="0"/>
              </a:rPr>
              <a:t>Mount Sinai</a:t>
            </a:r>
            <a:r>
              <a:rPr lang="en-US" sz="3200" i="1" dirty="0" smtClean="0">
                <a:solidFill>
                  <a:srgbClr val="00B0F0"/>
                </a:solidFill>
                <a:latin typeface="Palatino Linotype" pitchFamily="18" charset="0"/>
              </a:rPr>
              <a:t>, (2) by this </a:t>
            </a:r>
            <a:r>
              <a:rPr lang="en-US" sz="3200" i="1" dirty="0" smtClean="0">
                <a:solidFill>
                  <a:srgbClr val="FFC000"/>
                </a:solidFill>
                <a:latin typeface="Palatino Linotype" pitchFamily="18" charset="0"/>
              </a:rPr>
              <a:t>secure city (</a:t>
            </a:r>
            <a:r>
              <a:rPr lang="en-US" sz="3200" i="1" dirty="0" err="1" smtClean="0">
                <a:solidFill>
                  <a:srgbClr val="FFC000"/>
                </a:solidFill>
                <a:latin typeface="Palatino Linotype" pitchFamily="18" charset="0"/>
              </a:rPr>
              <a:t>Makkah</a:t>
            </a:r>
            <a:r>
              <a:rPr lang="en-US" sz="3200" i="1" dirty="0" smtClean="0">
                <a:solidFill>
                  <a:srgbClr val="FFC000"/>
                </a:solidFill>
                <a:latin typeface="Palatino Linotype" pitchFamily="18" charset="0"/>
              </a:rPr>
              <a:t>)</a:t>
            </a:r>
            <a:r>
              <a:rPr lang="en-US" sz="3200" i="1" dirty="0" smtClean="0">
                <a:solidFill>
                  <a:srgbClr val="00B0F0"/>
                </a:solidFill>
                <a:latin typeface="Palatino Linotype" pitchFamily="18" charset="0"/>
              </a:rPr>
              <a:t>, (3) We have indeed created man in the best of moulds (4)</a:t>
            </a:r>
            <a:endParaRPr lang="en-US" sz="3200" i="1" dirty="0">
              <a:solidFill>
                <a:srgbClr val="00B0F0"/>
              </a:solidFill>
              <a:latin typeface="Palatino Linotype" pitchFamily="18" charset="0"/>
            </a:endParaRPr>
          </a:p>
          <a:p>
            <a:r>
              <a:rPr lang="en-US" sz="2200" dirty="0" smtClean="0">
                <a:solidFill>
                  <a:schemeClr val="bg1"/>
                </a:solidFill>
                <a:latin typeface="Futura Book" pitchFamily="34" charset="0"/>
              </a:rPr>
              <a:t>		</a:t>
            </a:r>
            <a:endParaRPr lang="en-US" sz="2200" dirty="0">
              <a:solidFill>
                <a:schemeClr val="bg1"/>
              </a:solidFill>
              <a:latin typeface="Futura Book" pitchFamily="34" charset="0"/>
            </a:endParaRPr>
          </a:p>
        </p:txBody>
      </p:sp>
      <p:pic>
        <p:nvPicPr>
          <p:cNvPr id="1028" name="Picture 4" descr="C:\Documents and Settings\kim\Desktop\PowerPoints\Restaurant\salad.jpg"/>
          <p:cNvPicPr>
            <a:picLocks noChangeAspect="1" noChangeArrowheads="1"/>
          </p:cNvPicPr>
          <p:nvPr/>
        </p:nvPicPr>
        <p:blipFill>
          <a:blip r:embed="rId4"/>
          <a:stretch>
            <a:fillRect/>
          </a:stretch>
        </p:blipFill>
        <p:spPr bwMode="auto">
          <a:xfrm>
            <a:off x="243681" y="329194"/>
            <a:ext cx="2362200" cy="2194631"/>
          </a:xfrm>
          <a:prstGeom prst="rect">
            <a:avLst/>
          </a:prstGeom>
          <a:noFill/>
        </p:spPr>
      </p:pic>
      <p:pic>
        <p:nvPicPr>
          <p:cNvPr id="8" name="Picture 7" descr="map_paran.gif">
            <a:hlinkClick r:id="rId5" action="ppaction://hlinksldjump"/>
          </p:cNvPr>
          <p:cNvPicPr>
            <a:picLocks noChangeAspect="1"/>
          </p:cNvPicPr>
          <p:nvPr/>
        </p:nvPicPr>
        <p:blipFill>
          <a:blip r:embed="rId6"/>
          <a:stretch>
            <a:fillRect/>
          </a:stretch>
        </p:blipFill>
        <p:spPr>
          <a:xfrm>
            <a:off x="15402817" y="899319"/>
            <a:ext cx="1909664" cy="1789671"/>
          </a:xfrm>
          <a:prstGeom prst="rect">
            <a:avLst/>
          </a:prstGeom>
        </p:spPr>
      </p:pic>
    </p:spTree>
  </p:cSld>
  <p:clrMapOvr>
    <a:masterClrMapping/>
  </p:clrMapOvr>
  <p:transition advClick="0"/>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kim\Desktop\PowerPoints\Restaurant\top_bar.png"/>
          <p:cNvPicPr>
            <a:picLocks noChangeAspect="1" noChangeArrowheads="1"/>
          </p:cNvPicPr>
          <p:nvPr/>
        </p:nvPicPr>
        <p:blipFill>
          <a:blip r:embed="rId3"/>
          <a:srcRect t="3333" b="75555"/>
          <a:stretch>
            <a:fillRect/>
          </a:stretch>
        </p:blipFill>
        <p:spPr bwMode="auto">
          <a:xfrm>
            <a:off x="0" y="329194"/>
            <a:ext cx="17556163" cy="2194631"/>
          </a:xfrm>
          <a:prstGeom prst="rect">
            <a:avLst/>
          </a:prstGeom>
          <a:noFill/>
        </p:spPr>
      </p:pic>
      <p:sp>
        <p:nvSpPr>
          <p:cNvPr id="6" name="TextBox 5"/>
          <p:cNvSpPr txBox="1"/>
          <p:nvPr/>
        </p:nvSpPr>
        <p:spPr>
          <a:xfrm>
            <a:off x="2910681" y="365919"/>
            <a:ext cx="7162800" cy="1743326"/>
          </a:xfrm>
          <a:prstGeom prst="rect">
            <a:avLst/>
          </a:prstGeom>
          <a:noFill/>
        </p:spPr>
        <p:txBody>
          <a:bodyPr wrap="square" lIns="156746" tIns="78373" rIns="156746" bIns="78373" rtlCol="0">
            <a:spAutoFit/>
          </a:bodyPr>
          <a:lstStyle/>
          <a:p>
            <a:r>
              <a:rPr lang="en-US" sz="10300" dirty="0" smtClean="0">
                <a:solidFill>
                  <a:schemeClr val="bg1"/>
                </a:solidFill>
                <a:latin typeface="BernhardFashion BT" pitchFamily="82" charset="0"/>
              </a:rPr>
              <a:t>New Testament</a:t>
            </a:r>
            <a:endParaRPr lang="en-US" sz="10300" dirty="0">
              <a:solidFill>
                <a:schemeClr val="bg1"/>
              </a:solidFill>
              <a:latin typeface="BernhardFashion BT" pitchFamily="82" charset="0"/>
            </a:endParaRPr>
          </a:p>
        </p:txBody>
      </p:sp>
      <p:sp>
        <p:nvSpPr>
          <p:cNvPr id="7" name="TextBox 6"/>
          <p:cNvSpPr txBox="1"/>
          <p:nvPr/>
        </p:nvSpPr>
        <p:spPr>
          <a:xfrm>
            <a:off x="319881" y="2732958"/>
            <a:ext cx="16764000" cy="5852143"/>
          </a:xfrm>
          <a:prstGeom prst="rect">
            <a:avLst/>
          </a:prstGeom>
          <a:noFill/>
        </p:spPr>
        <p:txBody>
          <a:bodyPr wrap="square" lIns="156746" tIns="78373" rIns="156746" bIns="78373" rtlCol="0">
            <a:spAutoFit/>
          </a:bodyPr>
          <a:lstStyle/>
          <a:p>
            <a:pPr marL="742950" indent="-742950"/>
            <a:r>
              <a:rPr lang="en-US" sz="4400" b="1" dirty="0" smtClean="0">
                <a:solidFill>
                  <a:srgbClr val="FFFF00"/>
                </a:solidFill>
                <a:effectLst>
                  <a:outerShdw blurRad="38100" dist="38100" dir="2700000" algn="tl">
                    <a:srgbClr val="000000">
                      <a:alpha val="43137"/>
                    </a:srgbClr>
                  </a:outerShdw>
                </a:effectLst>
                <a:latin typeface="Futura Book" pitchFamily="34" charset="0"/>
              </a:rPr>
              <a:t>John (16:7-8)</a:t>
            </a:r>
          </a:p>
          <a:p>
            <a:r>
              <a:rPr lang="en-US" sz="4000" i="1" dirty="0" smtClean="0">
                <a:solidFill>
                  <a:srgbClr val="00B0F0"/>
                </a:solidFill>
                <a:latin typeface="Palatino Linotype" pitchFamily="18" charset="0"/>
              </a:rPr>
              <a:t>“But I tell you the truth: It is for your good that I am going away. Unless I go away, the ‘</a:t>
            </a:r>
            <a:r>
              <a:rPr lang="en-US" sz="4000" i="1" u="sng" dirty="0" err="1" smtClean="0">
                <a:solidFill>
                  <a:srgbClr val="FFC000"/>
                </a:solidFill>
                <a:latin typeface="Palatino Linotype" pitchFamily="18" charset="0"/>
              </a:rPr>
              <a:t>Paraklit</a:t>
            </a:r>
            <a:r>
              <a:rPr lang="en-US" sz="4000" i="1" dirty="0" smtClean="0">
                <a:solidFill>
                  <a:srgbClr val="00B0F0"/>
                </a:solidFill>
                <a:latin typeface="Palatino Linotype" pitchFamily="18" charset="0"/>
              </a:rPr>
              <a:t>’ will not come to you; but if I go, I will send him to you. </a:t>
            </a:r>
          </a:p>
          <a:p>
            <a:pPr marL="742950" indent="-742950"/>
            <a:r>
              <a:rPr lang="en-US" sz="4000" b="1" dirty="0" smtClean="0">
                <a:solidFill>
                  <a:srgbClr val="FFFF00"/>
                </a:solidFill>
                <a:effectLst>
                  <a:outerShdw blurRad="38100" dist="38100" dir="2700000" algn="tl">
                    <a:srgbClr val="000000">
                      <a:alpha val="43137"/>
                    </a:srgbClr>
                  </a:outerShdw>
                </a:effectLst>
                <a:latin typeface="Futura Book" pitchFamily="34" charset="0"/>
              </a:rPr>
              <a:t>John (16:7) </a:t>
            </a:r>
            <a:r>
              <a:rPr lang="en-US" sz="2800" b="1" dirty="0" smtClean="0">
                <a:solidFill>
                  <a:schemeClr val="bg1">
                    <a:lumMod val="65000"/>
                  </a:schemeClr>
                </a:solidFill>
                <a:effectLst>
                  <a:outerShdw blurRad="38100" dist="38100" dir="2700000" algn="tl">
                    <a:srgbClr val="000000">
                      <a:alpha val="43137"/>
                    </a:srgbClr>
                  </a:outerShdw>
                </a:effectLst>
                <a:latin typeface="Futura Book" pitchFamily="34" charset="0"/>
              </a:rPr>
              <a:t>(King James Version)</a:t>
            </a:r>
            <a:endParaRPr lang="en-US" sz="2800" b="1" dirty="0">
              <a:solidFill>
                <a:schemeClr val="bg1">
                  <a:lumMod val="65000"/>
                </a:schemeClr>
              </a:solidFill>
              <a:effectLst>
                <a:outerShdw blurRad="38100" dist="38100" dir="2700000" algn="tl">
                  <a:srgbClr val="000000">
                    <a:alpha val="43137"/>
                  </a:srgbClr>
                </a:outerShdw>
              </a:effectLst>
              <a:latin typeface="Futura Book" pitchFamily="34" charset="0"/>
            </a:endParaRPr>
          </a:p>
          <a:p>
            <a:r>
              <a:rPr lang="en-US" sz="3600" i="1" dirty="0" smtClean="0">
                <a:solidFill>
                  <a:srgbClr val="00B0F0"/>
                </a:solidFill>
                <a:latin typeface="Palatino Linotype" pitchFamily="18" charset="0"/>
              </a:rPr>
              <a:t>“But I tell you the truth: It is for your good that I am going away. Unless I go away, the </a:t>
            </a:r>
            <a:r>
              <a:rPr lang="en-US" sz="3600" i="1" dirty="0" smtClean="0">
                <a:solidFill>
                  <a:srgbClr val="FFC000"/>
                </a:solidFill>
                <a:latin typeface="Palatino Linotype" pitchFamily="18" charset="0"/>
              </a:rPr>
              <a:t>Counselor</a:t>
            </a:r>
            <a:r>
              <a:rPr lang="en-US" sz="3600" i="1" dirty="0" smtClean="0">
                <a:solidFill>
                  <a:srgbClr val="00B0F0"/>
                </a:solidFill>
                <a:latin typeface="Palatino Linotype" pitchFamily="18" charset="0"/>
              </a:rPr>
              <a:t> will not come to you; but if I go, I will send him to you”</a:t>
            </a:r>
          </a:p>
          <a:p>
            <a:r>
              <a:rPr lang="en-US" sz="4000" b="1" dirty="0" smtClean="0">
                <a:solidFill>
                  <a:srgbClr val="FFFF00"/>
                </a:solidFill>
                <a:effectLst>
                  <a:outerShdw blurRad="38100" dist="38100" dir="2700000" algn="tl">
                    <a:srgbClr val="000000">
                      <a:alpha val="43137"/>
                    </a:srgbClr>
                  </a:outerShdw>
                </a:effectLst>
                <a:latin typeface="Futura Book" pitchFamily="34" charset="0"/>
              </a:rPr>
              <a:t>John </a:t>
            </a:r>
            <a:r>
              <a:rPr lang="en-US" sz="4000" b="1" dirty="0">
                <a:solidFill>
                  <a:srgbClr val="FFFF00"/>
                </a:solidFill>
                <a:effectLst>
                  <a:outerShdw blurRad="38100" dist="38100" dir="2700000" algn="tl">
                    <a:srgbClr val="000000">
                      <a:alpha val="43137"/>
                    </a:srgbClr>
                  </a:outerShdw>
                </a:effectLst>
                <a:latin typeface="Futura Book" pitchFamily="34" charset="0"/>
              </a:rPr>
              <a:t>(14:16)</a:t>
            </a:r>
          </a:p>
          <a:p>
            <a:r>
              <a:rPr lang="en-US" sz="3600" i="1" dirty="0" smtClean="0">
                <a:solidFill>
                  <a:srgbClr val="00B0F0"/>
                </a:solidFill>
                <a:latin typeface="Palatino Linotype" pitchFamily="18" charset="0"/>
              </a:rPr>
              <a:t>“</a:t>
            </a:r>
            <a:r>
              <a:rPr lang="en-US" sz="3600" i="1" dirty="0">
                <a:solidFill>
                  <a:srgbClr val="00B0F0"/>
                </a:solidFill>
                <a:latin typeface="Palatino Linotype" pitchFamily="18" charset="0"/>
              </a:rPr>
              <a:t>And I will pray the Father, and he shall give you another </a:t>
            </a:r>
            <a:r>
              <a:rPr lang="en-US" sz="3600" i="1" dirty="0">
                <a:solidFill>
                  <a:srgbClr val="FFC000"/>
                </a:solidFill>
                <a:latin typeface="Palatino Linotype" pitchFamily="18" charset="0"/>
              </a:rPr>
              <a:t>Comforter</a:t>
            </a:r>
            <a:r>
              <a:rPr lang="en-US" sz="3600" i="1" dirty="0">
                <a:solidFill>
                  <a:srgbClr val="00B0F0"/>
                </a:solidFill>
                <a:latin typeface="Palatino Linotype" pitchFamily="18" charset="0"/>
              </a:rPr>
              <a:t>, that he may abide with you for ever.” </a:t>
            </a:r>
            <a:endParaRPr lang="en-US" sz="3600" i="1" dirty="0" smtClean="0">
              <a:solidFill>
                <a:srgbClr val="00B0F0"/>
              </a:solidFill>
              <a:latin typeface="Palatino Linotype" pitchFamily="18" charset="0"/>
            </a:endParaRPr>
          </a:p>
          <a:p>
            <a:r>
              <a:rPr lang="en-US" sz="2200" dirty="0" smtClean="0">
                <a:solidFill>
                  <a:schemeClr val="bg1"/>
                </a:solidFill>
                <a:latin typeface="Futura Book" pitchFamily="34" charset="0"/>
              </a:rPr>
              <a:t>				</a:t>
            </a:r>
            <a:endParaRPr lang="en-US" sz="2200" dirty="0">
              <a:solidFill>
                <a:schemeClr val="bg1"/>
              </a:solidFill>
              <a:latin typeface="Futura Book" pitchFamily="34" charset="0"/>
            </a:endParaRPr>
          </a:p>
        </p:txBody>
      </p:sp>
      <p:pic>
        <p:nvPicPr>
          <p:cNvPr id="1028" name="Picture 4" descr="C:\Documents and Settings\kim\Desktop\PowerPoints\Restaurant\salad.jpg"/>
          <p:cNvPicPr>
            <a:picLocks noChangeAspect="1" noChangeArrowheads="1"/>
          </p:cNvPicPr>
          <p:nvPr/>
        </p:nvPicPr>
        <p:blipFill>
          <a:blip r:embed="rId4"/>
          <a:stretch>
            <a:fillRect/>
          </a:stretch>
        </p:blipFill>
        <p:spPr bwMode="auto">
          <a:xfrm>
            <a:off x="243681" y="329194"/>
            <a:ext cx="2362200" cy="2194631"/>
          </a:xfrm>
          <a:prstGeom prst="rect">
            <a:avLst/>
          </a:prstGeom>
          <a:noFill/>
        </p:spPr>
      </p:pic>
    </p:spTree>
  </p:cSld>
  <p:clrMapOvr>
    <a:masterClrMapping/>
  </p:clrMapOvr>
  <p:transition advClick="0"/>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1853</TotalTime>
  <Words>1053</Words>
  <Application>Microsoft Office PowerPoint</Application>
  <PresentationFormat>Custom</PresentationFormat>
  <Paragraphs>318</Paragraphs>
  <Slides>16</Slides>
  <Notes>15</Notes>
  <HiddenSlides>4</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Prophets Tree</vt:lpstr>
      <vt:lpstr>Slide 14</vt:lpstr>
      <vt:lpstr>Slide 15</vt:lpstr>
      <vt:lpstr>Slide 16</vt:lpstr>
    </vt:vector>
  </TitlesOfParts>
  <Company>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Muhammad Prophecy</dc:title>
  <dc:creator>Mohammed Abdulhay</dc:creator>
  <cp:lastModifiedBy>Mohammed Al-Abdulhay</cp:lastModifiedBy>
  <cp:revision>253</cp:revision>
  <dcterms:created xsi:type="dcterms:W3CDTF">2009-07-28T16:13:15Z</dcterms:created>
  <dcterms:modified xsi:type="dcterms:W3CDTF">2013-04-21T14:51:14Z</dcterms:modified>
</cp:coreProperties>
</file>