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63" r:id="rId4"/>
    <p:sldId id="260" r:id="rId5"/>
    <p:sldId id="261" r:id="rId6"/>
    <p:sldId id="265" r:id="rId7"/>
    <p:sldId id="264" r:id="rId8"/>
    <p:sldId id="262" r:id="rId9"/>
    <p:sldId id="266" r:id="rId10"/>
    <p:sldId id="259" r:id="rId11"/>
    <p:sldId id="257" r:id="rId12"/>
    <p:sldId id="258"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889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6248400"/>
            <a:ext cx="9144000" cy="1588"/>
          </a:xfrm>
          <a:prstGeom prst="line">
            <a:avLst/>
          </a:prstGeom>
          <a:ln w="889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371600" y="1501676"/>
            <a:ext cx="6371937" cy="2308324"/>
          </a:xfrm>
          <a:prstGeom prst="rect">
            <a:avLst/>
          </a:prstGeom>
          <a:noFill/>
        </p:spPr>
        <p:txBody>
          <a:bodyPr wrap="none" lIns="91440" tIns="45720" rIns="91440" bIns="45720">
            <a:spAutoFit/>
          </a:bodyPr>
          <a:lstStyle/>
          <a:p>
            <a:pPr algn="ctr"/>
            <a:r>
              <a:rPr lang="en-US" sz="7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The Message of </a:t>
            </a:r>
          </a:p>
          <a:p>
            <a:pPr algn="ctr"/>
            <a:r>
              <a:rPr lang="en-US" sz="72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Jesus Christ</a:t>
            </a:r>
            <a:endParaRPr lang="en-US" sz="72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sp>
        <p:nvSpPr>
          <p:cNvPr id="6" name="TextBox 5"/>
          <p:cNvSpPr txBox="1"/>
          <p:nvPr/>
        </p:nvSpPr>
        <p:spPr>
          <a:xfrm>
            <a:off x="1524000" y="4910316"/>
            <a:ext cx="6019800" cy="1261884"/>
          </a:xfrm>
          <a:prstGeom prst="rect">
            <a:avLst/>
          </a:prstGeom>
          <a:noFill/>
        </p:spPr>
        <p:txBody>
          <a:bodyPr wrap="square" rtlCol="0">
            <a:spAutoFit/>
          </a:bodyPr>
          <a:lstStyle/>
          <a:p>
            <a:pPr algn="ctr"/>
            <a:r>
              <a:rPr lang="en-US" sz="1400" dirty="0" smtClean="0">
                <a:effectLst>
                  <a:outerShdw blurRad="38100" dist="38100" dir="2700000" algn="tl">
                    <a:srgbClr val="000000">
                      <a:alpha val="43137"/>
                    </a:srgbClr>
                  </a:outerShdw>
                </a:effectLst>
                <a:latin typeface="Trebuchet MS" pitchFamily="34" charset="0"/>
              </a:rPr>
              <a:t>Prepared by:</a:t>
            </a:r>
          </a:p>
          <a:p>
            <a:pPr algn="ctr"/>
            <a:r>
              <a:rPr lang="en-US" sz="2800" b="1" dirty="0" smtClean="0">
                <a:effectLst>
                  <a:outerShdw blurRad="38100" dist="38100" dir="2700000" algn="tl">
                    <a:srgbClr val="000000">
                      <a:alpha val="43137"/>
                    </a:srgbClr>
                  </a:outerShdw>
                </a:effectLst>
                <a:latin typeface="Trebuchet MS" pitchFamily="34" charset="0"/>
              </a:rPr>
              <a:t>Mohammed A. Al-Abdulha</a:t>
            </a:r>
            <a:r>
              <a:rPr lang="en-US" sz="2000" b="1" dirty="0" smtClean="0">
                <a:effectLst>
                  <a:outerShdw blurRad="38100" dist="38100" dir="2700000" algn="tl">
                    <a:srgbClr val="000000">
                      <a:alpha val="43137"/>
                    </a:srgbClr>
                  </a:outerShdw>
                </a:effectLst>
                <a:latin typeface="Trebuchet MS" pitchFamily="34" charset="0"/>
              </a:rPr>
              <a:t>y</a:t>
            </a:r>
          </a:p>
          <a:p>
            <a:pPr algn="ctr"/>
            <a:r>
              <a:rPr lang="en-US" dirty="0" smtClean="0">
                <a:effectLst>
                  <a:outerShdw blurRad="38100" dist="38100" dir="2700000" algn="tl">
                    <a:srgbClr val="000000">
                      <a:alpha val="43137"/>
                    </a:srgbClr>
                  </a:outerShdw>
                </a:effectLst>
                <a:latin typeface="Trebuchet MS" pitchFamily="34" charset="0"/>
              </a:rPr>
              <a:t>Petroleum Engineer – Saudi </a:t>
            </a:r>
            <a:r>
              <a:rPr lang="en-US" dirty="0" err="1" smtClean="0">
                <a:effectLst>
                  <a:outerShdw blurRad="38100" dist="38100" dir="2700000" algn="tl">
                    <a:srgbClr val="000000">
                      <a:alpha val="43137"/>
                    </a:srgbClr>
                  </a:outerShdw>
                </a:effectLst>
                <a:latin typeface="Trebuchet MS" pitchFamily="34" charset="0"/>
              </a:rPr>
              <a:t>Aramco</a:t>
            </a:r>
            <a:endParaRPr lang="en-US" dirty="0" smtClean="0">
              <a:effectLst>
                <a:outerShdw blurRad="38100" dist="38100" dir="2700000" algn="tl">
                  <a:srgbClr val="000000">
                    <a:alpha val="43137"/>
                  </a:srgbClr>
                </a:outerShdw>
              </a:effectLst>
              <a:latin typeface="Trebuchet MS" pitchFamily="34" charset="0"/>
            </a:endParaRPr>
          </a:p>
          <a:p>
            <a:pPr algn="ctr"/>
            <a:r>
              <a:rPr lang="en-US" sz="1600" dirty="0" smtClean="0">
                <a:effectLst>
                  <a:outerShdw blurRad="38100" dist="38100" dir="2700000" algn="tl">
                    <a:srgbClr val="000000">
                      <a:alpha val="43137"/>
                    </a:srgbClr>
                  </a:outerShdw>
                </a:effectLst>
                <a:latin typeface="Trebuchet MS" pitchFamily="34" charset="0"/>
              </a:rPr>
              <a:t>0503925046, miswatch@hotmail.com</a:t>
            </a:r>
            <a:endParaRPr lang="en-US" sz="1600" dirty="0">
              <a:effectLst>
                <a:outerShdw blurRad="38100" dist="38100" dir="2700000" algn="tl">
                  <a:srgbClr val="000000">
                    <a:alpha val="43137"/>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705010" y="1143000"/>
            <a:ext cx="2241459" cy="2217964"/>
          </a:xfrm>
          <a:prstGeom prst="rect">
            <a:avLst/>
          </a:prstGeom>
          <a:ln w="28575">
            <a:solidFill>
              <a:schemeClr val="tx1"/>
            </a:solidFill>
          </a:ln>
        </p:spPr>
      </p:pic>
      <p:sp>
        <p:nvSpPr>
          <p:cNvPr id="21" name="TextBox 20"/>
          <p:cNvSpPr txBox="1"/>
          <p:nvPr/>
        </p:nvSpPr>
        <p:spPr>
          <a:xfrm>
            <a:off x="76200" y="1349276"/>
            <a:ext cx="6172200" cy="2800767"/>
          </a:xfrm>
          <a:prstGeom prst="rect">
            <a:avLst/>
          </a:prstGeom>
          <a:noFill/>
        </p:spPr>
        <p:txBody>
          <a:bodyPr wrap="square" rtlCol="0">
            <a:spAutoFit/>
          </a:bodyPr>
          <a:lstStyle/>
          <a:p>
            <a:r>
              <a:rPr lang="en-US" sz="1600" dirty="0" smtClean="0">
                <a:solidFill>
                  <a:srgbClr val="0070C0"/>
                </a:solidFill>
                <a:latin typeface="+mj-lt"/>
              </a:rPr>
              <a:t>Jesus abstained from alcoholic drinks and never drank it according to the instructions recorded.</a:t>
            </a:r>
          </a:p>
          <a:p>
            <a:endParaRPr lang="en-US" sz="1600" dirty="0" smtClean="0"/>
          </a:p>
          <a:p>
            <a:r>
              <a:rPr lang="en-US" sz="1600" dirty="0" smtClean="0"/>
              <a:t> </a:t>
            </a:r>
            <a:r>
              <a:rPr lang="en-US" sz="1600" u="sng" dirty="0" smtClean="0">
                <a:solidFill>
                  <a:schemeClr val="tx1">
                    <a:lumMod val="85000"/>
                    <a:lumOff val="15000"/>
                  </a:schemeClr>
                </a:solidFill>
                <a:effectLst>
                  <a:outerShdw blurRad="38100" dist="38100" dir="2700000" algn="tl">
                    <a:srgbClr val="000000">
                      <a:alpha val="43137"/>
                    </a:srgbClr>
                  </a:outerShdw>
                </a:effectLst>
              </a:rPr>
              <a:t>Numbers 6:1-4</a:t>
            </a:r>
          </a:p>
          <a:p>
            <a:r>
              <a:rPr lang="en-US" sz="1600" dirty="0" smtClean="0">
                <a:solidFill>
                  <a:srgbClr val="00B050"/>
                </a:solidFill>
              </a:rPr>
              <a:t>“And the Lord said to Moses, ‘Say to the people of Israel, When either a man or a woman makes a special vow, the vow of the </a:t>
            </a:r>
            <a:r>
              <a:rPr lang="en-US" sz="1600" dirty="0" err="1" smtClean="0">
                <a:solidFill>
                  <a:srgbClr val="00B050"/>
                </a:solidFill>
              </a:rPr>
              <a:t>Nazirite</a:t>
            </a:r>
            <a:r>
              <a:rPr lang="en-US" sz="1600" dirty="0" smtClean="0">
                <a:solidFill>
                  <a:srgbClr val="00B050"/>
                </a:solidFill>
              </a:rPr>
              <a:t> to separate himself to the Lord, </a:t>
            </a:r>
            <a:r>
              <a:rPr lang="en-US" sz="1600" i="1" u="sng" dirty="0" smtClean="0">
                <a:solidFill>
                  <a:srgbClr val="00B050"/>
                </a:solidFill>
              </a:rPr>
              <a:t>he shall separate himself from wine and strong drink</a:t>
            </a:r>
          </a:p>
          <a:p>
            <a:r>
              <a:rPr lang="en-US" sz="1600" dirty="0" smtClean="0"/>
              <a:t> </a:t>
            </a:r>
          </a:p>
          <a:p>
            <a:r>
              <a:rPr lang="en-US" sz="1600" dirty="0" smtClean="0"/>
              <a:t> </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1046440"/>
          </a:xfrm>
          <a:prstGeom prst="rect">
            <a:avLst/>
          </a:prstGeom>
          <a:noFill/>
        </p:spPr>
        <p:txBody>
          <a:bodyPr wrap="square" rtlCol="0">
            <a:spAutoFit/>
          </a:bodyPr>
          <a:lstStyle/>
          <a:p>
            <a:r>
              <a:rPr lang="en-US" sz="4400" dirty="0" smtClean="0">
                <a:solidFill>
                  <a:srgbClr val="C00000"/>
                </a:solidFill>
              </a:rPr>
              <a:t>Alcohol</a:t>
            </a:r>
          </a:p>
          <a:p>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6716758" y="4259036"/>
            <a:ext cx="2217964" cy="2217964"/>
          </a:xfrm>
          <a:prstGeom prst="rect">
            <a:avLst/>
          </a:prstGeom>
          <a:ln w="28575">
            <a:solidFill>
              <a:schemeClr val="tx1"/>
            </a:solidFill>
          </a:ln>
        </p:spPr>
      </p:pic>
      <p:sp>
        <p:nvSpPr>
          <p:cNvPr id="16" name="TextBox 15"/>
          <p:cNvSpPr txBox="1"/>
          <p:nvPr/>
        </p:nvSpPr>
        <p:spPr>
          <a:xfrm>
            <a:off x="76200" y="4467761"/>
            <a:ext cx="6172200" cy="1569660"/>
          </a:xfrm>
          <a:prstGeom prst="rect">
            <a:avLst/>
          </a:prstGeom>
          <a:noFill/>
        </p:spPr>
        <p:txBody>
          <a:bodyPr wrap="square" rtlCol="0">
            <a:spAutoFit/>
          </a:bodyPr>
          <a:lstStyle/>
          <a:p>
            <a:r>
              <a:rPr lang="en-US" sz="1600" dirty="0" smtClean="0">
                <a:solidFill>
                  <a:srgbClr val="0070C0"/>
                </a:solidFill>
                <a:latin typeface="+mj-lt"/>
              </a:rPr>
              <a:t>This prohibition has been preserved in the final revelation . </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(05:90)</a:t>
            </a:r>
          </a:p>
          <a:p>
            <a:r>
              <a:rPr lang="en-US" sz="1600" dirty="0" smtClean="0">
                <a:solidFill>
                  <a:srgbClr val="00B050"/>
                </a:solidFill>
              </a:rPr>
              <a:t>“O you who believe, </a:t>
            </a:r>
            <a:r>
              <a:rPr lang="en-US" sz="1600" i="1" u="sng" dirty="0" smtClean="0">
                <a:solidFill>
                  <a:srgbClr val="00B050"/>
                </a:solidFill>
              </a:rPr>
              <a:t>wine</a:t>
            </a:r>
            <a:r>
              <a:rPr lang="en-US" sz="1600" dirty="0" smtClean="0">
                <a:solidFill>
                  <a:srgbClr val="00B050"/>
                </a:solidFill>
              </a:rPr>
              <a:t>, gambling, sacrificial altars, and divination are an abomination of Satan’s handiwork, so </a:t>
            </a:r>
            <a:r>
              <a:rPr lang="en-US" sz="1600" i="1" u="sng" dirty="0" smtClean="0">
                <a:solidFill>
                  <a:srgbClr val="00B050"/>
                </a:solidFill>
              </a:rPr>
              <a:t>avoid them in order to be successful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583680" y="1420245"/>
            <a:ext cx="2484120" cy="1663473"/>
          </a:xfrm>
          <a:prstGeom prst="rect">
            <a:avLst/>
          </a:prstGeom>
          <a:ln w="28575">
            <a:solidFill>
              <a:schemeClr val="tx1"/>
            </a:solidFill>
          </a:ln>
        </p:spPr>
      </p:pic>
      <p:sp>
        <p:nvSpPr>
          <p:cNvPr id="21" name="TextBox 20"/>
          <p:cNvSpPr txBox="1"/>
          <p:nvPr/>
        </p:nvSpPr>
        <p:spPr>
          <a:xfrm>
            <a:off x="76200" y="1349276"/>
            <a:ext cx="6172200" cy="2308324"/>
          </a:xfrm>
          <a:prstGeom prst="rect">
            <a:avLst/>
          </a:prstGeom>
          <a:noFill/>
        </p:spPr>
        <p:txBody>
          <a:bodyPr wrap="square" rtlCol="0">
            <a:spAutoFit/>
          </a:bodyPr>
          <a:lstStyle/>
          <a:p>
            <a:r>
              <a:rPr lang="en-US" sz="1600" dirty="0" smtClean="0">
                <a:solidFill>
                  <a:srgbClr val="0070C0"/>
                </a:solidFill>
                <a:latin typeface="+mj-lt"/>
              </a:rPr>
              <a:t>Jesus did not eat pork (swine). He followed the laws of Moses who did not eat pork too.</a:t>
            </a:r>
          </a:p>
          <a:p>
            <a:endParaRPr lang="en-US" sz="1600" dirty="0" smtClean="0"/>
          </a:p>
          <a:p>
            <a:r>
              <a:rPr lang="en-US" sz="1600" dirty="0" smtClean="0"/>
              <a:t> </a:t>
            </a:r>
            <a:r>
              <a:rPr lang="en-US" sz="1600" u="sng" dirty="0" smtClean="0">
                <a:solidFill>
                  <a:schemeClr val="tx1">
                    <a:lumMod val="85000"/>
                    <a:lumOff val="15000"/>
                  </a:schemeClr>
                </a:solidFill>
                <a:effectLst>
                  <a:outerShdw blurRad="38100" dist="38100" dir="2700000" algn="tl">
                    <a:srgbClr val="000000">
                      <a:alpha val="43137"/>
                    </a:srgbClr>
                  </a:outerShdw>
                </a:effectLst>
              </a:rPr>
              <a:t>Leviticus 11:7-8 </a:t>
            </a:r>
          </a:p>
          <a:p>
            <a:r>
              <a:rPr lang="en-US" sz="1600" dirty="0" smtClean="0">
                <a:solidFill>
                  <a:srgbClr val="00B050"/>
                </a:solidFill>
              </a:rPr>
              <a:t>“And the </a:t>
            </a:r>
            <a:r>
              <a:rPr lang="en-US" sz="1600" i="1" u="sng" dirty="0" smtClean="0">
                <a:solidFill>
                  <a:srgbClr val="00B050"/>
                </a:solidFill>
              </a:rPr>
              <a:t>swine</a:t>
            </a:r>
            <a:r>
              <a:rPr lang="en-US" sz="1600" dirty="0" smtClean="0">
                <a:solidFill>
                  <a:srgbClr val="00B050"/>
                </a:solidFill>
              </a:rPr>
              <a:t>, because it parts the hoof and is cloven-footed but does not chew the cud, </a:t>
            </a:r>
            <a:r>
              <a:rPr lang="en-US" sz="1600" i="1" u="sng" dirty="0" smtClean="0">
                <a:solidFill>
                  <a:srgbClr val="00B050"/>
                </a:solidFill>
              </a:rPr>
              <a:t>is unclean </a:t>
            </a:r>
            <a:r>
              <a:rPr lang="en-US" sz="1600" dirty="0" smtClean="0">
                <a:solidFill>
                  <a:srgbClr val="00B050"/>
                </a:solidFill>
              </a:rPr>
              <a:t>to you. </a:t>
            </a:r>
            <a:r>
              <a:rPr lang="en-US" sz="1600" i="1" u="sng" dirty="0" smtClean="0">
                <a:solidFill>
                  <a:srgbClr val="00B050"/>
                </a:solidFill>
              </a:rPr>
              <a:t>Of their flesh you shall not eat</a:t>
            </a:r>
            <a:r>
              <a:rPr lang="en-US" sz="1600" dirty="0" smtClean="0">
                <a:solidFill>
                  <a:srgbClr val="00B050"/>
                </a:solidFill>
              </a:rPr>
              <a:t>, and their carcasses you shall not touch; they are unclean to you.”</a:t>
            </a:r>
          </a:p>
          <a:p>
            <a:r>
              <a:rPr lang="en-US" sz="1600" dirty="0" smtClean="0"/>
              <a:t> </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1046440"/>
          </a:xfrm>
          <a:prstGeom prst="rect">
            <a:avLst/>
          </a:prstGeom>
          <a:noFill/>
        </p:spPr>
        <p:txBody>
          <a:bodyPr wrap="square" rtlCol="0">
            <a:spAutoFit/>
          </a:bodyPr>
          <a:lstStyle/>
          <a:p>
            <a:r>
              <a:rPr lang="en-US" sz="4400" dirty="0" smtClean="0">
                <a:solidFill>
                  <a:srgbClr val="C00000"/>
                </a:solidFill>
              </a:rPr>
              <a:t>Pork</a:t>
            </a:r>
          </a:p>
          <a:p>
            <a:endParaRPr lang="en-US" dirty="0">
              <a:solidFill>
                <a:srgbClr val="C00000"/>
              </a:solidFill>
            </a:endParaRPr>
          </a:p>
        </p:txBody>
      </p:sp>
      <p:pic>
        <p:nvPicPr>
          <p:cNvPr id="14" name="Picture 13" descr="4316mcdonalds.jpg"/>
          <p:cNvPicPr>
            <a:picLocks noChangeAspect="1"/>
          </p:cNvPicPr>
          <p:nvPr/>
        </p:nvPicPr>
        <p:blipFill>
          <a:blip r:embed="rId3" cstate="print"/>
          <a:stretch>
            <a:fillRect/>
          </a:stretch>
        </p:blipFill>
        <p:spPr>
          <a:xfrm>
            <a:off x="6583680" y="4436473"/>
            <a:ext cx="2484120" cy="1863090"/>
          </a:xfrm>
          <a:prstGeom prst="rect">
            <a:avLst/>
          </a:prstGeom>
          <a:ln w="28575">
            <a:solidFill>
              <a:schemeClr val="tx1"/>
            </a:solidFill>
          </a:ln>
        </p:spPr>
      </p:pic>
      <p:sp>
        <p:nvSpPr>
          <p:cNvPr id="16" name="TextBox 15"/>
          <p:cNvSpPr txBox="1"/>
          <p:nvPr/>
        </p:nvSpPr>
        <p:spPr>
          <a:xfrm>
            <a:off x="76200" y="4467761"/>
            <a:ext cx="6172200" cy="1323439"/>
          </a:xfrm>
          <a:prstGeom prst="rect">
            <a:avLst/>
          </a:prstGeom>
          <a:noFill/>
        </p:spPr>
        <p:txBody>
          <a:bodyPr wrap="square" rtlCol="0">
            <a:spAutoFit/>
          </a:bodyPr>
          <a:lstStyle/>
          <a:p>
            <a:r>
              <a:rPr lang="en-US" sz="1600" dirty="0" smtClean="0">
                <a:solidFill>
                  <a:srgbClr val="0070C0"/>
                </a:solidFill>
                <a:latin typeface="+mj-lt"/>
              </a:rPr>
              <a:t>In Islamic law, pork (swine) and its products  are prohibited.</a:t>
            </a:r>
          </a:p>
          <a:p>
            <a:endParaRPr lang="en-US" sz="1600" dirty="0" smtClean="0">
              <a:solidFill>
                <a:srgbClr val="0070C0"/>
              </a:solidFill>
              <a:latin typeface="+mj-l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(02:173)</a:t>
            </a:r>
            <a:endParaRPr lang="en-US" sz="1600" dirty="0" smtClean="0"/>
          </a:p>
          <a:p>
            <a:r>
              <a:rPr lang="en-US" sz="1600" dirty="0" smtClean="0">
                <a:solidFill>
                  <a:srgbClr val="00B050"/>
                </a:solidFill>
              </a:rPr>
              <a:t> “He has only forbidden you animals which die of themselves, blood, </a:t>
            </a:r>
            <a:r>
              <a:rPr lang="en-US" sz="1600" i="1" u="sng" dirty="0" smtClean="0">
                <a:solidFill>
                  <a:srgbClr val="00B050"/>
                </a:solidFill>
              </a:rPr>
              <a:t>swine</a:t>
            </a:r>
            <a:r>
              <a:rPr lang="en-US" sz="1600" dirty="0" smtClean="0">
                <a:solidFill>
                  <a:srgbClr val="00B050"/>
                </a:solidFill>
              </a:rPr>
              <a:t>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cstate="print"/>
          <a:stretch>
            <a:fillRect/>
          </a:stretch>
        </p:blipFill>
        <p:spPr>
          <a:xfrm>
            <a:off x="6583680" y="1423295"/>
            <a:ext cx="2484120" cy="1657373"/>
          </a:xfrm>
          <a:prstGeom prst="rect">
            <a:avLst/>
          </a:prstGeom>
          <a:ln w="28575">
            <a:solidFill>
              <a:schemeClr val="tx1"/>
            </a:solidFill>
          </a:ln>
        </p:spPr>
      </p:pic>
      <p:sp>
        <p:nvSpPr>
          <p:cNvPr id="21" name="TextBox 20"/>
          <p:cNvSpPr txBox="1"/>
          <p:nvPr/>
        </p:nvSpPr>
        <p:spPr>
          <a:xfrm>
            <a:off x="76200" y="1349276"/>
            <a:ext cx="6172200" cy="2062103"/>
          </a:xfrm>
          <a:prstGeom prst="rect">
            <a:avLst/>
          </a:prstGeom>
          <a:noFill/>
        </p:spPr>
        <p:txBody>
          <a:bodyPr wrap="square" rtlCol="0">
            <a:spAutoFit/>
          </a:bodyPr>
          <a:lstStyle/>
          <a:p>
            <a:r>
              <a:rPr lang="en-US" sz="1600" dirty="0" smtClean="0">
                <a:solidFill>
                  <a:srgbClr val="0070C0"/>
                </a:solidFill>
                <a:latin typeface="+mj-lt"/>
              </a:rPr>
              <a:t>Jesus also did not eat anything containing blood or eat blood. God instructed Prophet Moses in the Torah.</a:t>
            </a:r>
          </a:p>
          <a:p>
            <a:endParaRPr lang="en-US" sz="1600" dirty="0" smtClean="0"/>
          </a:p>
          <a:p>
            <a:r>
              <a:rPr lang="en-US" sz="1600" dirty="0" smtClean="0"/>
              <a:t> </a:t>
            </a:r>
            <a:r>
              <a:rPr lang="en-US" sz="1600" u="sng" dirty="0" smtClean="0">
                <a:solidFill>
                  <a:schemeClr val="tx1">
                    <a:lumMod val="85000"/>
                    <a:lumOff val="15000"/>
                  </a:schemeClr>
                </a:solidFill>
                <a:effectLst>
                  <a:outerShdw blurRad="38100" dist="38100" dir="2700000" algn="tl">
                    <a:srgbClr val="000000">
                      <a:alpha val="43137"/>
                    </a:srgbClr>
                  </a:outerShdw>
                </a:effectLst>
              </a:rPr>
              <a:t>Deuteronomy 12:16</a:t>
            </a:r>
          </a:p>
          <a:p>
            <a:r>
              <a:rPr lang="en-US" sz="1600" dirty="0" smtClean="0">
                <a:solidFill>
                  <a:srgbClr val="00B050"/>
                </a:solidFill>
              </a:rPr>
              <a:t>“Only you shall not eat </a:t>
            </a:r>
            <a:r>
              <a:rPr lang="en-US" sz="1600" i="1" u="sng" dirty="0" smtClean="0">
                <a:solidFill>
                  <a:srgbClr val="00B050"/>
                </a:solidFill>
              </a:rPr>
              <a:t>the blood</a:t>
            </a:r>
            <a:r>
              <a:rPr lang="en-US" sz="1600" dirty="0" smtClean="0">
                <a:solidFill>
                  <a:srgbClr val="00B050"/>
                </a:solidFill>
              </a:rPr>
              <a:t>; you shall pour it upon the earth like water,”</a:t>
            </a:r>
          </a:p>
          <a:p>
            <a:r>
              <a:rPr lang="en-US" sz="1600" dirty="0" smtClean="0"/>
              <a:t> </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1046440"/>
          </a:xfrm>
          <a:prstGeom prst="rect">
            <a:avLst/>
          </a:prstGeom>
          <a:noFill/>
        </p:spPr>
        <p:txBody>
          <a:bodyPr wrap="square" rtlCol="0">
            <a:spAutoFit/>
          </a:bodyPr>
          <a:lstStyle/>
          <a:p>
            <a:r>
              <a:rPr lang="en-US" sz="4400" dirty="0" smtClean="0">
                <a:solidFill>
                  <a:srgbClr val="C00000"/>
                </a:solidFill>
              </a:rPr>
              <a:t>Blood</a:t>
            </a:r>
          </a:p>
          <a:p>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6583680" y="4542278"/>
            <a:ext cx="2484120" cy="1651479"/>
          </a:xfrm>
          <a:prstGeom prst="rect">
            <a:avLst/>
          </a:prstGeom>
          <a:ln w="28575">
            <a:solidFill>
              <a:schemeClr val="tx1"/>
            </a:solidFill>
          </a:ln>
        </p:spPr>
      </p:pic>
      <p:sp>
        <p:nvSpPr>
          <p:cNvPr id="16" name="TextBox 15"/>
          <p:cNvSpPr txBox="1"/>
          <p:nvPr/>
        </p:nvSpPr>
        <p:spPr>
          <a:xfrm>
            <a:off x="76200" y="4467761"/>
            <a:ext cx="6172200" cy="1815882"/>
          </a:xfrm>
          <a:prstGeom prst="rect">
            <a:avLst/>
          </a:prstGeom>
          <a:noFill/>
        </p:spPr>
        <p:txBody>
          <a:bodyPr wrap="square" rtlCol="0">
            <a:spAutoFit/>
          </a:bodyPr>
          <a:lstStyle/>
          <a:p>
            <a:r>
              <a:rPr lang="en-US" sz="1600" dirty="0" smtClean="0">
                <a:solidFill>
                  <a:srgbClr val="0070C0"/>
                </a:solidFill>
                <a:latin typeface="+mj-lt"/>
              </a:rPr>
              <a:t>This prohibition has been preserved in the final revelation.  </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(06:145)</a:t>
            </a:r>
            <a:endParaRPr lang="en-US" sz="1600" dirty="0" smtClean="0"/>
          </a:p>
          <a:p>
            <a:r>
              <a:rPr lang="en-US" sz="1600" dirty="0" smtClean="0">
                <a:solidFill>
                  <a:srgbClr val="00B050"/>
                </a:solidFill>
              </a:rPr>
              <a:t>“Say (O Muhammad): I do not find in what has been revealed to me anything forbidden to be eaten by one who wishes to eat, except for animals which die of themselves, </a:t>
            </a:r>
            <a:r>
              <a:rPr lang="en-US" sz="1600" i="1" u="sng" dirty="0" smtClean="0">
                <a:solidFill>
                  <a:srgbClr val="00B050"/>
                </a:solidFill>
              </a:rPr>
              <a:t>flowing blood </a:t>
            </a:r>
            <a:r>
              <a:rPr lang="en-US" sz="1600" dirty="0" smtClean="0">
                <a:solidFill>
                  <a:srgbClr val="00B050"/>
                </a:solidFill>
              </a:rPr>
              <a:t>and swine flesh, for they are indeed impure.”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583680" y="1321636"/>
            <a:ext cx="2484120" cy="1860692"/>
          </a:xfrm>
          <a:prstGeom prst="rect">
            <a:avLst/>
          </a:prstGeom>
          <a:ln w="28575">
            <a:solidFill>
              <a:schemeClr val="tx1"/>
            </a:solidFill>
          </a:ln>
        </p:spPr>
      </p:pic>
      <p:sp>
        <p:nvSpPr>
          <p:cNvPr id="21" name="TextBox 20"/>
          <p:cNvSpPr txBox="1"/>
          <p:nvPr/>
        </p:nvSpPr>
        <p:spPr>
          <a:xfrm>
            <a:off x="76200" y="1349276"/>
            <a:ext cx="6172200" cy="2554545"/>
          </a:xfrm>
          <a:prstGeom prst="rect">
            <a:avLst/>
          </a:prstGeom>
          <a:noFill/>
        </p:spPr>
        <p:txBody>
          <a:bodyPr wrap="square" rtlCol="0">
            <a:spAutoFit/>
          </a:bodyPr>
          <a:lstStyle/>
          <a:p>
            <a:r>
              <a:rPr lang="en-US" sz="1600" dirty="0" smtClean="0">
                <a:solidFill>
                  <a:srgbClr val="0070C0"/>
                </a:solidFill>
                <a:latin typeface="+mj-lt"/>
              </a:rPr>
              <a:t>Jesus was circumcised according to the Old Testament, this tradition began with Prophet Abraham.</a:t>
            </a:r>
          </a:p>
          <a:p>
            <a:endParaRPr lang="en-US" sz="1600" dirty="0" smtClean="0">
              <a:solidFill>
                <a:srgbClr val="0070C0"/>
              </a:solidFill>
              <a:latin typeface="+mj-l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Luke 2:21</a:t>
            </a:r>
          </a:p>
          <a:p>
            <a:r>
              <a:rPr lang="en-US" sz="1600" dirty="0" smtClean="0">
                <a:solidFill>
                  <a:srgbClr val="00B050"/>
                </a:solidFill>
              </a:rPr>
              <a:t>“And at the end of eight days, </a:t>
            </a:r>
            <a:r>
              <a:rPr lang="en-US" sz="1600" i="1" u="sng" dirty="0" smtClean="0">
                <a:solidFill>
                  <a:srgbClr val="00B050"/>
                </a:solidFill>
              </a:rPr>
              <a:t>when he was circumcised</a:t>
            </a:r>
            <a:r>
              <a:rPr lang="en-US" sz="1600" dirty="0" smtClean="0">
                <a:solidFill>
                  <a:srgbClr val="00B050"/>
                </a:solidFill>
              </a:rPr>
              <a:t>, he was called Jesus, the name given by the angel before he was conceived in the womb.”</a:t>
            </a:r>
          </a:p>
          <a:p>
            <a:r>
              <a:rPr lang="en-US" sz="1600" dirty="0" smtClean="0">
                <a:solidFill>
                  <a:srgbClr val="0070C0"/>
                </a:solidFill>
                <a:latin typeface="+mj-lt"/>
              </a:rPr>
              <a:t>circumcision is a part of Jesus’ way. However, today most Christians are not circumcised</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769441"/>
          </a:xfrm>
          <a:prstGeom prst="rect">
            <a:avLst/>
          </a:prstGeom>
          <a:noFill/>
        </p:spPr>
        <p:txBody>
          <a:bodyPr wrap="square" rtlCol="0">
            <a:spAutoFit/>
          </a:bodyPr>
          <a:lstStyle/>
          <a:p>
            <a:r>
              <a:rPr lang="en-US" sz="4400" dirty="0" smtClean="0">
                <a:solidFill>
                  <a:srgbClr val="C00000"/>
                </a:solidFill>
              </a:rPr>
              <a:t>Circumcision</a:t>
            </a:r>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6583680" y="4435895"/>
            <a:ext cx="2484120" cy="1864246"/>
          </a:xfrm>
          <a:prstGeom prst="rect">
            <a:avLst/>
          </a:prstGeom>
          <a:ln w="28575">
            <a:solidFill>
              <a:schemeClr val="tx1"/>
            </a:solidFill>
          </a:ln>
        </p:spPr>
      </p:pic>
      <p:sp>
        <p:nvSpPr>
          <p:cNvPr id="16" name="TextBox 15"/>
          <p:cNvSpPr txBox="1"/>
          <p:nvPr/>
        </p:nvSpPr>
        <p:spPr>
          <a:xfrm>
            <a:off x="76200" y="4467761"/>
            <a:ext cx="6172200" cy="1569660"/>
          </a:xfrm>
          <a:prstGeom prst="rect">
            <a:avLst/>
          </a:prstGeom>
          <a:noFill/>
        </p:spPr>
        <p:txBody>
          <a:bodyPr wrap="square" rtlCol="0">
            <a:spAutoFit/>
          </a:bodyPr>
          <a:lstStyle/>
          <a:p>
            <a:r>
              <a:rPr lang="en-US" sz="1600" dirty="0" smtClean="0">
                <a:solidFill>
                  <a:srgbClr val="0070C0"/>
                </a:solidFill>
                <a:latin typeface="+mj-lt"/>
              </a:rPr>
              <a:t>All Muslims are circumcised following the teaching of Jesus (Islam).</a:t>
            </a:r>
          </a:p>
          <a:p>
            <a:endParaRPr lang="en-US" sz="1600" dirty="0" smtClean="0">
              <a:solidFill>
                <a:srgbClr val="0070C0"/>
              </a:solidFill>
              <a:latin typeface="+mj-l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Prophet Muhammad  said</a:t>
            </a:r>
            <a:r>
              <a:rPr lang="en-US" sz="1600" dirty="0" smtClean="0"/>
              <a:t>:</a:t>
            </a:r>
          </a:p>
          <a:p>
            <a:r>
              <a:rPr lang="en-US" sz="1600" dirty="0" smtClean="0">
                <a:solidFill>
                  <a:srgbClr val="00B050"/>
                </a:solidFill>
              </a:rPr>
              <a:t>“There are five practices which constitute the prophetic way; </a:t>
            </a:r>
            <a:r>
              <a:rPr lang="en-US" sz="1600" i="1" u="sng" dirty="0" smtClean="0">
                <a:solidFill>
                  <a:srgbClr val="00B050"/>
                </a:solidFill>
              </a:rPr>
              <a:t>circumcision</a:t>
            </a:r>
            <a:r>
              <a:rPr lang="en-US" sz="1600" dirty="0" smtClean="0">
                <a:solidFill>
                  <a:srgbClr val="00B050"/>
                </a:solidFill>
              </a:rPr>
              <a:t>,…….</a:t>
            </a:r>
          </a:p>
          <a:p>
            <a:r>
              <a:rPr lang="en-US" sz="16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858083"/>
            <a:ext cx="8686800" cy="4247317"/>
          </a:xfrm>
          <a:prstGeom prst="rect">
            <a:avLst/>
          </a:prstGeom>
          <a:noFill/>
          <a:ln>
            <a:solidFill>
              <a:schemeClr val="tx1"/>
            </a:solidFill>
          </a:ln>
        </p:spPr>
        <p:txBody>
          <a:bodyPr wrap="square" rtlCol="0">
            <a:spAutoFit/>
          </a:bodyPr>
          <a:lstStyle/>
          <a:p>
            <a:pPr lvl="0">
              <a:buFont typeface="Wingdings" pitchFamily="2" charset="2"/>
              <a:buChar char="ü"/>
            </a:pPr>
            <a:r>
              <a:rPr lang="en-US" dirty="0" smtClean="0">
                <a:solidFill>
                  <a:srgbClr val="0070C0"/>
                </a:solidFill>
                <a:latin typeface="+mj-lt"/>
              </a:rPr>
              <a:t> Jesus Christ, invited his people to the same message of old prophets .</a:t>
            </a:r>
          </a:p>
          <a:p>
            <a:pPr lvl="0">
              <a:buFont typeface="Wingdings" pitchFamily="2" charset="2"/>
              <a:buChar char="ü"/>
            </a:pPr>
            <a:endParaRPr lang="en-US" dirty="0" smtClean="0">
              <a:solidFill>
                <a:srgbClr val="0070C0"/>
              </a:solidFill>
              <a:latin typeface="+mj-lt"/>
            </a:endParaRPr>
          </a:p>
          <a:p>
            <a:pPr lvl="0">
              <a:buFont typeface="Wingdings" pitchFamily="2" charset="2"/>
              <a:buChar char="ü"/>
            </a:pPr>
            <a:r>
              <a:rPr lang="en-US" dirty="0" smtClean="0">
                <a:solidFill>
                  <a:srgbClr val="0070C0"/>
                </a:solidFill>
                <a:latin typeface="+mj-lt"/>
              </a:rPr>
              <a:t> Prophet Muhammad came with same message of </a:t>
            </a:r>
            <a:r>
              <a:rPr lang="en-US" dirty="0" smtClean="0">
                <a:solidFill>
                  <a:srgbClr val="0070C0"/>
                </a:solidFill>
              </a:rPr>
              <a:t>Jesus Christ .</a:t>
            </a:r>
            <a:endParaRPr lang="en-US" dirty="0" smtClean="0">
              <a:solidFill>
                <a:srgbClr val="0070C0"/>
              </a:solidFill>
              <a:latin typeface="+mj-lt"/>
            </a:endParaRPr>
          </a:p>
          <a:p>
            <a:pPr lvl="0">
              <a:buFont typeface="Wingdings" pitchFamily="2" charset="2"/>
              <a:buChar char="ü"/>
            </a:pPr>
            <a:endParaRPr lang="en-US" dirty="0" smtClean="0">
              <a:solidFill>
                <a:srgbClr val="0070C0"/>
              </a:solidFill>
              <a:latin typeface="+mj-lt"/>
            </a:endParaRPr>
          </a:p>
          <a:p>
            <a:pPr lvl="0">
              <a:buFont typeface="Wingdings" pitchFamily="2" charset="2"/>
              <a:buChar char="ü"/>
            </a:pPr>
            <a:r>
              <a:rPr lang="en-US" dirty="0" smtClean="0">
                <a:solidFill>
                  <a:srgbClr val="0070C0"/>
                </a:solidFill>
                <a:latin typeface="+mj-lt"/>
              </a:rPr>
              <a:t> </a:t>
            </a:r>
            <a:r>
              <a:rPr lang="en-US" dirty="0" smtClean="0">
                <a:solidFill>
                  <a:srgbClr val="0070C0"/>
                </a:solidFill>
              </a:rPr>
              <a:t>Jesus Christ </a:t>
            </a:r>
            <a:r>
              <a:rPr lang="en-US" dirty="0" smtClean="0">
                <a:solidFill>
                  <a:srgbClr val="0070C0"/>
                </a:solidFill>
                <a:latin typeface="+mj-lt"/>
              </a:rPr>
              <a:t>before his departure, he informed his followers of the last prophet, Muhammad who would come after him, and instructed them to follow his teachings.</a:t>
            </a:r>
          </a:p>
          <a:p>
            <a:pPr lvl="0">
              <a:buFont typeface="Wingdings" pitchFamily="2" charset="2"/>
              <a:buChar char="ü"/>
            </a:pPr>
            <a:endParaRPr lang="en-US" dirty="0" smtClean="0">
              <a:solidFill>
                <a:srgbClr val="0070C0"/>
              </a:solidFill>
              <a:latin typeface="+mj-lt"/>
            </a:endParaRPr>
          </a:p>
          <a:p>
            <a:pPr lvl="0">
              <a:buFont typeface="Wingdings" pitchFamily="2" charset="2"/>
              <a:buChar char="ü"/>
            </a:pPr>
            <a:r>
              <a:rPr lang="en-US" dirty="0" smtClean="0">
                <a:solidFill>
                  <a:srgbClr val="0070C0"/>
                </a:solidFill>
                <a:latin typeface="+mj-lt"/>
              </a:rPr>
              <a:t> In the generations after Jesus’ departure from this world, his teachings were distorted.</a:t>
            </a:r>
          </a:p>
          <a:p>
            <a:pPr lvl="0">
              <a:buFont typeface="Wingdings" pitchFamily="2" charset="2"/>
              <a:buChar char="ü"/>
            </a:pPr>
            <a:endParaRPr lang="en-US" dirty="0" smtClean="0">
              <a:solidFill>
                <a:srgbClr val="0070C0"/>
              </a:solidFill>
              <a:latin typeface="+mj-lt"/>
            </a:endParaRPr>
          </a:p>
          <a:p>
            <a:pPr lvl="0">
              <a:buFont typeface="Wingdings" pitchFamily="2" charset="2"/>
              <a:buChar char="ü"/>
            </a:pPr>
            <a:r>
              <a:rPr lang="en-US" dirty="0" smtClean="0">
                <a:solidFill>
                  <a:srgbClr val="0070C0"/>
                </a:solidFill>
                <a:latin typeface="+mj-lt"/>
              </a:rPr>
              <a:t> Six centuries later, the laws of Jesus were revived in their pure and final form (Islam).</a:t>
            </a:r>
          </a:p>
          <a:p>
            <a:pPr lvl="0">
              <a:buFont typeface="Wingdings" pitchFamily="2" charset="2"/>
              <a:buChar char="ü"/>
            </a:pPr>
            <a:endParaRPr lang="en-US" dirty="0" smtClean="0">
              <a:solidFill>
                <a:srgbClr val="0070C0"/>
              </a:solidFill>
              <a:latin typeface="+mj-lt"/>
            </a:endParaRPr>
          </a:p>
          <a:p>
            <a:pPr lvl="0">
              <a:buFont typeface="Wingdings" pitchFamily="2" charset="2"/>
              <a:buChar char="ü"/>
            </a:pPr>
            <a:r>
              <a:rPr lang="en-US" dirty="0" smtClean="0">
                <a:solidFill>
                  <a:srgbClr val="0070C0"/>
                </a:solidFill>
                <a:latin typeface="+mj-lt"/>
              </a:rPr>
              <a:t> Nowadays, only Muslims t actually follow Jesus and his true teachings. </a:t>
            </a:r>
          </a:p>
          <a:p>
            <a:pPr lvl="0">
              <a:buFont typeface="Wingdings" pitchFamily="2" charset="2"/>
              <a:buChar char="ü"/>
            </a:pPr>
            <a:endParaRPr lang="en-US" dirty="0" smtClean="0">
              <a:solidFill>
                <a:srgbClr val="0070C0"/>
              </a:solidFill>
              <a:latin typeface="+mj-lt"/>
            </a:endParaRPr>
          </a:p>
          <a:p>
            <a:pPr lvl="0">
              <a:buFont typeface="Wingdings" pitchFamily="2" charset="2"/>
              <a:buChar char="ü"/>
            </a:pPr>
            <a:r>
              <a:rPr lang="en-US" dirty="0" smtClean="0">
                <a:solidFill>
                  <a:srgbClr val="0070C0"/>
                </a:solidFill>
                <a:latin typeface="+mj-lt"/>
              </a:rPr>
              <a:t> Love, and respect of Jesus Christ is an article of faith in Islam.</a:t>
            </a:r>
          </a:p>
          <a:p>
            <a:pPr>
              <a:buFont typeface="Wingdings" pitchFamily="2" charset="2"/>
              <a:buChar char="ü"/>
            </a:pPr>
            <a:endParaRPr lang="en-US" dirty="0" smtClean="0">
              <a:solidFill>
                <a:srgbClr val="0070C0"/>
              </a:solidFill>
              <a:latin typeface="+mj-lt"/>
            </a:endParaRPr>
          </a:p>
        </p:txBody>
      </p:sp>
      <p:sp>
        <p:nvSpPr>
          <p:cNvPr id="23" name="TextBox 22"/>
          <p:cNvSpPr txBox="1"/>
          <p:nvPr/>
        </p:nvSpPr>
        <p:spPr>
          <a:xfrm>
            <a:off x="76200" y="0"/>
            <a:ext cx="6096000" cy="769441"/>
          </a:xfrm>
          <a:prstGeom prst="rect">
            <a:avLst/>
          </a:prstGeom>
          <a:noFill/>
        </p:spPr>
        <p:txBody>
          <a:bodyPr wrap="square" rtlCol="0">
            <a:spAutoFit/>
          </a:bodyPr>
          <a:lstStyle/>
          <a:p>
            <a:r>
              <a:rPr lang="en-US" sz="4400" dirty="0" smtClean="0">
                <a:solidFill>
                  <a:srgbClr val="C00000"/>
                </a:solidFill>
              </a:rPr>
              <a:t>Conclusion</a:t>
            </a:r>
            <a:endParaRPr lang="en-US" dirty="0">
              <a:solidFill>
                <a:srgbClr val="C00000"/>
              </a:solidFill>
            </a:endParaRPr>
          </a:p>
        </p:txBody>
      </p:sp>
      <p:sp>
        <p:nvSpPr>
          <p:cNvPr id="6" name="Rectangle 5"/>
          <p:cNvSpPr/>
          <p:nvPr/>
        </p:nvSpPr>
        <p:spPr>
          <a:xfrm>
            <a:off x="2929171" y="5248870"/>
            <a:ext cx="3166829"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Thank you</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7" name="Straight Connector 6"/>
          <p:cNvCxnSpPr/>
          <p:nvPr/>
        </p:nvCxnSpPr>
        <p:spPr>
          <a:xfrm>
            <a:off x="0" y="5257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6096000"/>
            <a:ext cx="9144000" cy="400110"/>
          </a:xfrm>
          <a:prstGeom prst="rect">
            <a:avLst/>
          </a:prstGeom>
          <a:solidFill>
            <a:schemeClr val="tx2"/>
          </a:solidFill>
        </p:spPr>
        <p:txBody>
          <a:bodyPr wrap="square" rtlCol="0">
            <a:spAutoFit/>
          </a:bodyPr>
          <a:lstStyle/>
          <a:p>
            <a:pPr algn="ctr"/>
            <a:r>
              <a:rPr lang="en-US" sz="2000" dirty="0" smtClean="0">
                <a:solidFill>
                  <a:srgbClr val="FFFF00"/>
                </a:solidFill>
                <a:effectLst>
                  <a:outerShdw blurRad="38100" dist="38100" dir="2700000" algn="tl">
                    <a:srgbClr val="000000">
                      <a:alpha val="43137"/>
                    </a:srgbClr>
                  </a:outerShdw>
                </a:effectLst>
              </a:rPr>
              <a:t>By: Engr. Mohammed Al-Abdulhay, Tel. 0503925046, email: miswatch@hotmail.com</a:t>
            </a:r>
            <a:endParaRPr lang="en-US" sz="20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par>
                                <p:cTn id="11" presetID="22" presetClass="entr" presetSubtype="8"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21">
                                            <p:txEl>
                                              <p:pRg st="0" end="0"/>
                                            </p:txEl>
                                          </p:spTgt>
                                        </p:tgtEl>
                                        <p:attrNameLst>
                                          <p:attrName>style.visibility</p:attrName>
                                        </p:attrNameLst>
                                      </p:cBhvr>
                                      <p:to>
                                        <p:strVal val="visible"/>
                                      </p:to>
                                    </p:set>
                                    <p:animEffect transition="in" filter="dissolve">
                                      <p:cBhvr>
                                        <p:cTn id="18" dur="1000"/>
                                        <p:tgtEl>
                                          <p:spTgt spid="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1">
                                            <p:txEl>
                                              <p:pRg st="2" end="2"/>
                                            </p:txEl>
                                          </p:spTgt>
                                        </p:tgtEl>
                                        <p:attrNameLst>
                                          <p:attrName>style.visibility</p:attrName>
                                        </p:attrNameLst>
                                      </p:cBhvr>
                                      <p:to>
                                        <p:strVal val="visible"/>
                                      </p:to>
                                    </p:set>
                                    <p:animEffect transition="in" filter="dissolve">
                                      <p:cBhvr>
                                        <p:cTn id="23" dur="1000"/>
                                        <p:tgtEl>
                                          <p:spTgt spid="21">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1">
                                            <p:txEl>
                                              <p:pRg st="4" end="4"/>
                                            </p:txEl>
                                          </p:spTgt>
                                        </p:tgtEl>
                                        <p:attrNameLst>
                                          <p:attrName>style.visibility</p:attrName>
                                        </p:attrNameLst>
                                      </p:cBhvr>
                                      <p:to>
                                        <p:strVal val="visible"/>
                                      </p:to>
                                    </p:set>
                                    <p:animEffect transition="in" filter="dissolve">
                                      <p:cBhvr>
                                        <p:cTn id="28" dur="1000"/>
                                        <p:tgtEl>
                                          <p:spTgt spid="21">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nodeType="click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Effect transition="in" filter="dissolve">
                                      <p:cBhvr>
                                        <p:cTn id="33" dur="1000"/>
                                        <p:tgtEl>
                                          <p:spTgt spid="21">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1">
                                            <p:txEl>
                                              <p:pRg st="8" end="8"/>
                                            </p:txEl>
                                          </p:spTgt>
                                        </p:tgtEl>
                                        <p:attrNameLst>
                                          <p:attrName>style.visibility</p:attrName>
                                        </p:attrNameLst>
                                      </p:cBhvr>
                                      <p:to>
                                        <p:strVal val="visible"/>
                                      </p:to>
                                    </p:set>
                                    <p:animEffect transition="in" filter="dissolve">
                                      <p:cBhvr>
                                        <p:cTn id="38" dur="1000"/>
                                        <p:tgtEl>
                                          <p:spTgt spid="21">
                                            <p:txEl>
                                              <p:pRg st="8" end="8"/>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21">
                                            <p:txEl>
                                              <p:pRg st="10" end="10"/>
                                            </p:txEl>
                                          </p:spTgt>
                                        </p:tgtEl>
                                        <p:attrNameLst>
                                          <p:attrName>style.visibility</p:attrName>
                                        </p:attrNameLst>
                                      </p:cBhvr>
                                      <p:to>
                                        <p:strVal val="visible"/>
                                      </p:to>
                                    </p:set>
                                    <p:animEffect transition="in" filter="dissolve">
                                      <p:cBhvr>
                                        <p:cTn id="43" dur="1000"/>
                                        <p:tgtEl>
                                          <p:spTgt spid="21">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21">
                                            <p:txEl>
                                              <p:pRg st="12" end="12"/>
                                            </p:txEl>
                                          </p:spTgt>
                                        </p:tgtEl>
                                        <p:attrNameLst>
                                          <p:attrName>style.visibility</p:attrName>
                                        </p:attrNameLst>
                                      </p:cBhvr>
                                      <p:to>
                                        <p:strVal val="visible"/>
                                      </p:to>
                                    </p:set>
                                    <p:animEffect transition="in" filter="dissolve">
                                      <p:cBhvr>
                                        <p:cTn id="48" dur="1000"/>
                                        <p:tgtEl>
                                          <p:spTgt spid="21">
                                            <p:txEl>
                                              <p:pRg st="12" end="1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6"/>
                                        </p:tgtEl>
                                        <p:attrNameLst>
                                          <p:attrName>style.visibility</p:attrName>
                                        </p:attrNameLst>
                                      </p:cBhvr>
                                      <p:to>
                                        <p:strVal val="visible"/>
                                      </p:to>
                                    </p:set>
                                    <p:anim by="(-#ppt_w*2)" calcmode="lin" valueType="num">
                                      <p:cBhvr rctx="PPT">
                                        <p:cTn id="53" dur="500" autoRev="1" fill="hold">
                                          <p:stCondLst>
                                            <p:cond delay="0"/>
                                          </p:stCondLst>
                                        </p:cTn>
                                        <p:tgtEl>
                                          <p:spTgt spid="6"/>
                                        </p:tgtEl>
                                        <p:attrNameLst>
                                          <p:attrName>ppt_w</p:attrName>
                                        </p:attrNameLst>
                                      </p:cBhvr>
                                    </p:anim>
                                    <p:anim by="(#ppt_w*0.50)" calcmode="lin" valueType="num">
                                      <p:cBhvr>
                                        <p:cTn id="54" dur="500" decel="50000" autoRev="1" fill="hold">
                                          <p:stCondLst>
                                            <p:cond delay="0"/>
                                          </p:stCondLst>
                                        </p:cTn>
                                        <p:tgtEl>
                                          <p:spTgt spid="6"/>
                                        </p:tgtEl>
                                        <p:attrNameLst>
                                          <p:attrName>ppt_x</p:attrName>
                                        </p:attrNameLst>
                                      </p:cBhvr>
                                    </p:anim>
                                    <p:anim from="(-#ppt_h/2)" to="(#ppt_y)" calcmode="lin" valueType="num">
                                      <p:cBhvr>
                                        <p:cTn id="55" dur="1000" fill="hold">
                                          <p:stCondLst>
                                            <p:cond delay="0"/>
                                          </p:stCondLst>
                                        </p:cTn>
                                        <p:tgtEl>
                                          <p:spTgt spid="6"/>
                                        </p:tgtEl>
                                        <p:attrNameLst>
                                          <p:attrName>ppt_y</p:attrName>
                                        </p:attrNameLst>
                                      </p:cBhvr>
                                    </p:anim>
                                    <p:animRot by="21600000">
                                      <p:cBhvr>
                                        <p:cTn id="56" dur="1000" fill="hold">
                                          <p:stCondLst>
                                            <p:cond delay="0"/>
                                          </p:stCondLst>
                                        </p:cTn>
                                        <p:tgtEl>
                                          <p:spTgt spid="6"/>
                                        </p:tgtEl>
                                        <p:attrNameLst>
                                          <p:attrName>r</p:attrName>
                                        </p:attrNameLst>
                                      </p:cBhvr>
                                    </p:animRot>
                                  </p:childTnLst>
                                </p:cTn>
                              </p:par>
                            </p:childTnLst>
                          </p:cTn>
                        </p:par>
                        <p:par>
                          <p:cTn id="57" fill="hold">
                            <p:stCondLst>
                              <p:cond delay="1700"/>
                            </p:stCondLst>
                            <p:childTnLst>
                              <p:par>
                                <p:cTn id="58" presetID="2" presetClass="entr" presetSubtype="4"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8600" y="1003280"/>
            <a:ext cx="8686800" cy="2862322"/>
          </a:xfrm>
          <a:prstGeom prst="rect">
            <a:avLst/>
          </a:prstGeom>
          <a:noFill/>
          <a:ln>
            <a:solidFill>
              <a:schemeClr val="tx1"/>
            </a:solidFill>
          </a:ln>
        </p:spPr>
        <p:txBody>
          <a:bodyPr wrap="square" rtlCol="0">
            <a:spAutoFit/>
          </a:bodyPr>
          <a:lstStyle/>
          <a:p>
            <a:pPr lvl="0">
              <a:buFont typeface="Wingdings" pitchFamily="2" charset="2"/>
              <a:buChar char="ü"/>
            </a:pPr>
            <a:r>
              <a:rPr lang="en-US" dirty="0" smtClean="0">
                <a:solidFill>
                  <a:srgbClr val="0070C0"/>
                </a:solidFill>
                <a:latin typeface="+mj-lt"/>
              </a:rPr>
              <a:t> There is a God; (The Lord, Master, Sustainer, Creator, </a:t>
            </a:r>
            <a:r>
              <a:rPr lang="en-US" dirty="0" err="1" smtClean="0">
                <a:solidFill>
                  <a:srgbClr val="0070C0"/>
                </a:solidFill>
                <a:latin typeface="+mj-lt"/>
              </a:rPr>
              <a:t>Nourisher</a:t>
            </a:r>
            <a:r>
              <a:rPr lang="en-US" dirty="0" smtClean="0">
                <a:solidFill>
                  <a:srgbClr val="0070C0"/>
                </a:solidFill>
                <a:latin typeface="+mj-lt"/>
              </a:rPr>
              <a:t>…).</a:t>
            </a:r>
          </a:p>
          <a:p>
            <a:pPr lvl="0">
              <a:buFont typeface="Wingdings" pitchFamily="2" charset="2"/>
              <a:buChar char="ü"/>
            </a:pPr>
            <a:endParaRPr lang="en-US" dirty="0" smtClean="0">
              <a:solidFill>
                <a:srgbClr val="0070C0"/>
              </a:solidFill>
              <a:latin typeface="+mj-lt"/>
            </a:endParaRPr>
          </a:p>
          <a:p>
            <a:pPr lvl="0">
              <a:buFont typeface="Wingdings" pitchFamily="2" charset="2"/>
              <a:buChar char="ü"/>
            </a:pPr>
            <a:r>
              <a:rPr lang="en-US" dirty="0" smtClean="0">
                <a:solidFill>
                  <a:srgbClr val="0070C0"/>
                </a:solidFill>
                <a:latin typeface="+mj-lt"/>
              </a:rPr>
              <a:t> God sent many prophets to convey His instructions to mankind.</a:t>
            </a:r>
          </a:p>
          <a:p>
            <a:pPr lvl="0">
              <a:buFont typeface="Wingdings" pitchFamily="2" charset="2"/>
              <a:buChar char="ü"/>
            </a:pPr>
            <a:endParaRPr lang="en-US" dirty="0" smtClean="0">
              <a:solidFill>
                <a:srgbClr val="0070C0"/>
              </a:solidFill>
              <a:latin typeface="+mj-lt"/>
            </a:endParaRPr>
          </a:p>
          <a:p>
            <a:pPr>
              <a:buFont typeface="Wingdings" pitchFamily="2" charset="2"/>
              <a:buChar char="ü"/>
            </a:pPr>
            <a:r>
              <a:rPr lang="en-US" dirty="0" smtClean="0">
                <a:solidFill>
                  <a:srgbClr val="0070C0"/>
                </a:solidFill>
                <a:latin typeface="+mj-lt"/>
              </a:rPr>
              <a:t> Same God</a:t>
            </a:r>
            <a:r>
              <a:rPr lang="en-US" dirty="0" smtClean="0">
                <a:solidFill>
                  <a:srgbClr val="0070C0"/>
                </a:solidFill>
                <a:latin typeface="+mj-lt"/>
                <a:sym typeface="Wingdings" pitchFamily="2" charset="2"/>
              </a:rPr>
              <a:t> Same Message</a:t>
            </a:r>
          </a:p>
          <a:p>
            <a:pPr>
              <a:buFont typeface="Wingdings" pitchFamily="2" charset="2"/>
              <a:buChar char="ü"/>
            </a:pPr>
            <a:endParaRPr lang="en-US" dirty="0" smtClean="0">
              <a:solidFill>
                <a:srgbClr val="0070C0"/>
              </a:solidFill>
              <a:latin typeface="+mj-lt"/>
              <a:sym typeface="Wingdings" pitchFamily="2" charset="2"/>
            </a:endParaRPr>
          </a:p>
          <a:p>
            <a:pPr>
              <a:buFont typeface="Wingdings" pitchFamily="2" charset="2"/>
              <a:buChar char="ü"/>
            </a:pPr>
            <a:r>
              <a:rPr lang="en-US" dirty="0" smtClean="0">
                <a:solidFill>
                  <a:srgbClr val="0070C0"/>
                </a:solidFill>
                <a:latin typeface="+mj-lt"/>
              </a:rPr>
              <a:t> Adam, Noah, Abraham, Moses, Jesus and finally Muhammad.</a:t>
            </a:r>
          </a:p>
          <a:p>
            <a:pPr>
              <a:buFont typeface="Wingdings" pitchFamily="2" charset="2"/>
              <a:buChar char="ü"/>
            </a:pPr>
            <a:endParaRPr lang="en-US" dirty="0" smtClean="0">
              <a:solidFill>
                <a:srgbClr val="0070C0"/>
              </a:solidFill>
              <a:latin typeface="+mj-lt"/>
            </a:endParaRPr>
          </a:p>
          <a:p>
            <a:pPr>
              <a:buFont typeface="Wingdings" pitchFamily="2" charset="2"/>
              <a:buChar char="ü"/>
            </a:pPr>
            <a:r>
              <a:rPr lang="en-US" dirty="0" smtClean="0">
                <a:solidFill>
                  <a:srgbClr val="0070C0"/>
                </a:solidFill>
                <a:latin typeface="+mj-lt"/>
              </a:rPr>
              <a:t> Jesus taught his people to follow the teaching of  previous prophets, likewise. </a:t>
            </a:r>
          </a:p>
          <a:p>
            <a:pPr lvl="0">
              <a:buFont typeface="Wingdings" pitchFamily="2" charset="2"/>
              <a:buChar char="ü"/>
            </a:pPr>
            <a:endParaRPr lang="en-US" dirty="0" smtClean="0">
              <a:solidFill>
                <a:srgbClr val="0070C0"/>
              </a:solidFill>
              <a:latin typeface="+mj-lt"/>
            </a:endParaRPr>
          </a:p>
        </p:txBody>
      </p:sp>
      <p:sp>
        <p:nvSpPr>
          <p:cNvPr id="23" name="TextBox 22"/>
          <p:cNvSpPr txBox="1"/>
          <p:nvPr/>
        </p:nvSpPr>
        <p:spPr>
          <a:xfrm>
            <a:off x="76200" y="0"/>
            <a:ext cx="6096000" cy="769441"/>
          </a:xfrm>
          <a:prstGeom prst="rect">
            <a:avLst/>
          </a:prstGeom>
          <a:noFill/>
        </p:spPr>
        <p:txBody>
          <a:bodyPr wrap="square" rtlCol="0">
            <a:spAutoFit/>
          </a:bodyPr>
          <a:lstStyle/>
          <a:p>
            <a:r>
              <a:rPr lang="en-US" sz="4400" dirty="0" smtClean="0">
                <a:solidFill>
                  <a:srgbClr val="C00000"/>
                </a:solidFill>
              </a:rPr>
              <a:t>Introduction</a:t>
            </a:r>
            <a:endParaRPr lang="en-US" dirty="0">
              <a:solidFill>
                <a:srgbClr val="C00000"/>
              </a:solidFill>
            </a:endParaRPr>
          </a:p>
        </p:txBody>
      </p:sp>
      <p:sp>
        <p:nvSpPr>
          <p:cNvPr id="12" name="Rectangle 11"/>
          <p:cNvSpPr/>
          <p:nvPr/>
        </p:nvSpPr>
        <p:spPr>
          <a:xfrm>
            <a:off x="381000" y="4114800"/>
            <a:ext cx="8382000" cy="2438400"/>
          </a:xfrm>
          <a:prstGeom prst="rect">
            <a:avLst/>
          </a:prstGeom>
          <a:ln w="38100">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n-US" sz="2400" dirty="0" smtClean="0">
                <a:solidFill>
                  <a:srgbClr val="00B050"/>
                </a:solidFill>
              </a:rPr>
              <a:t> </a:t>
            </a:r>
            <a:r>
              <a:rPr lang="en-US" sz="2400" b="1" dirty="0" smtClean="0">
                <a:solidFill>
                  <a:schemeClr val="tx1"/>
                </a:solidFill>
                <a:sym typeface="Wingdings 2"/>
              </a:rPr>
              <a:t></a:t>
            </a:r>
            <a:r>
              <a:rPr lang="en-US" sz="2400" dirty="0" smtClean="0">
                <a:solidFill>
                  <a:srgbClr val="00B050"/>
                </a:solidFill>
                <a:sym typeface="Wingdings 2"/>
              </a:rPr>
              <a:t> </a:t>
            </a:r>
            <a:r>
              <a:rPr lang="en-US" sz="2400" dirty="0" smtClean="0">
                <a:solidFill>
                  <a:srgbClr val="00B050"/>
                </a:solidFill>
              </a:rPr>
              <a:t>The followings are some examples of teachings which all prophets including Jesus followed.</a:t>
            </a:r>
          </a:p>
          <a:p>
            <a:pPr lvl="0" algn="just"/>
            <a:endParaRPr lang="en-US" sz="2400" dirty="0" smtClean="0">
              <a:solidFill>
                <a:srgbClr val="00B050"/>
              </a:solidFill>
            </a:endParaRPr>
          </a:p>
          <a:p>
            <a:pPr lvl="0" algn="just"/>
            <a:r>
              <a:rPr lang="en-US" sz="2400" b="1" dirty="0" smtClean="0">
                <a:solidFill>
                  <a:schemeClr val="tx1"/>
                </a:solidFill>
                <a:sym typeface="Wingdings 2"/>
              </a:rPr>
              <a:t></a:t>
            </a:r>
            <a:r>
              <a:rPr lang="en-US" sz="2400" dirty="0" smtClean="0">
                <a:solidFill>
                  <a:schemeClr val="tx1"/>
                </a:solidFill>
                <a:sym typeface="Wingdings 2"/>
              </a:rPr>
              <a:t> </a:t>
            </a:r>
            <a:r>
              <a:rPr lang="en-US" sz="2400" dirty="0" smtClean="0">
                <a:solidFill>
                  <a:srgbClr val="00B050"/>
                </a:solidFill>
              </a:rPr>
              <a:t>However, most of these teachings were revived in the final message of Islam by Prophet Muhammad and remain as a  fundamental part of Muslim practices until today.</a:t>
            </a:r>
          </a:p>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 calcmode="lin" valueType="num">
                                      <p:cBhvr additive="base">
                                        <p:cTn id="21" dur="1000" fill="hold"/>
                                        <p:tgtEl>
                                          <p:spTgt spid="21">
                                            <p:txEl>
                                              <p:pRg st="2" end="2"/>
                                            </p:tx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2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1">
                                            <p:txEl>
                                              <p:pRg st="4" end="4"/>
                                            </p:txEl>
                                          </p:spTgt>
                                        </p:tgtEl>
                                        <p:attrNameLst>
                                          <p:attrName>style.visibility</p:attrName>
                                        </p:attrNameLst>
                                      </p:cBhvr>
                                      <p:to>
                                        <p:strVal val="visible"/>
                                      </p:to>
                                    </p:set>
                                    <p:anim calcmode="lin" valueType="num">
                                      <p:cBhvr additive="base">
                                        <p:cTn id="27" dur="1000" fill="hold"/>
                                        <p:tgtEl>
                                          <p:spTgt spid="21">
                                            <p:txEl>
                                              <p:pRg st="4" end="4"/>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1">
                                            <p:txEl>
                                              <p:pRg st="6" end="6"/>
                                            </p:txEl>
                                          </p:spTgt>
                                        </p:tgtEl>
                                        <p:attrNameLst>
                                          <p:attrName>style.visibility</p:attrName>
                                        </p:attrNameLst>
                                      </p:cBhvr>
                                      <p:to>
                                        <p:strVal val="visible"/>
                                      </p:to>
                                    </p:set>
                                    <p:anim calcmode="lin" valueType="num">
                                      <p:cBhvr additive="base">
                                        <p:cTn id="33" dur="1000" fill="hold"/>
                                        <p:tgtEl>
                                          <p:spTgt spid="21">
                                            <p:txEl>
                                              <p:pRg st="6" end="6"/>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2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1">
                                            <p:txEl>
                                              <p:pRg st="8" end="8"/>
                                            </p:txEl>
                                          </p:spTgt>
                                        </p:tgtEl>
                                        <p:attrNameLst>
                                          <p:attrName>style.visibility</p:attrName>
                                        </p:attrNameLst>
                                      </p:cBhvr>
                                      <p:to>
                                        <p:strVal val="visible"/>
                                      </p:to>
                                    </p:set>
                                    <p:anim calcmode="lin" valueType="num">
                                      <p:cBhvr additive="base">
                                        <p:cTn id="39" dur="1000" fill="hold"/>
                                        <p:tgtEl>
                                          <p:spTgt spid="21">
                                            <p:txEl>
                                              <p:pRg st="8" end="8"/>
                                            </p:tx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2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dissolve">
                                      <p:cBhvr>
                                        <p:cTn id="45" dur="1000"/>
                                        <p:tgtEl>
                                          <p:spTgt spid="1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12">
                                            <p:txEl>
                                              <p:pRg st="2" end="2"/>
                                            </p:txEl>
                                          </p:spTgt>
                                        </p:tgtEl>
                                        <p:attrNameLst>
                                          <p:attrName>style.visibility</p:attrName>
                                        </p:attrNameLst>
                                      </p:cBhvr>
                                      <p:to>
                                        <p:strVal val="visible"/>
                                      </p:to>
                                    </p:set>
                                    <p:animEffect transition="in" filter="dissolve">
                                      <p:cBhvr>
                                        <p:cTn id="50"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cstate="print"/>
          <a:stretch>
            <a:fillRect/>
          </a:stretch>
        </p:blipFill>
        <p:spPr>
          <a:xfrm>
            <a:off x="6583680" y="1365151"/>
            <a:ext cx="2484120" cy="1773661"/>
          </a:xfrm>
          <a:prstGeom prst="rect">
            <a:avLst/>
          </a:prstGeom>
          <a:ln w="28575">
            <a:solidFill>
              <a:schemeClr val="tx1"/>
            </a:solidFill>
          </a:ln>
        </p:spPr>
      </p:pic>
      <p:sp>
        <p:nvSpPr>
          <p:cNvPr id="21" name="TextBox 20"/>
          <p:cNvSpPr txBox="1"/>
          <p:nvPr/>
        </p:nvSpPr>
        <p:spPr>
          <a:xfrm>
            <a:off x="76200" y="1349276"/>
            <a:ext cx="6172200" cy="1815882"/>
          </a:xfrm>
          <a:prstGeom prst="rect">
            <a:avLst/>
          </a:prstGeom>
          <a:noFill/>
        </p:spPr>
        <p:txBody>
          <a:bodyPr wrap="square" rtlCol="0">
            <a:spAutoFit/>
          </a:bodyPr>
          <a:lstStyle/>
          <a:p>
            <a:r>
              <a:rPr lang="en-US" sz="1600" dirty="0" smtClean="0">
                <a:solidFill>
                  <a:srgbClr val="0070C0"/>
                </a:solidFill>
                <a:latin typeface="+mj-lt"/>
              </a:rPr>
              <a:t>Jesus greeted his followers by saying “Peace be upon you”. This greeting was according to that of the prophets, as mentioned in the books of the Old Testament.</a:t>
            </a:r>
          </a:p>
          <a:p>
            <a:endParaRPr lang="en-US" sz="1600" dirty="0" smtClean="0">
              <a:solidFill>
                <a:srgbClr val="0070C0"/>
              </a:solidFill>
              <a:latin typeface="+mj-l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 John 20:19</a:t>
            </a:r>
          </a:p>
          <a:p>
            <a:r>
              <a:rPr lang="en-US" sz="1600" dirty="0" smtClean="0">
                <a:solidFill>
                  <a:srgbClr val="00B050"/>
                </a:solidFill>
              </a:rPr>
              <a:t>“Jesus said to them again, ‘</a:t>
            </a:r>
            <a:r>
              <a:rPr lang="en-US" sz="1600" i="1" u="sng" dirty="0" smtClean="0">
                <a:solidFill>
                  <a:srgbClr val="00B050"/>
                </a:solidFill>
              </a:rPr>
              <a:t>Peace be with you’</a:t>
            </a:r>
            <a:r>
              <a:rPr lang="en-US" sz="1600" dirty="0" smtClean="0">
                <a:solidFill>
                  <a:srgbClr val="00B050"/>
                </a:solidFill>
              </a:rPr>
              <a:t>. </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769441"/>
          </a:xfrm>
          <a:prstGeom prst="rect">
            <a:avLst/>
          </a:prstGeom>
          <a:noFill/>
        </p:spPr>
        <p:txBody>
          <a:bodyPr wrap="square" rtlCol="0">
            <a:spAutoFit/>
          </a:bodyPr>
          <a:lstStyle/>
          <a:p>
            <a:r>
              <a:rPr lang="en-US" sz="4400" dirty="0" smtClean="0">
                <a:solidFill>
                  <a:srgbClr val="C00000"/>
                </a:solidFill>
              </a:rPr>
              <a:t>Greetings</a:t>
            </a:r>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6583680" y="4436473"/>
            <a:ext cx="2484120" cy="1863090"/>
          </a:xfrm>
          <a:prstGeom prst="rect">
            <a:avLst/>
          </a:prstGeom>
          <a:ln w="28575">
            <a:solidFill>
              <a:schemeClr val="tx1"/>
            </a:solidFill>
          </a:ln>
        </p:spPr>
      </p:pic>
      <p:sp>
        <p:nvSpPr>
          <p:cNvPr id="16" name="TextBox 15"/>
          <p:cNvSpPr txBox="1"/>
          <p:nvPr/>
        </p:nvSpPr>
        <p:spPr>
          <a:xfrm>
            <a:off x="76200" y="4467761"/>
            <a:ext cx="6172200" cy="1815882"/>
          </a:xfrm>
          <a:prstGeom prst="rect">
            <a:avLst/>
          </a:prstGeom>
          <a:noFill/>
        </p:spPr>
        <p:txBody>
          <a:bodyPr wrap="square" rtlCol="0">
            <a:spAutoFit/>
          </a:bodyPr>
          <a:lstStyle/>
          <a:p>
            <a:r>
              <a:rPr lang="en-US" sz="1600" dirty="0" smtClean="0">
                <a:solidFill>
                  <a:srgbClr val="0070C0"/>
                </a:solidFill>
                <a:latin typeface="+mj-lt"/>
              </a:rPr>
              <a:t>Islam instructs all who enter homes to give greetings of peace. God instructs the believers to greet each other with peace: Whenever Muslims meet each other, they use this greeting. </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(6:54)</a:t>
            </a:r>
          </a:p>
          <a:p>
            <a:r>
              <a:rPr lang="en-US" sz="1600" dirty="0" smtClean="0">
                <a:solidFill>
                  <a:srgbClr val="00B050"/>
                </a:solidFill>
              </a:rPr>
              <a:t>“When those who believe in my signs come to you, greet them: </a:t>
            </a:r>
            <a:r>
              <a:rPr lang="en-US" sz="1600" i="1" u="sng" dirty="0" smtClean="0">
                <a:solidFill>
                  <a:srgbClr val="00B050"/>
                </a:solidFill>
              </a:rPr>
              <a:t>Peace be upon you</a:t>
            </a:r>
            <a:r>
              <a:rPr lang="en-US" sz="1600" dirty="0" smtClean="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583680" y="1258334"/>
            <a:ext cx="2484120" cy="1987296"/>
          </a:xfrm>
          <a:prstGeom prst="rect">
            <a:avLst/>
          </a:prstGeom>
          <a:ln w="28575">
            <a:solidFill>
              <a:schemeClr val="tx1"/>
            </a:solidFill>
          </a:ln>
        </p:spPr>
      </p:pic>
      <p:sp>
        <p:nvSpPr>
          <p:cNvPr id="21" name="TextBox 20"/>
          <p:cNvSpPr txBox="1"/>
          <p:nvPr/>
        </p:nvSpPr>
        <p:spPr>
          <a:xfrm>
            <a:off x="76200" y="1349276"/>
            <a:ext cx="6172200" cy="2554545"/>
          </a:xfrm>
          <a:prstGeom prst="rect">
            <a:avLst/>
          </a:prstGeom>
          <a:noFill/>
        </p:spPr>
        <p:txBody>
          <a:bodyPr wrap="square" rtlCol="0">
            <a:spAutoFit/>
          </a:bodyPr>
          <a:lstStyle/>
          <a:p>
            <a:r>
              <a:rPr lang="en-US" sz="1600" dirty="0" smtClean="0">
                <a:solidFill>
                  <a:srgbClr val="0070C0"/>
                </a:solidFill>
                <a:latin typeface="+mj-lt"/>
              </a:rPr>
              <a:t>Prior to making formal prayer, Jesus used to wash his limbs according to the teachings of the Torah.</a:t>
            </a:r>
          </a:p>
          <a:p>
            <a:endParaRPr lang="en-US" sz="1600" dirty="0" smtClean="0"/>
          </a:p>
          <a:p>
            <a:r>
              <a:rPr lang="en-US" sz="1600" dirty="0" smtClean="0"/>
              <a:t> </a:t>
            </a:r>
            <a:r>
              <a:rPr lang="en-US" sz="1600" u="sng" dirty="0" smtClean="0">
                <a:solidFill>
                  <a:schemeClr val="tx1">
                    <a:lumMod val="85000"/>
                    <a:lumOff val="15000"/>
                  </a:schemeClr>
                </a:solidFill>
                <a:effectLst>
                  <a:outerShdw blurRad="38100" dist="38100" dir="2700000" algn="tl">
                    <a:srgbClr val="000000">
                      <a:alpha val="43137"/>
                    </a:srgbClr>
                  </a:outerShdw>
                </a:effectLst>
              </a:rPr>
              <a:t>Exodus 40:30-31</a:t>
            </a:r>
          </a:p>
          <a:p>
            <a:r>
              <a:rPr lang="en-US" sz="1600" dirty="0" smtClean="0">
                <a:solidFill>
                  <a:srgbClr val="00B050"/>
                </a:solidFill>
              </a:rPr>
              <a:t>“And he set the laver between the tent of meeting and the altar, and put water in it for washing, with which Moses and Aaron and his sons </a:t>
            </a:r>
            <a:r>
              <a:rPr lang="en-US" sz="1600" i="1" u="sng" dirty="0" smtClean="0">
                <a:solidFill>
                  <a:srgbClr val="00B050"/>
                </a:solidFill>
              </a:rPr>
              <a:t>washed their hands and their feet</a:t>
            </a:r>
            <a:r>
              <a:rPr lang="en-US" sz="1600" dirty="0" smtClean="0">
                <a:solidFill>
                  <a:srgbClr val="00B050"/>
                </a:solidFill>
              </a:rPr>
              <a:t>.... as the Lord commanded Moses.”  </a:t>
            </a:r>
          </a:p>
          <a:p>
            <a:r>
              <a:rPr lang="en-US" sz="1600" dirty="0" smtClean="0">
                <a:solidFill>
                  <a:srgbClr val="00B050"/>
                </a:solidFill>
              </a:rPr>
              <a:t> </a:t>
            </a:r>
          </a:p>
          <a:p>
            <a:r>
              <a:rPr lang="en-US" sz="1600" dirty="0" smtClean="0"/>
              <a:t> </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1723549"/>
          </a:xfrm>
          <a:prstGeom prst="rect">
            <a:avLst/>
          </a:prstGeom>
          <a:noFill/>
        </p:spPr>
        <p:txBody>
          <a:bodyPr wrap="square" rtlCol="0">
            <a:spAutoFit/>
          </a:bodyPr>
          <a:lstStyle/>
          <a:p>
            <a:r>
              <a:rPr lang="en-US" sz="4400" dirty="0" smtClean="0">
                <a:solidFill>
                  <a:srgbClr val="C00000"/>
                </a:solidFill>
              </a:rPr>
              <a:t>Ablution before Prayer </a:t>
            </a:r>
          </a:p>
          <a:p>
            <a:endParaRPr lang="en-US" sz="4400" dirty="0" smtClean="0">
              <a:solidFill>
                <a:srgbClr val="C00000"/>
              </a:solidFill>
            </a:endParaRPr>
          </a:p>
          <a:p>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7093296" y="4259036"/>
            <a:ext cx="1464887" cy="2217964"/>
          </a:xfrm>
          <a:prstGeom prst="rect">
            <a:avLst/>
          </a:prstGeom>
          <a:ln w="28575">
            <a:solidFill>
              <a:schemeClr val="tx1"/>
            </a:solidFill>
          </a:ln>
        </p:spPr>
      </p:pic>
      <p:sp>
        <p:nvSpPr>
          <p:cNvPr id="16" name="TextBox 15"/>
          <p:cNvSpPr txBox="1"/>
          <p:nvPr/>
        </p:nvSpPr>
        <p:spPr>
          <a:xfrm>
            <a:off x="76200" y="4467761"/>
            <a:ext cx="6172200" cy="1569660"/>
          </a:xfrm>
          <a:prstGeom prst="rect">
            <a:avLst/>
          </a:prstGeom>
          <a:noFill/>
        </p:spPr>
        <p:txBody>
          <a:bodyPr wrap="square" rtlCol="0">
            <a:spAutoFit/>
          </a:bodyPr>
          <a:lstStyle/>
          <a:p>
            <a:r>
              <a:rPr lang="en-US" sz="1600" dirty="0" smtClean="0">
                <a:solidFill>
                  <a:srgbClr val="0070C0"/>
                </a:solidFill>
                <a:latin typeface="+mj-lt"/>
              </a:rPr>
              <a:t>Ablution for prayer is prescribed as follows</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(05:06)</a:t>
            </a:r>
          </a:p>
          <a:p>
            <a:r>
              <a:rPr lang="en-US" sz="1600" dirty="0" smtClean="0">
                <a:solidFill>
                  <a:srgbClr val="00B050"/>
                </a:solidFill>
              </a:rPr>
              <a:t>“O you who believe, when you intend to pray, </a:t>
            </a:r>
            <a:r>
              <a:rPr lang="en-US" sz="1600" i="1" u="sng" dirty="0" smtClean="0">
                <a:solidFill>
                  <a:srgbClr val="00B050"/>
                </a:solidFill>
              </a:rPr>
              <a:t>wash your faces and fore-arms up to the elbows, wipe your heads and wash your feet up to the ankles </a:t>
            </a:r>
            <a:r>
              <a:rPr lang="en-US" sz="1600" dirty="0" smtClean="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583680" y="1461894"/>
            <a:ext cx="2484120" cy="1580176"/>
          </a:xfrm>
          <a:prstGeom prst="rect">
            <a:avLst/>
          </a:prstGeom>
          <a:ln w="28575">
            <a:solidFill>
              <a:schemeClr val="tx1"/>
            </a:solidFill>
          </a:ln>
        </p:spPr>
      </p:pic>
      <p:sp>
        <p:nvSpPr>
          <p:cNvPr id="21" name="TextBox 20"/>
          <p:cNvSpPr txBox="1"/>
          <p:nvPr/>
        </p:nvSpPr>
        <p:spPr>
          <a:xfrm>
            <a:off x="76200" y="1349276"/>
            <a:ext cx="6172200" cy="2800767"/>
          </a:xfrm>
          <a:prstGeom prst="rect">
            <a:avLst/>
          </a:prstGeom>
          <a:noFill/>
        </p:spPr>
        <p:txBody>
          <a:bodyPr wrap="square" rtlCol="0">
            <a:spAutoFit/>
          </a:bodyPr>
          <a:lstStyle/>
          <a:p>
            <a:r>
              <a:rPr lang="en-US" sz="1600" dirty="0" smtClean="0">
                <a:solidFill>
                  <a:srgbClr val="0070C0"/>
                </a:solidFill>
                <a:latin typeface="+mj-lt"/>
              </a:rPr>
              <a:t>Jesus is described in the Gospels as prostrating during prayer. Prophet Abraham, Moses, Aaron , Joshua, Elijah are recorded to have fallen on face in prayer (worship). </a:t>
            </a:r>
          </a:p>
          <a:p>
            <a:endParaRPr lang="en-US" sz="1600" dirty="0" smtClean="0"/>
          </a:p>
          <a:p>
            <a:r>
              <a:rPr lang="en-US" sz="1600" dirty="0" smtClean="0"/>
              <a:t> </a:t>
            </a:r>
            <a:r>
              <a:rPr lang="en-US" sz="1600" u="sng" dirty="0" smtClean="0">
                <a:solidFill>
                  <a:schemeClr val="tx1">
                    <a:lumMod val="85000"/>
                    <a:lumOff val="15000"/>
                  </a:schemeClr>
                </a:solidFill>
                <a:effectLst>
                  <a:outerShdw blurRad="38100" dist="38100" dir="2700000" algn="tl">
                    <a:srgbClr val="000000">
                      <a:alpha val="43137"/>
                    </a:srgbClr>
                  </a:outerShdw>
                </a:effectLst>
              </a:rPr>
              <a:t>Matthew 26:39</a:t>
            </a:r>
          </a:p>
          <a:p>
            <a:r>
              <a:rPr lang="en-US" sz="1600" dirty="0" smtClean="0">
                <a:solidFill>
                  <a:srgbClr val="00B050"/>
                </a:solidFill>
              </a:rPr>
              <a:t> “And going a little farther </a:t>
            </a:r>
            <a:r>
              <a:rPr lang="en-US" sz="1600" i="1" u="sng" dirty="0" smtClean="0">
                <a:solidFill>
                  <a:srgbClr val="00B050"/>
                </a:solidFill>
              </a:rPr>
              <a:t>he fell on his face and prayed</a:t>
            </a:r>
            <a:r>
              <a:rPr lang="en-US" sz="1600" dirty="0" smtClean="0">
                <a:solidFill>
                  <a:srgbClr val="00B050"/>
                </a:solidFill>
              </a:rPr>
              <a:t>, ‘My Father, if it be possible, let this cup pass from me; nevertheless, not as I will, but as thou wilt.” </a:t>
            </a:r>
          </a:p>
          <a:p>
            <a:r>
              <a:rPr lang="en-US" sz="1600" dirty="0" smtClean="0">
                <a:solidFill>
                  <a:srgbClr val="00B050"/>
                </a:solidFill>
              </a:rPr>
              <a:t> </a:t>
            </a:r>
          </a:p>
          <a:p>
            <a:r>
              <a:rPr lang="en-US" sz="1600" dirty="0" smtClean="0"/>
              <a:t> </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2400657"/>
          </a:xfrm>
          <a:prstGeom prst="rect">
            <a:avLst/>
          </a:prstGeom>
          <a:noFill/>
        </p:spPr>
        <p:txBody>
          <a:bodyPr wrap="square" rtlCol="0">
            <a:spAutoFit/>
          </a:bodyPr>
          <a:lstStyle/>
          <a:p>
            <a:r>
              <a:rPr lang="en-US" sz="4400" dirty="0" smtClean="0">
                <a:solidFill>
                  <a:srgbClr val="C00000"/>
                </a:solidFill>
              </a:rPr>
              <a:t>Prostration in Prayer </a:t>
            </a:r>
          </a:p>
          <a:p>
            <a:endParaRPr lang="en-US" sz="4400" dirty="0" smtClean="0">
              <a:solidFill>
                <a:srgbClr val="C00000"/>
              </a:solidFill>
            </a:endParaRPr>
          </a:p>
          <a:p>
            <a:endParaRPr lang="en-US" sz="4400" dirty="0" smtClean="0">
              <a:solidFill>
                <a:srgbClr val="C00000"/>
              </a:solidFill>
            </a:endParaRPr>
          </a:p>
          <a:p>
            <a:endParaRPr lang="en-US" dirty="0">
              <a:solidFill>
                <a:srgbClr val="C00000"/>
              </a:solidFill>
            </a:endParaRPr>
          </a:p>
        </p:txBody>
      </p:sp>
      <p:pic>
        <p:nvPicPr>
          <p:cNvPr id="14" name="Picture 13" descr="4316mcdonalds.jpg"/>
          <p:cNvPicPr>
            <a:picLocks noChangeAspect="1"/>
          </p:cNvPicPr>
          <p:nvPr/>
        </p:nvPicPr>
        <p:blipFill>
          <a:blip r:embed="rId3" cstate="print"/>
          <a:stretch>
            <a:fillRect/>
          </a:stretch>
        </p:blipFill>
        <p:spPr>
          <a:xfrm>
            <a:off x="7086419" y="4259036"/>
            <a:ext cx="1478642" cy="2217964"/>
          </a:xfrm>
          <a:prstGeom prst="rect">
            <a:avLst/>
          </a:prstGeom>
          <a:ln w="28575">
            <a:solidFill>
              <a:schemeClr val="tx1"/>
            </a:solidFill>
          </a:ln>
        </p:spPr>
      </p:pic>
      <p:sp>
        <p:nvSpPr>
          <p:cNvPr id="16" name="TextBox 15"/>
          <p:cNvSpPr txBox="1"/>
          <p:nvPr/>
        </p:nvSpPr>
        <p:spPr>
          <a:xfrm>
            <a:off x="76200" y="4467761"/>
            <a:ext cx="6172200" cy="1323439"/>
          </a:xfrm>
          <a:prstGeom prst="rect">
            <a:avLst/>
          </a:prstGeom>
          <a:noFill/>
        </p:spPr>
        <p:txBody>
          <a:bodyPr wrap="square" rtlCol="0">
            <a:spAutoFit/>
          </a:bodyPr>
          <a:lstStyle/>
          <a:p>
            <a:r>
              <a:rPr lang="en-US" sz="1600" dirty="0" smtClean="0">
                <a:solidFill>
                  <a:srgbClr val="0070C0"/>
                </a:solidFill>
                <a:latin typeface="+mj-lt"/>
              </a:rPr>
              <a:t>God instructed the believers to bow down in worship to Him. </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(76:26)</a:t>
            </a:r>
          </a:p>
          <a:p>
            <a:r>
              <a:rPr lang="en-US" sz="1600" dirty="0" smtClean="0">
                <a:solidFill>
                  <a:srgbClr val="00B050"/>
                </a:solidFill>
              </a:rPr>
              <a:t>“Remember the Name of your Lord in the morning and evening, </a:t>
            </a:r>
            <a:r>
              <a:rPr lang="en-US" sz="1600" i="1" u="sng" dirty="0" smtClean="0">
                <a:solidFill>
                  <a:srgbClr val="00B050"/>
                </a:solidFill>
              </a:rPr>
              <a:t>and prostrate to Him</a:t>
            </a:r>
            <a:r>
              <a:rPr lang="en-US" sz="1600" dirty="0" smtClean="0">
                <a:solidFill>
                  <a:srgbClr val="00B050"/>
                </a:solidFill>
              </a:rPr>
              <a:t> and glorify Him for a long time nightly.”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583680" y="1250530"/>
            <a:ext cx="2484120" cy="2002903"/>
          </a:xfrm>
          <a:prstGeom prst="rect">
            <a:avLst/>
          </a:prstGeom>
          <a:ln w="28575">
            <a:solidFill>
              <a:schemeClr val="tx1"/>
            </a:solidFill>
          </a:ln>
        </p:spPr>
      </p:pic>
      <p:sp>
        <p:nvSpPr>
          <p:cNvPr id="21" name="TextBox 20"/>
          <p:cNvSpPr txBox="1"/>
          <p:nvPr/>
        </p:nvSpPr>
        <p:spPr>
          <a:xfrm>
            <a:off x="76200" y="1349276"/>
            <a:ext cx="6172200" cy="1815882"/>
          </a:xfrm>
          <a:prstGeom prst="rect">
            <a:avLst/>
          </a:prstGeom>
          <a:noFill/>
        </p:spPr>
        <p:txBody>
          <a:bodyPr wrap="square" rtlCol="0">
            <a:spAutoFit/>
          </a:bodyPr>
          <a:lstStyle/>
          <a:p>
            <a:r>
              <a:rPr lang="en-US" sz="1600" dirty="0" smtClean="0">
                <a:solidFill>
                  <a:srgbClr val="0070C0"/>
                </a:solidFill>
                <a:latin typeface="+mj-lt"/>
              </a:rPr>
              <a:t>According to the Gospels, Jesus fasted for 40 days. This was in accordance with the practice of the earlier prophets.  Moses is also recorded  to have fasted.</a:t>
            </a:r>
          </a:p>
          <a:p>
            <a:endParaRPr lang="en-US" sz="1600" dirty="0" smtClean="0">
              <a:solidFill>
                <a:srgbClr val="0070C0"/>
              </a:solidFill>
              <a:latin typeface="+mj-l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 Matthew 4:2:</a:t>
            </a:r>
          </a:p>
          <a:p>
            <a:r>
              <a:rPr lang="en-US" sz="1600" dirty="0" smtClean="0">
                <a:solidFill>
                  <a:srgbClr val="00B050"/>
                </a:solidFill>
              </a:rPr>
              <a:t>“And he </a:t>
            </a:r>
            <a:r>
              <a:rPr lang="en-US" sz="1600" i="1" u="sng" dirty="0" smtClean="0">
                <a:solidFill>
                  <a:srgbClr val="00B050"/>
                </a:solidFill>
              </a:rPr>
              <a:t>fasted forty days </a:t>
            </a:r>
            <a:r>
              <a:rPr lang="en-US" sz="1600" dirty="0" smtClean="0">
                <a:solidFill>
                  <a:srgbClr val="00B050"/>
                </a:solidFill>
              </a:rPr>
              <a:t>and forty nights, and afterward he was hungry</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769441"/>
          </a:xfrm>
          <a:prstGeom prst="rect">
            <a:avLst/>
          </a:prstGeom>
          <a:noFill/>
        </p:spPr>
        <p:txBody>
          <a:bodyPr wrap="square" rtlCol="0">
            <a:spAutoFit/>
          </a:bodyPr>
          <a:lstStyle/>
          <a:p>
            <a:r>
              <a:rPr lang="en-US" sz="4400" dirty="0" smtClean="0">
                <a:solidFill>
                  <a:srgbClr val="C00000"/>
                </a:solidFill>
              </a:rPr>
              <a:t>Fasting</a:t>
            </a:r>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6583680" y="4336116"/>
            <a:ext cx="2484120" cy="2063803"/>
          </a:xfrm>
          <a:prstGeom prst="rect">
            <a:avLst/>
          </a:prstGeom>
          <a:ln w="28575">
            <a:solidFill>
              <a:schemeClr val="tx1"/>
            </a:solidFill>
          </a:ln>
        </p:spPr>
      </p:pic>
      <p:sp>
        <p:nvSpPr>
          <p:cNvPr id="16" name="TextBox 15"/>
          <p:cNvSpPr txBox="1"/>
          <p:nvPr/>
        </p:nvSpPr>
        <p:spPr>
          <a:xfrm>
            <a:off x="76200" y="4467761"/>
            <a:ext cx="6172200" cy="1323439"/>
          </a:xfrm>
          <a:prstGeom prst="rect">
            <a:avLst/>
          </a:prstGeom>
          <a:noFill/>
        </p:spPr>
        <p:txBody>
          <a:bodyPr wrap="square" rtlCol="0">
            <a:spAutoFit/>
          </a:bodyPr>
          <a:lstStyle/>
          <a:p>
            <a:r>
              <a:rPr lang="en-US" sz="1600" dirty="0" smtClean="0">
                <a:solidFill>
                  <a:srgbClr val="0070C0"/>
                </a:solidFill>
                <a:latin typeface="+mj-lt"/>
              </a:rPr>
              <a:t>In Islam, the believers are instructed to observe regular fasting. </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(2:183)</a:t>
            </a:r>
          </a:p>
          <a:p>
            <a:r>
              <a:rPr lang="en-US" sz="1600" dirty="0" smtClean="0">
                <a:solidFill>
                  <a:srgbClr val="00B050"/>
                </a:solidFill>
              </a:rPr>
              <a:t>“O you who believe, </a:t>
            </a:r>
            <a:r>
              <a:rPr lang="en-US" sz="1600" i="1" u="sng" dirty="0" smtClean="0">
                <a:solidFill>
                  <a:srgbClr val="00B050"/>
                </a:solidFill>
              </a:rPr>
              <a:t>fasting is prescribed for you as it was prescribed for those before you</a:t>
            </a:r>
            <a:r>
              <a:rPr lang="en-US" sz="1600" dirty="0" smtClean="0">
                <a:solidFill>
                  <a:srgbClr val="00B050"/>
                </a:solidFill>
              </a:rPr>
              <a:t>, in order that you may become pious.”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583680" y="1442573"/>
            <a:ext cx="2484120" cy="1618818"/>
          </a:xfrm>
          <a:prstGeom prst="rect">
            <a:avLst/>
          </a:prstGeom>
          <a:ln w="28575">
            <a:solidFill>
              <a:schemeClr val="tx1"/>
            </a:solidFill>
          </a:ln>
        </p:spPr>
      </p:pic>
      <p:sp>
        <p:nvSpPr>
          <p:cNvPr id="21" name="TextBox 20"/>
          <p:cNvSpPr txBox="1"/>
          <p:nvPr/>
        </p:nvSpPr>
        <p:spPr>
          <a:xfrm>
            <a:off x="76200" y="1349276"/>
            <a:ext cx="6172200" cy="1815882"/>
          </a:xfrm>
          <a:prstGeom prst="rect">
            <a:avLst/>
          </a:prstGeom>
          <a:noFill/>
        </p:spPr>
        <p:txBody>
          <a:bodyPr wrap="square" rtlCol="0">
            <a:spAutoFit/>
          </a:bodyPr>
          <a:lstStyle/>
          <a:p>
            <a:r>
              <a:rPr lang="en-US" sz="1600" dirty="0" smtClean="0">
                <a:solidFill>
                  <a:srgbClr val="0070C0"/>
                </a:solidFill>
                <a:latin typeface="+mj-lt"/>
              </a:rPr>
              <a:t>Jesus confirmed  the payment of charity, known as “(tenth)”, which was required from the annual harvest to be given back to God in celebration. </a:t>
            </a:r>
          </a:p>
          <a:p>
            <a:endParaRPr lang="en-US" sz="1600" dirty="0" smtClean="0">
              <a:solidFill>
                <a:srgbClr val="0070C0"/>
              </a:solidFill>
              <a:latin typeface="+mj-l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 Deuteronomy 14:22</a:t>
            </a:r>
          </a:p>
          <a:p>
            <a:r>
              <a:rPr lang="en-US" sz="1600" dirty="0" smtClean="0">
                <a:solidFill>
                  <a:srgbClr val="00B050"/>
                </a:solidFill>
              </a:rPr>
              <a:t>“You shall </a:t>
            </a:r>
            <a:r>
              <a:rPr lang="en-US" sz="1600" i="1" u="sng" dirty="0" smtClean="0">
                <a:solidFill>
                  <a:srgbClr val="00B050"/>
                </a:solidFill>
              </a:rPr>
              <a:t>tithe all the yield of your seed</a:t>
            </a:r>
            <a:r>
              <a:rPr lang="en-US" sz="1600" dirty="0" smtClean="0">
                <a:solidFill>
                  <a:srgbClr val="00B050"/>
                </a:solidFill>
              </a:rPr>
              <a:t>, which comes forth from the field year by year.”  </a:t>
            </a:r>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769441"/>
          </a:xfrm>
          <a:prstGeom prst="rect">
            <a:avLst/>
          </a:prstGeom>
          <a:noFill/>
        </p:spPr>
        <p:txBody>
          <a:bodyPr wrap="square" rtlCol="0">
            <a:spAutoFit/>
          </a:bodyPr>
          <a:lstStyle/>
          <a:p>
            <a:r>
              <a:rPr lang="en-US" sz="4400" dirty="0" smtClean="0">
                <a:solidFill>
                  <a:srgbClr val="C00000"/>
                </a:solidFill>
              </a:rPr>
              <a:t>Charity</a:t>
            </a:r>
            <a:endParaRPr lang="en-US" dirty="0">
              <a:solidFill>
                <a:srgbClr val="C00000"/>
              </a:solidFill>
            </a:endParaRPr>
          </a:p>
        </p:txBody>
      </p:sp>
      <p:pic>
        <p:nvPicPr>
          <p:cNvPr id="14" name="Picture 13" descr="4316mcdonalds.jpg"/>
          <p:cNvPicPr>
            <a:picLocks noChangeAspect="1"/>
          </p:cNvPicPr>
          <p:nvPr/>
        </p:nvPicPr>
        <p:blipFill>
          <a:blip r:embed="rId3" cstate="print"/>
          <a:stretch>
            <a:fillRect/>
          </a:stretch>
        </p:blipFill>
        <p:spPr>
          <a:xfrm>
            <a:off x="6583680" y="4436473"/>
            <a:ext cx="2484120" cy="1863090"/>
          </a:xfrm>
          <a:prstGeom prst="rect">
            <a:avLst/>
          </a:prstGeom>
          <a:ln w="28575">
            <a:solidFill>
              <a:schemeClr val="tx1"/>
            </a:solidFill>
          </a:ln>
        </p:spPr>
      </p:pic>
      <p:sp>
        <p:nvSpPr>
          <p:cNvPr id="16" name="TextBox 15"/>
          <p:cNvSpPr txBox="1"/>
          <p:nvPr/>
        </p:nvSpPr>
        <p:spPr>
          <a:xfrm>
            <a:off x="76200" y="4467761"/>
            <a:ext cx="6172200" cy="1077218"/>
          </a:xfrm>
          <a:prstGeom prst="rect">
            <a:avLst/>
          </a:prstGeom>
          <a:noFill/>
        </p:spPr>
        <p:txBody>
          <a:bodyPr wrap="square" rtlCol="0">
            <a:spAutoFit/>
          </a:bodyPr>
          <a:lstStyle/>
          <a:p>
            <a:r>
              <a:rPr lang="en-US" sz="1600" dirty="0" smtClean="0">
                <a:solidFill>
                  <a:srgbClr val="0070C0"/>
                </a:solidFill>
                <a:latin typeface="+mj-lt"/>
              </a:rPr>
              <a:t>The system of compulsory charity (in Arabic, </a:t>
            </a:r>
            <a:r>
              <a:rPr lang="en-US" sz="1600" dirty="0" err="1" smtClean="0">
                <a:solidFill>
                  <a:srgbClr val="0070C0"/>
                </a:solidFill>
                <a:latin typeface="+mj-lt"/>
              </a:rPr>
              <a:t>zakah</a:t>
            </a:r>
            <a:r>
              <a:rPr lang="en-US" sz="1600" dirty="0" smtClean="0">
                <a:solidFill>
                  <a:srgbClr val="0070C0"/>
                </a:solidFill>
                <a:latin typeface="+mj-lt"/>
              </a:rPr>
              <a:t>) is well organized, with different rates for cash and precious metals than that for agricultural products and cattle. </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a:stretch>
            <a:fillRect/>
          </a:stretch>
        </p:blipFill>
        <p:spPr>
          <a:xfrm>
            <a:off x="6855381" y="1143000"/>
            <a:ext cx="1940718" cy="2217964"/>
          </a:xfrm>
          <a:prstGeom prst="rect">
            <a:avLst/>
          </a:prstGeom>
          <a:ln w="28575">
            <a:solidFill>
              <a:schemeClr val="tx1"/>
            </a:solidFill>
          </a:ln>
        </p:spPr>
      </p:pic>
      <p:sp>
        <p:nvSpPr>
          <p:cNvPr id="21" name="TextBox 20"/>
          <p:cNvSpPr txBox="1"/>
          <p:nvPr/>
        </p:nvSpPr>
        <p:spPr>
          <a:xfrm>
            <a:off x="76200" y="1349276"/>
            <a:ext cx="6172200" cy="2554545"/>
          </a:xfrm>
          <a:prstGeom prst="rect">
            <a:avLst/>
          </a:prstGeom>
          <a:noFill/>
        </p:spPr>
        <p:txBody>
          <a:bodyPr wrap="square" rtlCol="0">
            <a:spAutoFit/>
          </a:bodyPr>
          <a:lstStyle/>
          <a:p>
            <a:r>
              <a:rPr lang="en-US" sz="1600" dirty="0" smtClean="0">
                <a:solidFill>
                  <a:srgbClr val="0070C0"/>
                </a:solidFill>
                <a:latin typeface="+mj-lt"/>
              </a:rPr>
              <a:t>The women around Jesus veiled themselves according to the practice of the women around the earlier prophets. Their garments were loose and covered their bodies completely, and they wore scarves which covered their hair</a:t>
            </a:r>
          </a:p>
          <a:p>
            <a:r>
              <a:rPr lang="en-US" sz="1600" u="sng" dirty="0" smtClean="0">
                <a:solidFill>
                  <a:schemeClr val="tx1">
                    <a:lumMod val="85000"/>
                    <a:lumOff val="15000"/>
                  </a:schemeClr>
                </a:solidFill>
                <a:effectLst>
                  <a:outerShdw blurRad="38100" dist="38100" dir="2700000" algn="tl">
                    <a:srgbClr val="000000">
                      <a:alpha val="43137"/>
                    </a:srgbClr>
                  </a:outerShdw>
                </a:effectLst>
              </a:rPr>
              <a:t> In Genesis 24:64-5</a:t>
            </a:r>
          </a:p>
          <a:p>
            <a:r>
              <a:rPr lang="en-US" sz="1600" dirty="0" smtClean="0">
                <a:solidFill>
                  <a:srgbClr val="00B050"/>
                </a:solidFill>
              </a:rPr>
              <a:t> “And </a:t>
            </a:r>
            <a:r>
              <a:rPr lang="en-US" sz="1600" dirty="0" err="1" smtClean="0">
                <a:solidFill>
                  <a:srgbClr val="00B050"/>
                </a:solidFill>
              </a:rPr>
              <a:t>Rebekah</a:t>
            </a:r>
            <a:r>
              <a:rPr lang="en-US" sz="1600" dirty="0" smtClean="0">
                <a:solidFill>
                  <a:srgbClr val="00B050"/>
                </a:solidFill>
              </a:rPr>
              <a:t> lifted up her eyes, and when she saw Isaac, she alighted from the camel, and said to the servant, ‘Who is the man yonder, walking in the field to meet us?’ The servant said, ‘It is my master.’ So </a:t>
            </a:r>
            <a:r>
              <a:rPr lang="en-US" sz="1600" i="1" u="sng" dirty="0" smtClean="0">
                <a:solidFill>
                  <a:srgbClr val="00B050"/>
                </a:solidFill>
              </a:rPr>
              <a:t>she took her veil and covered herself</a:t>
            </a:r>
            <a:r>
              <a:rPr lang="en-US" sz="1600" dirty="0" smtClean="0">
                <a:solidFill>
                  <a:srgbClr val="00B050"/>
                </a:solidFill>
              </a:rPr>
              <a:t>.”</a:t>
            </a:r>
            <a:endParaRPr lang="en-US" sz="1600" dirty="0" smtClean="0"/>
          </a:p>
          <a:p>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769441"/>
          </a:xfrm>
          <a:prstGeom prst="rect">
            <a:avLst/>
          </a:prstGeom>
          <a:noFill/>
        </p:spPr>
        <p:txBody>
          <a:bodyPr wrap="square" rtlCol="0">
            <a:spAutoFit/>
          </a:bodyPr>
          <a:lstStyle/>
          <a:p>
            <a:r>
              <a:rPr lang="en-US" sz="4400" dirty="0" smtClean="0">
                <a:solidFill>
                  <a:srgbClr val="C00000"/>
                </a:solidFill>
              </a:rPr>
              <a:t>Veiling</a:t>
            </a:r>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6716758" y="4259036"/>
            <a:ext cx="2217964" cy="2217964"/>
          </a:xfrm>
          <a:prstGeom prst="rect">
            <a:avLst/>
          </a:prstGeom>
          <a:ln w="28575">
            <a:solidFill>
              <a:schemeClr val="tx1"/>
            </a:solidFill>
          </a:ln>
        </p:spPr>
      </p:pic>
      <p:sp>
        <p:nvSpPr>
          <p:cNvPr id="16" name="TextBox 15"/>
          <p:cNvSpPr txBox="1"/>
          <p:nvPr/>
        </p:nvSpPr>
        <p:spPr>
          <a:xfrm>
            <a:off x="76200" y="4467761"/>
            <a:ext cx="6172200" cy="1815882"/>
          </a:xfrm>
          <a:prstGeom prst="rect">
            <a:avLst/>
          </a:prstGeom>
          <a:noFill/>
        </p:spPr>
        <p:txBody>
          <a:bodyPr wrap="square" rtlCol="0">
            <a:spAutoFit/>
          </a:bodyPr>
          <a:lstStyle/>
          <a:p>
            <a:r>
              <a:rPr lang="en-US" sz="1600" dirty="0" smtClean="0">
                <a:solidFill>
                  <a:srgbClr val="0070C0"/>
                </a:solidFill>
                <a:latin typeface="+mj-lt"/>
              </a:rPr>
              <a:t>The believing women are instructed to cover their charms and wear veils on their heads and chests. </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(24:31)</a:t>
            </a:r>
          </a:p>
          <a:p>
            <a:r>
              <a:rPr lang="en-US" sz="1600" dirty="0" smtClean="0">
                <a:solidFill>
                  <a:srgbClr val="00B050"/>
                </a:solidFill>
              </a:rPr>
              <a:t>“Tell the believing women to lower their gaze and </a:t>
            </a:r>
            <a:r>
              <a:rPr lang="en-US" sz="1600" i="1" u="sng" dirty="0" smtClean="0">
                <a:solidFill>
                  <a:srgbClr val="00B050"/>
                </a:solidFill>
              </a:rPr>
              <a:t>protect their private parts</a:t>
            </a:r>
            <a:r>
              <a:rPr lang="en-US" sz="1600" dirty="0" smtClean="0">
                <a:solidFill>
                  <a:srgbClr val="00B050"/>
                </a:solidFill>
              </a:rPr>
              <a:t> and not to expose their adornment, except only what normally shows, and </a:t>
            </a:r>
            <a:r>
              <a:rPr lang="en-US" sz="1600" i="1" u="sng" dirty="0" smtClean="0">
                <a:solidFill>
                  <a:srgbClr val="00B050"/>
                </a:solidFill>
              </a:rPr>
              <a:t>to draw their head-scarves over their bosoms</a:t>
            </a:r>
            <a:r>
              <a:rPr lang="en-US" sz="1600" dirty="0" smtClean="0">
                <a:solidFill>
                  <a:srgbClr val="00B05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cxnSp>
        <p:nvCxnSpPr>
          <p:cNvPr id="3" name="Straight Connector 2"/>
          <p:cNvCxnSpPr/>
          <p:nvPr/>
        </p:nvCxnSpPr>
        <p:spPr>
          <a:xfrm>
            <a:off x="0" y="685800"/>
            <a:ext cx="9144000" cy="1588"/>
          </a:xfrm>
          <a:prstGeom prst="line">
            <a:avLst/>
          </a:prstGeom>
          <a:ln w="50800">
            <a:solidFill>
              <a:srgbClr val="FF0000"/>
            </a:solidFill>
          </a:ln>
          <a:effectLst>
            <a:outerShdw blurRad="50800" dist="38100" dir="2700000" algn="tl" rotWithShape="0">
              <a:schemeClr val="bg1">
                <a:alpha val="40000"/>
              </a:schemeClr>
            </a:outerShdw>
          </a:effectLst>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rot="5400000">
            <a:off x="3428603" y="3809603"/>
            <a:ext cx="6096000" cy="794"/>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3808412"/>
            <a:ext cx="9144000" cy="1588"/>
          </a:xfrm>
          <a:prstGeom prst="line">
            <a:avLst/>
          </a:prstGeom>
          <a:ln w="50800">
            <a:solidFill>
              <a:schemeClr val="tx1">
                <a:lumMod val="65000"/>
                <a:lumOff val="3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76200" y="38862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Islamic View</a:t>
            </a:r>
            <a:endParaRPr lang="en-US" sz="2800" dirty="0">
              <a:effectLst>
                <a:outerShdw blurRad="38100" dist="38100" dir="2700000" algn="tl">
                  <a:srgbClr val="000000">
                    <a:alpha val="43137"/>
                  </a:srgbClr>
                </a:outerShdw>
              </a:effectLst>
            </a:endParaRPr>
          </a:p>
        </p:txBody>
      </p:sp>
      <p:pic>
        <p:nvPicPr>
          <p:cNvPr id="17" name="Picture 16" descr="4316mcdonalds.jpg"/>
          <p:cNvPicPr>
            <a:picLocks noChangeAspect="1"/>
          </p:cNvPicPr>
          <p:nvPr/>
        </p:nvPicPr>
        <p:blipFill>
          <a:blip r:embed="rId2" cstate="print"/>
          <a:stretch>
            <a:fillRect/>
          </a:stretch>
        </p:blipFill>
        <p:spPr>
          <a:xfrm>
            <a:off x="6583680" y="1320437"/>
            <a:ext cx="2484120" cy="1863090"/>
          </a:xfrm>
          <a:prstGeom prst="rect">
            <a:avLst/>
          </a:prstGeom>
          <a:ln w="28575">
            <a:solidFill>
              <a:schemeClr val="tx1"/>
            </a:solidFill>
          </a:ln>
        </p:spPr>
      </p:pic>
      <p:sp>
        <p:nvSpPr>
          <p:cNvPr id="21" name="TextBox 20"/>
          <p:cNvSpPr txBox="1"/>
          <p:nvPr/>
        </p:nvSpPr>
        <p:spPr>
          <a:xfrm>
            <a:off x="76200" y="1349276"/>
            <a:ext cx="6172200" cy="2062103"/>
          </a:xfrm>
          <a:prstGeom prst="rect">
            <a:avLst/>
          </a:prstGeom>
          <a:noFill/>
        </p:spPr>
        <p:txBody>
          <a:bodyPr wrap="square" rtlCol="0">
            <a:spAutoFit/>
          </a:bodyPr>
          <a:lstStyle/>
          <a:p>
            <a:r>
              <a:rPr lang="en-US" sz="1600" dirty="0" smtClean="0">
                <a:solidFill>
                  <a:srgbClr val="0070C0"/>
                </a:solidFill>
                <a:latin typeface="+mj-lt"/>
              </a:rPr>
              <a:t>There is no record of Prophet Jesus opposing polygamy. </a:t>
            </a:r>
          </a:p>
          <a:p>
            <a:endParaRPr lang="en-US" sz="1600" dirty="0" smtClean="0">
              <a:solidFill>
                <a:srgbClr val="0070C0"/>
              </a:solidFill>
              <a:latin typeface="+mj-lt"/>
            </a:endParaRPr>
          </a:p>
          <a:p>
            <a:pPr lvl="0">
              <a:buFont typeface="Arial" pitchFamily="34" charset="0"/>
              <a:buChar char="•"/>
            </a:pPr>
            <a:r>
              <a:rPr lang="en-US" sz="1600" dirty="0" smtClean="0">
                <a:solidFill>
                  <a:srgbClr val="0070C0"/>
                </a:solidFill>
                <a:latin typeface="+mj-lt"/>
              </a:rPr>
              <a:t> Prophet Abraham had (2) wives, according to Genesis 16</a:t>
            </a:r>
          </a:p>
          <a:p>
            <a:pPr lvl="0">
              <a:buFont typeface="Arial" pitchFamily="34" charset="0"/>
              <a:buChar char="•"/>
            </a:pPr>
            <a:r>
              <a:rPr lang="en-US" sz="1600" dirty="0" smtClean="0">
                <a:solidFill>
                  <a:srgbClr val="0070C0"/>
                </a:solidFill>
                <a:latin typeface="+mj-lt"/>
              </a:rPr>
              <a:t> Prophet David had (2) wives, according to Samuel 27:3</a:t>
            </a:r>
          </a:p>
          <a:p>
            <a:pPr>
              <a:buFont typeface="Arial" pitchFamily="34" charset="0"/>
              <a:buChar char="•"/>
            </a:pPr>
            <a:r>
              <a:rPr lang="en-US" sz="1600" dirty="0" smtClean="0">
                <a:solidFill>
                  <a:srgbClr val="0070C0"/>
                </a:solidFill>
              </a:rPr>
              <a:t> Prophet Solomon had (700) wives, according to 1</a:t>
            </a:r>
            <a:r>
              <a:rPr lang="en-US" sz="1600" baseline="30000" dirty="0" smtClean="0">
                <a:solidFill>
                  <a:srgbClr val="0070C0"/>
                </a:solidFill>
              </a:rPr>
              <a:t>st</a:t>
            </a:r>
            <a:r>
              <a:rPr lang="en-US" sz="1600" dirty="0" smtClean="0">
                <a:solidFill>
                  <a:srgbClr val="0070C0"/>
                </a:solidFill>
              </a:rPr>
              <a:t>  Kings 11:3</a:t>
            </a:r>
          </a:p>
          <a:p>
            <a:pPr>
              <a:buFont typeface="Arial" pitchFamily="34" charset="0"/>
              <a:buChar char="•"/>
            </a:pPr>
            <a:r>
              <a:rPr lang="en-US" sz="1600" dirty="0" smtClean="0">
                <a:solidFill>
                  <a:srgbClr val="0070C0"/>
                </a:solidFill>
              </a:rPr>
              <a:t> Prophet Jacob had more than one wife</a:t>
            </a:r>
          </a:p>
          <a:p>
            <a:pPr lvl="0">
              <a:buFont typeface="Arial" pitchFamily="34" charset="0"/>
              <a:buChar char="•"/>
            </a:pPr>
            <a:endParaRPr lang="en-US" sz="1600" dirty="0" smtClean="0">
              <a:solidFill>
                <a:srgbClr val="0070C0"/>
              </a:solidFill>
              <a:latin typeface="+mj-lt"/>
            </a:endParaRPr>
          </a:p>
          <a:p>
            <a:pPr lvl="0">
              <a:buFont typeface="Arial" pitchFamily="34" charset="0"/>
              <a:buChar char="•"/>
            </a:pPr>
            <a:endParaRPr lang="en-US" sz="1600" dirty="0" smtClean="0">
              <a:solidFill>
                <a:srgbClr val="0070C0"/>
              </a:solidFill>
              <a:latin typeface="+mj-lt"/>
            </a:endParaRPr>
          </a:p>
        </p:txBody>
      </p:sp>
      <p:sp>
        <p:nvSpPr>
          <p:cNvPr id="22" name="Rounded Rectangle 21"/>
          <p:cNvSpPr/>
          <p:nvPr/>
        </p:nvSpPr>
        <p:spPr>
          <a:xfrm>
            <a:off x="76200" y="762000"/>
            <a:ext cx="2209800" cy="533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800" dirty="0" smtClean="0">
                <a:effectLst>
                  <a:outerShdw blurRad="38100" dist="38100" dir="2700000" algn="tl">
                    <a:srgbClr val="000000">
                      <a:alpha val="43137"/>
                    </a:srgbClr>
                  </a:outerShdw>
                </a:effectLst>
              </a:rPr>
              <a:t>Jesus' Way</a:t>
            </a:r>
            <a:endParaRPr lang="en-US" sz="2800" dirty="0">
              <a:effectLst>
                <a:outerShdw blurRad="38100" dist="38100" dir="2700000" algn="tl">
                  <a:srgbClr val="000000">
                    <a:alpha val="43137"/>
                  </a:srgbClr>
                </a:outerShdw>
              </a:effectLst>
            </a:endParaRPr>
          </a:p>
        </p:txBody>
      </p:sp>
      <p:sp>
        <p:nvSpPr>
          <p:cNvPr id="23" name="TextBox 22"/>
          <p:cNvSpPr txBox="1"/>
          <p:nvPr/>
        </p:nvSpPr>
        <p:spPr>
          <a:xfrm>
            <a:off x="76200" y="0"/>
            <a:ext cx="6096000" cy="1046440"/>
          </a:xfrm>
          <a:prstGeom prst="rect">
            <a:avLst/>
          </a:prstGeom>
          <a:noFill/>
        </p:spPr>
        <p:txBody>
          <a:bodyPr wrap="square" rtlCol="0">
            <a:spAutoFit/>
          </a:bodyPr>
          <a:lstStyle/>
          <a:p>
            <a:r>
              <a:rPr lang="en-US" sz="4400" dirty="0" smtClean="0">
                <a:solidFill>
                  <a:srgbClr val="C00000"/>
                </a:solidFill>
              </a:rPr>
              <a:t>Polygamy </a:t>
            </a:r>
          </a:p>
          <a:p>
            <a:endParaRPr lang="en-US" dirty="0">
              <a:solidFill>
                <a:srgbClr val="C00000"/>
              </a:solidFill>
            </a:endParaRPr>
          </a:p>
        </p:txBody>
      </p:sp>
      <p:pic>
        <p:nvPicPr>
          <p:cNvPr id="14" name="Picture 13" descr="4316mcdonalds.jpg"/>
          <p:cNvPicPr>
            <a:picLocks noChangeAspect="1"/>
          </p:cNvPicPr>
          <p:nvPr/>
        </p:nvPicPr>
        <p:blipFill>
          <a:blip r:embed="rId3"/>
          <a:stretch>
            <a:fillRect/>
          </a:stretch>
        </p:blipFill>
        <p:spPr>
          <a:xfrm>
            <a:off x="6716758" y="4259036"/>
            <a:ext cx="2217964" cy="2217964"/>
          </a:xfrm>
          <a:prstGeom prst="rect">
            <a:avLst/>
          </a:prstGeom>
          <a:ln w="28575">
            <a:solidFill>
              <a:schemeClr val="tx1"/>
            </a:solidFill>
          </a:ln>
        </p:spPr>
      </p:pic>
      <p:sp>
        <p:nvSpPr>
          <p:cNvPr id="16" name="TextBox 15"/>
          <p:cNvSpPr txBox="1"/>
          <p:nvPr/>
        </p:nvSpPr>
        <p:spPr>
          <a:xfrm>
            <a:off x="76200" y="4467761"/>
            <a:ext cx="6172200" cy="1815882"/>
          </a:xfrm>
          <a:prstGeom prst="rect">
            <a:avLst/>
          </a:prstGeom>
          <a:noFill/>
        </p:spPr>
        <p:txBody>
          <a:bodyPr wrap="square" rtlCol="0">
            <a:spAutoFit/>
          </a:bodyPr>
          <a:lstStyle/>
          <a:p>
            <a:r>
              <a:rPr lang="en-US" sz="1600" dirty="0" smtClean="0">
                <a:solidFill>
                  <a:srgbClr val="0070C0"/>
                </a:solidFill>
                <a:latin typeface="+mj-lt"/>
              </a:rPr>
              <a:t>Islam limited polygamy to a maximum of four wives.  Required fair and justice treatment among them.</a:t>
            </a:r>
          </a:p>
          <a:p>
            <a:endParaRPr lang="en-US" sz="1600" u="sng" dirty="0" smtClean="0">
              <a:solidFill>
                <a:schemeClr val="tx1">
                  <a:lumMod val="85000"/>
                  <a:lumOff val="15000"/>
                </a:schemeClr>
              </a:solidFill>
              <a:effectLst>
                <a:outerShdw blurRad="38100" dist="38100" dir="2700000" algn="tl">
                  <a:srgbClr val="000000">
                    <a:alpha val="43137"/>
                  </a:srgbClr>
                </a:outerShdw>
              </a:effectLst>
            </a:endParaRPr>
          </a:p>
          <a:p>
            <a:r>
              <a:rPr lang="en-US" sz="1600" u="sng" dirty="0" smtClean="0">
                <a:solidFill>
                  <a:schemeClr val="tx1">
                    <a:lumMod val="85000"/>
                    <a:lumOff val="15000"/>
                  </a:schemeClr>
                </a:solidFill>
                <a:effectLst>
                  <a:outerShdw blurRad="38100" dist="38100" dir="2700000" algn="tl">
                    <a:srgbClr val="000000">
                      <a:alpha val="43137"/>
                    </a:srgbClr>
                  </a:outerShdw>
                </a:effectLst>
              </a:rPr>
              <a:t>Quran  (4:3)</a:t>
            </a:r>
          </a:p>
          <a:p>
            <a:r>
              <a:rPr lang="en-US" sz="1600" dirty="0" smtClean="0">
                <a:solidFill>
                  <a:srgbClr val="00B050"/>
                </a:solidFill>
              </a:rPr>
              <a:t>“Marry of the women that please you </a:t>
            </a:r>
            <a:r>
              <a:rPr lang="en-US" sz="1600" i="1" u="sng" dirty="0" smtClean="0">
                <a:solidFill>
                  <a:srgbClr val="00B050"/>
                </a:solidFill>
              </a:rPr>
              <a:t>two, three or four</a:t>
            </a:r>
            <a:r>
              <a:rPr lang="en-US" sz="1600" dirty="0" smtClean="0">
                <a:solidFill>
                  <a:srgbClr val="00B050"/>
                </a:solidFill>
              </a:rPr>
              <a:t>. </a:t>
            </a:r>
            <a:r>
              <a:rPr lang="en-US" sz="1600" i="1" u="sng" dirty="0" smtClean="0">
                <a:solidFill>
                  <a:srgbClr val="00B050"/>
                </a:solidFill>
              </a:rPr>
              <a:t>But if you fear that you will not be able to deal justly, then marry only one</a:t>
            </a:r>
            <a:r>
              <a:rPr lang="en-US" sz="1600" dirty="0" smtClean="0">
                <a:solidFill>
                  <a:srgbClr val="00B050"/>
                </a:solidFill>
              </a:rPr>
              <a:t>”</a:t>
            </a:r>
          </a:p>
          <a:p>
            <a:endParaRPr lang="en-US" sz="1600" dirty="0" smtClean="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par>
                                <p:cTn id="15" presetID="22" presetClass="entr" presetSubtype="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dissolve">
                                      <p:cBhvr>
                                        <p:cTn id="22" dur="500"/>
                                        <p:tgtEl>
                                          <p:spTgt spid="21"/>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dissolve">
                                      <p:cBhvr>
                                        <p:cTn id="25" dur="500"/>
                                        <p:tgtEl>
                                          <p:spTgt spid="22"/>
                                        </p:tgtEl>
                                      </p:cBhvr>
                                    </p:animEffect>
                                  </p:childTnLst>
                                </p:cTn>
                              </p:par>
                              <p:par>
                                <p:cTn id="26" presetID="9" presetClass="entr" presetSubtype="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dissolv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par>
                                <p:cTn id="37" presetID="9"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dissolv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1" grpId="0"/>
      <p:bldP spid="22" grpId="0" animBg="1"/>
      <p:bldP spid="23"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2406</TotalTime>
  <Words>1550</Words>
  <Application>Microsoft Office PowerPoint</Application>
  <PresentationFormat>On-screen Show (4:3)</PresentationFormat>
  <Paragraphs>165</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Trebuchet MS</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Mohammed Al-Abdulhay</dc:creator>
  <cp:lastModifiedBy>Maraoof</cp:lastModifiedBy>
  <cp:revision>71</cp:revision>
  <dcterms:created xsi:type="dcterms:W3CDTF">2006-08-16T00:00:00Z</dcterms:created>
  <dcterms:modified xsi:type="dcterms:W3CDTF">2014-11-06T20:19:07Z</dcterms:modified>
</cp:coreProperties>
</file>