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embeddedFontLst>
    <p:embeddedFont>
      <p:font typeface="Calibri" pitchFamily="34" charset="0"/>
      <p:regular r:id="rId33"/>
      <p:bold r:id="rId34"/>
      <p:italic r:id="rId35"/>
      <p:boldItalic r:id="rId36"/>
    </p:embeddedFont>
    <p:embeddedFont>
      <p:font typeface="Nudi 01 e" pitchFamily="2" charset="0"/>
      <p:regular r:id="rId37"/>
      <p:bold r:id="rId38"/>
    </p:embeddedFont>
    <p:embeddedFont>
      <p:font typeface="Traditional Arabic" pitchFamily="18" charset="-78"/>
      <p:regular r:id="rId39"/>
      <p:bold r:id="rId40"/>
    </p:embeddedFont>
    <p:embeddedFont>
      <p:font typeface="Futura Md BT" pitchFamily="34" charset="0"/>
      <p:regular r:id="rId41"/>
      <p:bold r:id="rId42"/>
    </p:embeddedFont>
    <p:embeddedFont>
      <p:font typeface="KFGQPC Uthman Taha Naskh" pitchFamily="2" charset="-78"/>
      <p:regular r:id="rId43"/>
      <p:bold r:id="rId44"/>
    </p:embeddedFont>
    <p:embeddedFont>
      <p:font typeface="Arial Narrow" pitchFamily="34" charset="0"/>
      <p:regular r:id="rId45"/>
      <p:bold r:id="rId46"/>
      <p:italic r:id="rId47"/>
      <p:boldItalic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F1F1F"/>
    <a:srgbClr val="E6DFD5"/>
    <a:srgbClr val="4E4E34"/>
    <a:srgbClr val="FF0240"/>
    <a:srgbClr val="554334"/>
    <a:srgbClr val="3A5273"/>
    <a:srgbClr val="D3DBE0"/>
    <a:srgbClr val="D3DBEC"/>
    <a:srgbClr val="4671A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CC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islamhouse.com/kn/main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Muhammad Hamza\Desktop\New folder\arch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0"/>
            <a:ext cx="4038600" cy="382604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1295400"/>
            <a:ext cx="9144000" cy="900000"/>
          </a:xfrm>
          <a:prstGeom prst="rect">
            <a:avLst/>
          </a:prstGeom>
          <a:solidFill>
            <a:srgbClr val="6641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uhammad Hamza\Desktop\New folder\ar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4876800"/>
            <a:ext cx="6172200" cy="1447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IN" sz="5000" b="1" smtClean="0">
                <a:solidFill>
                  <a:srgbClr val="664120"/>
                </a:solidFill>
                <a:latin typeface="Nudi 01 e" pitchFamily="2" charset="0"/>
              </a:rPr>
              <a:t>zÀÄ¯ï»dÓB wAUÀ¼À ªÉÆzÀ® ºÀvÀÄÛ ¢£ÀUÀ¼À ±ÉæÃµÀ×vÉUÀ¼ÀÄ</a:t>
            </a:r>
            <a:endParaRPr lang="en-US" sz="5000">
              <a:solidFill>
                <a:srgbClr val="664120"/>
              </a:solidFill>
              <a:latin typeface="Nudi 01 e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5800" y="1219200"/>
            <a:ext cx="4648200" cy="1069975"/>
          </a:xfrm>
        </p:spPr>
        <p:txBody>
          <a:bodyPr>
            <a:normAutofit/>
          </a:bodyPr>
          <a:lstStyle/>
          <a:p>
            <a:r>
              <a:rPr lang="ar-SA" sz="4000" b="1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فضل أيام عشر ذي الحجة</a:t>
            </a:r>
            <a:endParaRPr lang="en-US" sz="400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457890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E6DFD5"/>
                </a:solidFill>
                <a:latin typeface="Futura Md BT" pitchFamily="34" charset="0"/>
              </a:rPr>
              <a:t>IslamHouse.com</a:t>
            </a:r>
            <a:endParaRPr lang="en-US" sz="2000">
              <a:solidFill>
                <a:srgbClr val="E6DFD5"/>
              </a:solidFill>
              <a:latin typeface="Futura Md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Muhammad Hamza\Desktop\New folder\dom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1" y="-5181"/>
            <a:ext cx="4114800" cy="6863182"/>
          </a:xfrm>
          <a:prstGeom prst="rect">
            <a:avLst/>
          </a:prstGeom>
          <a:noFill/>
        </p:spPr>
      </p:pic>
      <p:pic>
        <p:nvPicPr>
          <p:cNvPr id="12" name="Picture 2" descr="C:\Users\Muhammad Hamza\Desktop\New folder\mina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4114800" cy="6863183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8424000" y="0"/>
            <a:ext cx="720000" cy="6858000"/>
          </a:xfrm>
          <a:prstGeom prst="rect">
            <a:avLst/>
          </a:prstGeom>
          <a:solidFill>
            <a:srgbClr val="4E4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762000"/>
            <a:ext cx="5791200" cy="533400"/>
          </a:xfrm>
          <a:prstGeom prst="rect">
            <a:avLst/>
          </a:prstGeom>
          <a:solidFill>
            <a:srgbClr val="FF02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3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2057400"/>
            <a:ext cx="4221027" cy="557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200" b="1" smtClean="0">
                <a:solidFill>
                  <a:schemeClr val="bg1"/>
                </a:solidFill>
                <a:latin typeface="KFGQPC Uthman Taha Naskh" pitchFamily="2" charset="-78"/>
                <a:cs typeface="KFGQPC Uthman Taha Naskh" pitchFamily="2" charset="-78"/>
              </a:rPr>
              <a:t>{فَأَكْثِرُوا فِيهِنَّ مِنَ التَّهْلِيلِ وَالتَّكْبِيرِ وَالتَّحْمِيدِ}.</a:t>
            </a:r>
            <a:endParaRPr lang="en-US" sz="2200">
              <a:solidFill>
                <a:schemeClr val="bg1"/>
              </a:solidFill>
              <a:cs typeface="KFGQPC Uthman Taha Naskh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7400" y="762000"/>
            <a:ext cx="241106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IN" sz="2000" b="1" smtClean="0">
                <a:solidFill>
                  <a:srgbClr val="4E4E34"/>
                </a:solidFill>
                <a:latin typeface="Nudi 01 e" pitchFamily="2" charset="0"/>
              </a:rPr>
              <a:t>FUÁUÀ¯ÉÃ G¯ÉèÃT¹zÀ E¨ïß GªÀÄgï(gÀ)gÀªÀgÀ ºÀ¢Ã¹£À°è »ÃVzÉ: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3790146"/>
            <a:ext cx="32736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IN" sz="2000" b="1" smtClean="0">
                <a:solidFill>
                  <a:srgbClr val="4E4E34"/>
                </a:solidFill>
                <a:latin typeface="Nudi 01 e" pitchFamily="2" charset="0"/>
              </a:rPr>
              <a:t>EªÀiÁªÀiï C¯ï§ÄSÁjÃ ºÉÃ¼ÀÄvÁÛgÉ: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4191000"/>
            <a:ext cx="687544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IN" sz="2000" b="1" smtClean="0">
                <a:solidFill>
                  <a:srgbClr val="4E4E34"/>
                </a:solidFill>
                <a:latin typeface="Nudi 01 e" pitchFamily="2" charset="0"/>
              </a:rPr>
              <a:t>“zÀÄ¯ï»dÓB wAUÀ¼À ªÉÆzÀ® ºÀvÀÄÛ ¢£ÀUÀ¼À°è E¨ïß GªÀÄgï(gÀ) ªÀÄvÀÄÛ C§Æ ºÀÄgÉÊgÁ(gÀ)gÀªÀgÀÄ UÀnÖAiÀiÁV vÀQâÃgï ºÉÃ¼ÀÄvÁÛ ªÀiÁgÀÄPÀmÉÖUÀ½UÉ ºÉÆÃUÀÄwÛzÀÝgÀÄ. </a:t>
            </a:r>
          </a:p>
          <a:p>
            <a:pPr>
              <a:lnSpc>
                <a:spcPts val="3000"/>
              </a:lnSpc>
            </a:pPr>
            <a:r>
              <a:rPr lang="en-IN" sz="2000" b="1" smtClean="0">
                <a:solidFill>
                  <a:srgbClr val="4E4E34"/>
                </a:solidFill>
                <a:latin typeface="Nudi 01 e" pitchFamily="2" charset="0"/>
              </a:rPr>
              <a:t>CªÀgÉÆA¢UÉ ¸ÉÃj d£ÀgÀÆ PÀÆqÀ vÀQâÃgï ºÉÃ¼ÀÄwÛzÀÝgÀÄ.”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5410200"/>
            <a:ext cx="73152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IN" sz="2000" b="1" smtClean="0">
                <a:solidFill>
                  <a:srgbClr val="4E4E34"/>
                </a:solidFill>
                <a:latin typeface="Nudi 01 e" pitchFamily="2" charset="0"/>
              </a:rPr>
              <a:t>“GªÀÄgï(gÀ)gÀªÀgÀÄ «Ä£ÁzÀ°ègÀÄªÀ vÀªÀÄä UÀÄqÁgÀzÀ°è UÀnÖAiÀiÁV vÀQâÃgï ºÉÃ¼ÀÄwÛzÀÝgÀÄ. ªÀÄ¹Ã¢AiÀÄ°ègÀÄªÀ d£ÀgÀÄ CzÀ£ÀÄß PÉÃ½ vÀQâÃgï ºÉÃ¼ÀÄwÛzÀÝgÀÄ. ªÀiÁgÀÄPÀmÉÖUÀ¼À°ègÀÄªÀ d£ÀgÀÆ vÀQâÃgï ºÉÃ¼ÀÄwÛzÀÝgÀÄ. »ÃUÉ «Ä£Á vÀQâÃgï¤AzÁV £ÀqÀÄUÀÄwÛvÀÄÛ.”</a:t>
            </a:r>
          </a:p>
        </p:txBody>
      </p:sp>
      <p:sp>
        <p:nvSpPr>
          <p:cNvPr id="2" name="Subtitle 2"/>
          <p:cNvSpPr txBox="1">
            <a:spLocks/>
          </p:cNvSpPr>
          <p:nvPr/>
        </p:nvSpPr>
        <p:spPr>
          <a:xfrm>
            <a:off x="0" y="838200"/>
            <a:ext cx="58674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IN" sz="2400" b="1" smtClean="0">
                <a:solidFill>
                  <a:schemeClr val="bg1"/>
                </a:solidFill>
                <a:latin typeface="Nudi 01 e" pitchFamily="2" charset="0"/>
              </a:rPr>
              <a:t>3.	vÀQâÃgï, vÀ»èÃ¯ï ªÀÄvÀÄÛ vÀ»äÃzïUÀ¼À£ÀÄß ºÉÃ¼ÀÄªÀÅzÀÄ: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udi 01 e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2819400"/>
            <a:ext cx="7051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smtClean="0">
                <a:solidFill>
                  <a:srgbClr val="008000"/>
                </a:solidFill>
                <a:latin typeface="Nudi 01 e" pitchFamily="2" charset="0"/>
              </a:rPr>
              <a:t>“DzÀÝjAzÀ F ºÀvÀÄÛ ¢£ÀUÀ¼À°è ¤ÃªÀÅ vÀQâÃgï (C¯ÁèºÀÄ CPÀâgï), vÀ»èÃ¯ï (¯Á E¯ÁºÀ E®è¯Áèºï) ªÀÄvÀÄÛ vÀ»äÃzï (C¯ïºÀªÀÄÄÝ°¯Áèºï) ºÉÃ¼ÀÄªÀÅzÀ£ÀÄß ºÉaÑ¹j.”</a:t>
            </a:r>
            <a:endParaRPr lang="en-US" sz="2000"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457890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E6DFD5"/>
                </a:solidFill>
                <a:latin typeface="Futura Md BT" pitchFamily="34" charset="0"/>
              </a:rPr>
              <a:t>IslamHouse.com</a:t>
            </a:r>
            <a:endParaRPr lang="en-US" sz="2000">
              <a:solidFill>
                <a:srgbClr val="E6DFD5"/>
              </a:solidFill>
              <a:latin typeface="Futura Md BT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animBg="1"/>
      <p:bldP spid="3" grpId="0"/>
      <p:bldP spid="4" grpId="0"/>
      <p:bldP spid="5" grpId="0"/>
      <p:bldP spid="6" grpId="0"/>
      <p:bldP spid="7" grpId="0"/>
      <p:bldP spid="2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Muhammad Hamza\Desktop\New folder\dom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1" y="-5181"/>
            <a:ext cx="4114800" cy="6863182"/>
          </a:xfrm>
          <a:prstGeom prst="rect">
            <a:avLst/>
          </a:prstGeom>
          <a:noFill/>
        </p:spPr>
      </p:pic>
      <p:pic>
        <p:nvPicPr>
          <p:cNvPr id="9" name="Picture 2" descr="C:\Users\Muhammad Hamza\Desktop\New folder\mina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4114800" cy="6863183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8424000" y="0"/>
            <a:ext cx="720000" cy="6858000"/>
          </a:xfrm>
          <a:prstGeom prst="rect">
            <a:avLst/>
          </a:prstGeom>
          <a:solidFill>
            <a:srgbClr val="4E4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762000"/>
            <a:ext cx="4953000" cy="533400"/>
          </a:xfrm>
          <a:prstGeom prst="rect">
            <a:avLst/>
          </a:prstGeom>
          <a:solidFill>
            <a:srgbClr val="FF02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3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3048000"/>
            <a:ext cx="5477782" cy="557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200" b="1" smtClean="0">
                <a:solidFill>
                  <a:schemeClr val="bg1"/>
                </a:solidFill>
                <a:latin typeface="KFGQPC Uthman Taha Naskh" pitchFamily="2" charset="-78"/>
                <a:cs typeface="KFGQPC Uthman Taha Naskh" pitchFamily="2" charset="-78"/>
              </a:rPr>
              <a:t>{أَحْتَسِبُ عَلَى اللَّهِ أَنْ يُكَفِّرَ السَّنَةَ الَّتِي قَبْلَهُ وَالسَّنَةَ الَّتِي بَعْدَهُ}</a:t>
            </a:r>
            <a:endParaRPr lang="en-US" sz="2200">
              <a:solidFill>
                <a:schemeClr val="bg1"/>
              </a:solidFill>
              <a:cs typeface="KFGQPC Uthman Taha Naskh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9200" y="762000"/>
            <a:ext cx="34290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IN" sz="2000" b="1" smtClean="0">
                <a:solidFill>
                  <a:srgbClr val="4E4E34"/>
                </a:solidFill>
                <a:latin typeface="Nudi 01 e" pitchFamily="2" charset="0"/>
              </a:rPr>
              <a:t>ºÀeïÓ£À°è®èzÀªÀjUÉ CgÀ¥sÀB ¢£ÀzÀAzÀÄ G¥ÀªÁ¸À DZÀj¸ÀÄªÀÅzÀÄ ¥Àæ§® ¸ÀÄ£Àßvï DVzÉ. AiÀiÁPÉAzÀgÉ CgÀ¥sÀB G¥ÀªÁ¸ÀzÀ §UÉÎ ¥ÀæªÁ¢(¸À)gÀªÀgÀÄ »ÃUÉ ºÉÃ¼ÀÄvÁÛgÉ: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9400" y="3733800"/>
            <a:ext cx="549924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IN" sz="2000" b="1" smtClean="0">
                <a:solidFill>
                  <a:srgbClr val="008000"/>
                </a:solidFill>
                <a:latin typeface="Nudi 01 e" pitchFamily="2" charset="0"/>
              </a:rPr>
              <a:t>“CgÀ¥sÀB ¢£ÀzÀ G¥ÀªÁ¸ÀzÀ »A¢£À ªÀµÀðzÀ ªÀÄvÀÄÛ ªÀÄÄA¢£À ªÀµÀðzÀ ¥Á¥ÀUÀ¼À£ÀÄß C¯ÁèºÀÄ C½¸ÀÄªÀ£ÉAzÀÄ £Á£ÀÄ C¯ÁèºÀ£À°è ¥Àæw¥sÀ® DPÁAQë¸ÀÄvÉÛÃ£É.” [ªÀÄÄ¹èªÀiï]</a:t>
            </a:r>
          </a:p>
        </p:txBody>
      </p:sp>
      <p:sp>
        <p:nvSpPr>
          <p:cNvPr id="2" name="Subtitle 2"/>
          <p:cNvSpPr txBox="1">
            <a:spLocks/>
          </p:cNvSpPr>
          <p:nvPr/>
        </p:nvSpPr>
        <p:spPr>
          <a:xfrm>
            <a:off x="0" y="838200"/>
            <a:ext cx="49530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pt-BR" sz="2400" b="1" smtClean="0">
                <a:solidFill>
                  <a:schemeClr val="bg1"/>
                </a:solidFill>
                <a:latin typeface="Nudi 01 e" pitchFamily="2" charset="0"/>
              </a:rPr>
              <a:t>4.	CgÀ¥sÀB ¢£ÀzÀ (zÀÄ¯ï»dÓB 9gÀ) G¥ÀªÁ¸À: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udi 01 e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457890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E6DFD5"/>
                </a:solidFill>
                <a:latin typeface="Futura Md BT" pitchFamily="34" charset="0"/>
              </a:rPr>
              <a:t>IslamHouse.com</a:t>
            </a:r>
            <a:endParaRPr lang="en-US" sz="2000">
              <a:solidFill>
                <a:srgbClr val="E6DFD5"/>
              </a:solidFill>
              <a:latin typeface="Futura Md BT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  <p:bldP spid="4" grpId="0"/>
      <p:bldP spid="6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Muhammad Hamza\Desktop\New folder\dom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1" y="-5181"/>
            <a:ext cx="4114800" cy="6863182"/>
          </a:xfrm>
          <a:prstGeom prst="rect">
            <a:avLst/>
          </a:prstGeom>
          <a:noFill/>
        </p:spPr>
      </p:pic>
      <p:pic>
        <p:nvPicPr>
          <p:cNvPr id="11" name="Picture 2" descr="C:\Users\Muhammad Hamza\Desktop\New folder\mina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4114800" cy="6863183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8424000" y="0"/>
            <a:ext cx="720000" cy="6858000"/>
          </a:xfrm>
          <a:prstGeom prst="rect">
            <a:avLst/>
          </a:prstGeom>
          <a:solidFill>
            <a:srgbClr val="4E4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762000"/>
            <a:ext cx="4953000" cy="533400"/>
          </a:xfrm>
          <a:prstGeom prst="rect">
            <a:avLst/>
          </a:prstGeom>
          <a:solidFill>
            <a:srgbClr val="FF02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3300"/>
              </a:solidFill>
            </a:endParaRPr>
          </a:p>
        </p:txBody>
      </p:sp>
      <p:sp>
        <p:nvSpPr>
          <p:cNvPr id="2" name="Subtitle 2"/>
          <p:cNvSpPr txBox="1">
            <a:spLocks/>
          </p:cNvSpPr>
          <p:nvPr/>
        </p:nvSpPr>
        <p:spPr>
          <a:xfrm>
            <a:off x="0" y="838200"/>
            <a:ext cx="47244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pt-BR" sz="2400" b="1" smtClean="0">
                <a:solidFill>
                  <a:schemeClr val="bg1"/>
                </a:solidFill>
                <a:latin typeface="Nudi 01 e" pitchFamily="2" charset="0"/>
              </a:rPr>
              <a:t>5.	§° ¢£ÀzÀ (zÀÄ¯ï»dÓB 10gÀ) ±ÉæÃµÀ×vÉ: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udi 01 e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200" y="4038600"/>
            <a:ext cx="4341252" cy="557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200" b="1" smtClean="0">
                <a:solidFill>
                  <a:schemeClr val="bg1"/>
                </a:solidFill>
                <a:latin typeface="KFGQPC Uthman Taha Naskh" pitchFamily="2" charset="-78"/>
                <a:cs typeface="KFGQPC Uthman Taha Naskh" pitchFamily="2" charset="-78"/>
              </a:rPr>
              <a:t>{إِنَّ أَعْظَمَ الْأَيَّامِ عِنْدَ اللَّهِ يَوْمُ النَّحْرِ، ثُمَّ يَوْمُ الْقَرِّ}</a:t>
            </a:r>
            <a:endParaRPr lang="en-US" sz="2200">
              <a:solidFill>
                <a:schemeClr val="bg1"/>
              </a:solidFill>
              <a:cs typeface="KFGQPC Uthman Taha Naskh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1371600"/>
            <a:ext cx="61722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IN" sz="2000" b="1" smtClean="0">
                <a:solidFill>
                  <a:srgbClr val="4E4E34"/>
                </a:solidFill>
                <a:latin typeface="Nudi 01 e" pitchFamily="2" charset="0"/>
              </a:rPr>
              <a:t>F ªÀÄºÀvÀé¥ÀÇtð ¢£ÀzÀ §UÉÎ ªÀÄÄ¹èªÀÄgÀ°è ºÉaÑ£ÀªÀgÀÆ C®QëvÀgÁVzÁÝgÉ. F ¢£ÀªÀÅ ªÀµÀðzÀ ¢£ÀUÀ¼À¯ÉèÃ Cw±ÉæÃµÀ× ¢£ÀªÉAzÀÄ -CgÀ¥sÀB ¢£ÀQÌAvÀ®Æ ±ÉæÃµÀ×ªÁzÀ ¢£ÀªÉAzÀÄ- PÉ®ªÀÅ G®ªÀiÁUÀ¼ÀÄ ºÉÃ½zÁÝgÉ. E§Äß¯ï PÀ¬ÄåªÀiï ºÉÃ¼ÀÄvÁÛgÉ: “C¯ÁèºÀ£À §½ Cw±ÉæÃµÀ×ªÁzÀ ¢£À §°¢£ÀªÁVzÉ. CzÀÄ »jAiÀÄ ºÀeïÓ£À ¢£ÀªÁVzÉ.”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9800" y="3581400"/>
            <a:ext cx="613821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IN" sz="2000" b="1" smtClean="0">
                <a:solidFill>
                  <a:srgbClr val="4E4E34"/>
                </a:solidFill>
                <a:latin typeface="Nudi 01 e" pitchFamily="2" charset="0"/>
              </a:rPr>
              <a:t>C§Æ zÁªÀÇzï£À°ègÀÄªÀ ºÀ¢Ã¸ÉÆAzÀgÀ°è ¥ÀæªÁ¢(¸À)gÀªÀgÀÄ ºÉÃ¼ÀÄvÁÛgÉ: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8400" y="4724400"/>
            <a:ext cx="58552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fr-FR" sz="2000" b="1" smtClean="0">
                <a:solidFill>
                  <a:srgbClr val="008000"/>
                </a:solidFill>
                <a:latin typeface="Nudi 01 e" pitchFamily="2" charset="0"/>
              </a:rPr>
              <a:t>“C¯ÁèºÀ£À §½ CwªÀÄºÀvÀé«gÀÄªÀ ¢£À §°¢£ÀªÁVzÉ. £ÀAvÀgÀ PÀgïæ£À ¢£ÀªÁVzÉ.”</a:t>
            </a:r>
            <a:endParaRPr lang="en-IN" sz="2000" b="1" smtClean="0">
              <a:solidFill>
                <a:srgbClr val="008000"/>
              </a:solidFill>
              <a:latin typeface="Nudi 01 e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5715000"/>
            <a:ext cx="57602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fr-FR" sz="2000" b="1" smtClean="0">
                <a:solidFill>
                  <a:srgbClr val="4E4E34"/>
                </a:solidFill>
                <a:latin typeface="Nudi 01 e" pitchFamily="2" charset="0"/>
              </a:rPr>
              <a:t>‘PÀgïæ£À ¢£À’ (AiÀiËªÀÄÄ¯ï PÀgïæ) JAzÀgÉ «Ä£ÁzÀ°è vÀAUÀÄªÀ ¢£À. </a:t>
            </a:r>
          </a:p>
          <a:p>
            <a:pPr>
              <a:lnSpc>
                <a:spcPts val="3000"/>
              </a:lnSpc>
            </a:pPr>
            <a:r>
              <a:rPr lang="fr-FR" sz="2000" b="1" smtClean="0">
                <a:solidFill>
                  <a:srgbClr val="4E4E34"/>
                </a:solidFill>
                <a:latin typeface="Nudi 01 e" pitchFamily="2" charset="0"/>
              </a:rPr>
              <a:t>CAzÀgÉ zÀÄ¯ï»dÓB 11£ÉÃ ¢£À.</a:t>
            </a:r>
            <a:endParaRPr lang="en-IN" sz="2000" b="1" smtClean="0">
              <a:solidFill>
                <a:srgbClr val="4E4E34"/>
              </a:solidFill>
              <a:latin typeface="Nudi 01 e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457890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E6DFD5"/>
                </a:solidFill>
                <a:latin typeface="Futura Md BT" pitchFamily="34" charset="0"/>
              </a:rPr>
              <a:t>IslamHouse.com</a:t>
            </a:r>
            <a:endParaRPr lang="en-US" sz="2000">
              <a:solidFill>
                <a:srgbClr val="E6DFD5"/>
              </a:solidFill>
              <a:latin typeface="Futura Md BT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3" grpId="0"/>
      <p:bldP spid="4" grpId="0"/>
      <p:bldP spid="5" grpId="1"/>
      <p:bldP spid="6" grpId="0"/>
      <p:bldP spid="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uhammad Hamza\Desktop\New folder\arch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0"/>
            <a:ext cx="7848600" cy="6858000"/>
          </a:xfrm>
          <a:prstGeom prst="rect">
            <a:avLst/>
          </a:prstGeom>
          <a:noFill/>
        </p:spPr>
      </p:pic>
      <p:sp>
        <p:nvSpPr>
          <p:cNvPr id="2" name="Subtitle 2"/>
          <p:cNvSpPr txBox="1">
            <a:spLocks/>
          </p:cNvSpPr>
          <p:nvPr/>
        </p:nvSpPr>
        <p:spPr>
          <a:xfrm>
            <a:off x="3657600" y="4572000"/>
            <a:ext cx="5257800" cy="17526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indent="-342900" algn="ctr"/>
            <a:r>
              <a:rPr lang="en-IN" sz="4000" b="1" smtClean="0">
                <a:solidFill>
                  <a:srgbClr val="FF0240"/>
                </a:solidFill>
                <a:latin typeface="Nudi 01 e" pitchFamily="2" charset="0"/>
              </a:rPr>
              <a:t>‘FzÀÄ¯ï CzïºÁ’ ºÀ§âzÀ PÉ®ªÀÅ ²µÁÖZÁgÀUÀ¼ÀÄ ªÀÄvÀÄÛ ¤AiÀÄªÀÄUÀ¼ÀÄ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FF0240"/>
              </a:solidFill>
              <a:effectLst/>
              <a:uLnTx/>
              <a:uFillTx/>
              <a:latin typeface="Nudi 01 e" pitchFamily="2" charset="0"/>
              <a:ea typeface="+mn-ea"/>
              <a:cs typeface="+mn-cs"/>
            </a:endParaRPr>
          </a:p>
        </p:txBody>
      </p:sp>
      <p:pic>
        <p:nvPicPr>
          <p:cNvPr id="7" name="Picture 3" descr="C:\Users\Muhammad Hamza\Desktop\New folder\arch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0"/>
            <a:ext cx="4038600" cy="3826042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1219200"/>
            <a:ext cx="9144000" cy="900000"/>
          </a:xfrm>
          <a:prstGeom prst="rect">
            <a:avLst/>
          </a:prstGeom>
          <a:solidFill>
            <a:srgbClr val="554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uhammad Hamza\Desktop\New folder\arch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848601" cy="6858000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495800" y="1371600"/>
            <a:ext cx="4648200" cy="106997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SA" sz="4000" b="1" smtClean="0">
                <a:solidFill>
                  <a:schemeClr val="bg1"/>
                </a:solidFill>
                <a:latin typeface="Traditional Arabic" pitchFamily="18" charset="-78"/>
                <a:ea typeface="+mj-ea"/>
                <a:cs typeface="Traditional Arabic" pitchFamily="18" charset="-78"/>
              </a:rPr>
              <a:t>أحكام عيد الأضحى المبارك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aditional Arabic" pitchFamily="18" charset="-78"/>
              <a:ea typeface="+mj-ea"/>
              <a:cs typeface="Traditional Arabic" pitchFamily="18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457890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1F1F1F"/>
                </a:solidFill>
                <a:latin typeface="Futura Md BT" pitchFamily="34" charset="0"/>
              </a:rPr>
              <a:t>IslamHouse.com</a:t>
            </a:r>
            <a:endParaRPr lang="en-US" sz="2000">
              <a:solidFill>
                <a:srgbClr val="1F1F1F"/>
              </a:solidFill>
              <a:latin typeface="Futura Md BT" pitchFamily="34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uhammad Hamza\Desktop\New folder\arch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848601" cy="6858000"/>
          </a:xfrm>
          <a:prstGeom prst="rect">
            <a:avLst/>
          </a:prstGeom>
          <a:noFill/>
        </p:spPr>
      </p:pic>
      <p:pic>
        <p:nvPicPr>
          <p:cNvPr id="10" name="Picture 3" descr="C:\Users\Muhammad Hamza\Desktop\New folder\arch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0"/>
            <a:ext cx="78486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24200" y="2971800"/>
            <a:ext cx="44278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3200" b="1" smtClean="0">
                <a:solidFill>
                  <a:srgbClr val="008000"/>
                </a:solidFill>
                <a:latin typeface="KFGQPC Uthman Taha Naskh" pitchFamily="2" charset="-78"/>
                <a:cs typeface="KFGQPC Uthman Taha Naskh" pitchFamily="2" charset="-78"/>
              </a:rPr>
              <a:t>﴿ وَاذْكُرُوا اللَّهَ فِي أَيَّامٍ مَعْدُودَاتٍ ﴾</a:t>
            </a:r>
            <a:endParaRPr lang="en-US" sz="3200">
              <a:solidFill>
                <a:srgbClr val="008000"/>
              </a:solidFill>
              <a:cs typeface="KFGQPC Uthman Taha Naskh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1371600"/>
            <a:ext cx="61809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IN" sz="2000" b="1" smtClean="0">
                <a:solidFill>
                  <a:srgbClr val="554334"/>
                </a:solidFill>
                <a:latin typeface="Nudi 01 e" pitchFamily="2" charset="0"/>
              </a:rPr>
              <a:t>CgÀ¥sÀB ¢£ÀzÀ ¥sÀeïæ £ÀªÀiÁgÀhiï¤AzÀ vÉÆqÀV CAiÀiÁåªÀÄÄ vÀÛ²æÃPï£À (zÀÄ¯ï»dÓB 11, 12, 13) PÉÆ£ÉAiÀÄ ¢£ÀzÀ C¸ïæ £ÀªÀiÁgÀhiï£À vÀ£ÀPÀ vÀQâÃgï ºÉÃ¼ÀÄªÀÅzÀ£ÀÄß ±ÀjÃCvï ¤zÉÃð²¹zÉ. </a:t>
            </a:r>
          </a:p>
          <a:p>
            <a:pPr algn="ctr">
              <a:lnSpc>
                <a:spcPts val="3000"/>
              </a:lnSpc>
            </a:pPr>
            <a:r>
              <a:rPr lang="en-IN" sz="2000" b="1" smtClean="0">
                <a:solidFill>
                  <a:srgbClr val="554334"/>
                </a:solidFill>
                <a:latin typeface="Nudi 01 e" pitchFamily="2" charset="0"/>
              </a:rPr>
              <a:t>C¯ÁèºÀÄ ºÉÃ¼ÀÄvÁÛ£É: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9800" y="3810000"/>
            <a:ext cx="610936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IN" sz="2000" b="1" smtClean="0">
                <a:solidFill>
                  <a:srgbClr val="008000"/>
                </a:solidFill>
                <a:latin typeface="Nudi 01 e" pitchFamily="2" charset="0"/>
              </a:rPr>
              <a:t>“JtÂ¸À¯ÁzÀ ¢£ÀUÀ¼À°è ¤ÃªÀÅ C¯ÁèºÀ£À£ÀÄß ¸Àäj¹j.” [PÀÄgïD£ï 2:203]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8400" y="4495800"/>
            <a:ext cx="307007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IN" sz="2000" b="1" smtClean="0">
                <a:solidFill>
                  <a:srgbClr val="554334"/>
                </a:solidFill>
                <a:latin typeface="Nudi 01 e" pitchFamily="2" charset="0"/>
              </a:rPr>
              <a:t>vÀQâÃgï ºÉÃ¼À¨ÉÃPÁzÀ jÃw »ÃVzÉ: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62200" y="5638800"/>
            <a:ext cx="59486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IN" sz="2000" b="1" smtClean="0">
                <a:solidFill>
                  <a:srgbClr val="008000"/>
                </a:solidFill>
                <a:latin typeface="Nudi 01 e" pitchFamily="2" charset="0"/>
              </a:rPr>
              <a:t>“C¯ÁèºÀÄ CPÀâgï, C¯ÁèºÀÄ CPÀâgï, ¯Á E¯ÁºÀ E®è¯ÁèºÀÄ ªÀ¯ÁèºÀÄ CPÀâgï, C¯ÁèºÀÄ CPÀâgÀÄ ªÀ°¯Áè»¯ï ºÀªÀiïÝ.”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8400" y="5029200"/>
            <a:ext cx="5703806" cy="557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200" b="1" smtClean="0">
                <a:solidFill>
                  <a:srgbClr val="008000"/>
                </a:solidFill>
                <a:latin typeface="KFGQPC Uthman Taha Naskh" pitchFamily="2" charset="-78"/>
                <a:cs typeface="KFGQPC Uthman Taha Naskh" pitchFamily="2" charset="-78"/>
              </a:rPr>
              <a:t>اللَّهُ أَكْبَرُ، اللَّهُ أَكْبَرُ، لَا إِلَهَ إِلَّا اللَّهُ وَاللَّهُ أَكْبَرُ، اللَّهُ أَكْبَرُ وَلِلَّهِ الْحَمْدُ.</a:t>
            </a:r>
            <a:endParaRPr lang="en-US" sz="2200">
              <a:solidFill>
                <a:srgbClr val="008000"/>
              </a:solidFill>
              <a:cs typeface="KFGQPC Uthman Taha Naskh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24000" y="0"/>
            <a:ext cx="720000" cy="6858000"/>
          </a:xfrm>
          <a:prstGeom prst="rect">
            <a:avLst/>
          </a:prstGeom>
          <a:solidFill>
            <a:srgbClr val="554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762000"/>
            <a:ext cx="2819400" cy="533400"/>
          </a:xfrm>
          <a:prstGeom prst="rect">
            <a:avLst/>
          </a:prstGeom>
          <a:solidFill>
            <a:srgbClr val="FF02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3300"/>
              </a:solidFill>
            </a:endParaRPr>
          </a:p>
        </p:txBody>
      </p:sp>
      <p:sp>
        <p:nvSpPr>
          <p:cNvPr id="2" name="Subtitle 2"/>
          <p:cNvSpPr txBox="1">
            <a:spLocks/>
          </p:cNvSpPr>
          <p:nvPr/>
        </p:nvSpPr>
        <p:spPr>
          <a:xfrm>
            <a:off x="228600" y="838200"/>
            <a:ext cx="38100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IN" sz="2400" b="1" smtClean="0">
                <a:solidFill>
                  <a:schemeClr val="bg1"/>
                </a:solidFill>
                <a:latin typeface="Nudi 01 e" pitchFamily="2" charset="0"/>
              </a:rPr>
              <a:t>1.	vÀQâÃgï ºÉÃ¼ÀÄªÀÅzÀÄ: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udi 01 e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457890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1F1F1F"/>
                </a:solidFill>
                <a:latin typeface="Futura Md BT" pitchFamily="34" charset="0"/>
              </a:rPr>
              <a:t>IslamHouse.com</a:t>
            </a:r>
            <a:endParaRPr lang="en-US" sz="2000">
              <a:solidFill>
                <a:srgbClr val="1F1F1F"/>
              </a:solidFill>
              <a:latin typeface="Futura Md BT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1" grpId="0" animBg="1"/>
      <p:bldP spid="12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uhammad Hamza\Desktop\New folder\arch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848601" cy="6858000"/>
          </a:xfrm>
          <a:prstGeom prst="rect">
            <a:avLst/>
          </a:prstGeom>
          <a:noFill/>
        </p:spPr>
      </p:pic>
      <p:pic>
        <p:nvPicPr>
          <p:cNvPr id="10" name="Picture 3" descr="C:\Users\Muhammad Hamza\Desktop\New folder\arch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0"/>
            <a:ext cx="7848600" cy="68580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8424000" y="0"/>
            <a:ext cx="720000" cy="6858000"/>
          </a:xfrm>
          <a:prstGeom prst="rect">
            <a:avLst/>
          </a:prstGeom>
          <a:solidFill>
            <a:srgbClr val="554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762000"/>
            <a:ext cx="3886200" cy="533400"/>
          </a:xfrm>
          <a:prstGeom prst="rect">
            <a:avLst/>
          </a:prstGeom>
          <a:solidFill>
            <a:srgbClr val="FF02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3300"/>
              </a:solidFill>
            </a:endParaRPr>
          </a:p>
        </p:txBody>
      </p:sp>
      <p:sp>
        <p:nvSpPr>
          <p:cNvPr id="2" name="Subtitle 2"/>
          <p:cNvSpPr txBox="1">
            <a:spLocks/>
          </p:cNvSpPr>
          <p:nvPr/>
        </p:nvSpPr>
        <p:spPr>
          <a:xfrm>
            <a:off x="152400" y="838200"/>
            <a:ext cx="83058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pt-BR" sz="2400" b="1" smtClean="0">
                <a:solidFill>
                  <a:schemeClr val="bg1"/>
                </a:solidFill>
                <a:latin typeface="Nudi 01 e" pitchFamily="2" charset="0"/>
              </a:rPr>
              <a:t>2.	Gzï»AiÀÄB (§° ¤ÃqÀÄªÀÅzÀÄ):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udi 01 e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6200" y="4876800"/>
            <a:ext cx="2217274" cy="557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200" b="1" smtClean="0">
                <a:solidFill>
                  <a:srgbClr val="008000"/>
                </a:solidFill>
                <a:latin typeface="KFGQPC Uthman Taha Naskh" pitchFamily="2" charset="-78"/>
                <a:cs typeface="KFGQPC Uthman Taha Naskh" pitchFamily="2" charset="-78"/>
              </a:rPr>
              <a:t>{كُلُّ أَيَّامِ التَّشْرِيقِ ذَبْحٌ}.</a:t>
            </a:r>
            <a:endParaRPr lang="en-US" sz="2200">
              <a:solidFill>
                <a:srgbClr val="008000"/>
              </a:solidFill>
              <a:cs typeface="KFGQPC Uthman Taha Naskh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1371600"/>
            <a:ext cx="716734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IN" sz="2000" b="1" smtClean="0">
                <a:solidFill>
                  <a:srgbClr val="554334"/>
                </a:solidFill>
                <a:latin typeface="Nudi 01 e" pitchFamily="2" charset="0"/>
              </a:rPr>
              <a:t>EzÀÄ Fzï £ÀªÀiÁgÀhiï£À §½PÀªÁVgÀ¨ÉÃPÀÄ. AiÀiÁPÉAzÀgÉ ¥ÀæªÁ¢(¸À)gÀªÀgÀÄ ºÉÃ½zÀgÀÄ: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2590800"/>
            <a:ext cx="694321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IN" sz="2000" b="1" smtClean="0">
                <a:solidFill>
                  <a:srgbClr val="008000"/>
                </a:solidFill>
                <a:latin typeface="Nudi 01 e" pitchFamily="2" charset="0"/>
              </a:rPr>
              <a:t>“£ÀªÀiÁgÀhiï ªÀiÁqÀÄªÀÅzÀPÉÌ ªÉÆzÀ®Ä AiÀiÁgÁzÀgÀÆ §° ¤ÃrzÀÝgÉ CªÀ£ÀÄ CzÀgÀ ¸ÁÜ£ÀzÀ°è E£ÉÆßAzÀ£ÀÄß §° ¤ÃqÀ°. E£ÀÄß AiÀiÁgÁzÀgÀÆ §° ¤Ãr®èªÁzÀgÉ CªÀgÀÄ §° ¤ÃqÀ°.” [C¯ï§ÄSÁjÃ ªÀÄvÀÄÛ ªÀÄÄ¹èªÀiï]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3962400"/>
            <a:ext cx="66362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fr-FR" sz="2000" b="1" smtClean="0">
                <a:solidFill>
                  <a:srgbClr val="554334"/>
                </a:solidFill>
                <a:latin typeface="Nudi 01 e" pitchFamily="2" charset="0"/>
              </a:rPr>
              <a:t>§° ¤ÃqÀ®Ä £Á®ÄÌ ¢£ÀUÀ¼À PÁ¯ÁªÀPÁ±À«zÉ. Fzï ¢£À ªÀÄvÀÄÛ CzÀgÀ </a:t>
            </a:r>
          </a:p>
          <a:p>
            <a:pPr algn="ctr">
              <a:lnSpc>
                <a:spcPts val="3000"/>
              </a:lnSpc>
            </a:pPr>
            <a:r>
              <a:rPr lang="fr-FR" sz="2000" b="1" smtClean="0">
                <a:solidFill>
                  <a:srgbClr val="554334"/>
                </a:solidFill>
                <a:latin typeface="Nudi 01 e" pitchFamily="2" charset="0"/>
              </a:rPr>
              <a:t>£ÀAvÀgÀzÀ ªÀÄÆgÀÄ ¢£ÀUÀ¼ÀÄ. AiÀiÁPÉAzÀgÉ ¥ÀæªÁ¢(¸À)gÀªÀgÀÄ ºÉÃ½zÀgÀÄ:</a:t>
            </a:r>
            <a:endParaRPr lang="en-IN" sz="2000" b="1" smtClean="0">
              <a:solidFill>
                <a:srgbClr val="554334"/>
              </a:solidFill>
              <a:latin typeface="Nudi 01 e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5486400"/>
            <a:ext cx="61007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fr-FR" sz="2000" b="1" smtClean="0">
                <a:solidFill>
                  <a:srgbClr val="008000"/>
                </a:solidFill>
                <a:latin typeface="Nudi 01 e" pitchFamily="2" charset="0"/>
              </a:rPr>
              <a:t>“CAiÀiÁåªÀÄÄ vÀÛ²æÃPï (zÀÄ¯ï»dÓB 11, 12, 13) £À J®è ¢£ÀUÀ¼ÀÆ §° ¤ÃqÀÄªÀ ¢£ÀUÀ¼ÁVªÉ.” [C¹ì°ì®vÀÄ ¸Àì»ÃºÀB 2467]</a:t>
            </a:r>
            <a:endParaRPr lang="en-IN" sz="2000" b="1" smtClean="0">
              <a:solidFill>
                <a:srgbClr val="008000"/>
              </a:solidFill>
              <a:latin typeface="Nudi 01 e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1905000"/>
            <a:ext cx="5801588" cy="557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200" b="1" smtClean="0">
                <a:solidFill>
                  <a:srgbClr val="008000"/>
                </a:solidFill>
                <a:latin typeface="KFGQPC Uthman Taha Naskh" pitchFamily="2" charset="-78"/>
                <a:cs typeface="KFGQPC Uthman Taha Naskh" pitchFamily="2" charset="-78"/>
              </a:rPr>
              <a:t>{مَنْ ذَبَحَ قَبْلَ أَنْ يُصَلِّيَ فَلْيُعِدْ مَكَانَهَا أُخْرَى، وَمَنْ لَمْ يَذْبَحْ فَلْيَذْبَحْ}</a:t>
            </a:r>
            <a:endParaRPr lang="en-US" sz="2200">
              <a:solidFill>
                <a:srgbClr val="008000"/>
              </a:solidFill>
              <a:cs typeface="KFGQPC Uthman Taha Naskh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457890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1F1F1F"/>
                </a:solidFill>
                <a:latin typeface="Futura Md BT" pitchFamily="34" charset="0"/>
              </a:rPr>
              <a:t>IslamHouse.com</a:t>
            </a:r>
            <a:endParaRPr lang="en-US" sz="2000">
              <a:solidFill>
                <a:srgbClr val="1F1F1F"/>
              </a:solidFill>
              <a:latin typeface="Futura Md BT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3" grpId="0"/>
      <p:bldP spid="4" grpId="0"/>
      <p:bldP spid="5" grpId="0"/>
      <p:bldP spid="6" grpId="0" build="p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uhammad Hamza\Desktop\New folder\arch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848601" cy="6858000"/>
          </a:xfrm>
          <a:prstGeom prst="rect">
            <a:avLst/>
          </a:prstGeom>
          <a:noFill/>
        </p:spPr>
      </p:pic>
      <p:pic>
        <p:nvPicPr>
          <p:cNvPr id="8" name="Picture 3" descr="C:\Users\Muhammad Hamza\Desktop\New folder\arch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0"/>
            <a:ext cx="7848600" cy="6858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8424000" y="0"/>
            <a:ext cx="720000" cy="6858000"/>
          </a:xfrm>
          <a:prstGeom prst="rect">
            <a:avLst/>
          </a:prstGeom>
          <a:solidFill>
            <a:srgbClr val="554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762000"/>
            <a:ext cx="6477000" cy="533400"/>
          </a:xfrm>
          <a:prstGeom prst="rect">
            <a:avLst/>
          </a:prstGeom>
          <a:solidFill>
            <a:srgbClr val="FF02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3300"/>
              </a:solidFill>
            </a:endParaRPr>
          </a:p>
        </p:txBody>
      </p:sp>
      <p:sp>
        <p:nvSpPr>
          <p:cNvPr id="2" name="Subtitle 2"/>
          <p:cNvSpPr txBox="1">
            <a:spLocks/>
          </p:cNvSpPr>
          <p:nvPr/>
        </p:nvSpPr>
        <p:spPr>
          <a:xfrm>
            <a:off x="152400" y="838200"/>
            <a:ext cx="67056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lvl="0" indent="-457200">
              <a:spcBef>
                <a:spcPct val="20000"/>
              </a:spcBef>
              <a:buAutoNum type="arabicPeriod" startAt="3"/>
            </a:pPr>
            <a:r>
              <a:rPr lang="pt-BR" sz="2400" b="1" smtClean="0">
                <a:solidFill>
                  <a:schemeClr val="bg1"/>
                </a:solidFill>
                <a:latin typeface="Nudi 01 e" pitchFamily="2" charset="0"/>
              </a:rPr>
              <a:t>¸Áß£À ªÀiÁqÀÄªÀÅzÀÄ ªÀÄvÀÄÛ ¥ÀÅgÀÄµÀgÀÄ ¸ÀÄUÀAzsÀ ºÀZÀÄÑªÀÅzÀÄ: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udi 01 e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1524000"/>
            <a:ext cx="570975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IN" sz="2000" b="1" smtClean="0">
                <a:solidFill>
                  <a:srgbClr val="554334"/>
                </a:solidFill>
                <a:latin typeface="Nudi 01 e" pitchFamily="2" charset="0"/>
              </a:rPr>
              <a:t>CzÉÃ jÃw CvÀÄåvÀÛªÀÄ GqÀÄ¥À£ÀÄß zsÀj¸ÀÄªÀÅzÀÄ PÀÆqÀ. DzÀgÉ E¸Áæ¥sï ªÀiÁqÀÄªÀÅzÁUÀ°, GqÀÄ¥À£ÀÄß PÁ°£À ºÀgÀqÀÄUÀAnVAvÀ PÉ¼ÀUÉ zsÀj¸ÀÄªÀÅzÁUÀ°, UÀqÀØ ¨ÉÆÃ½¸ÀÄªÀÅzÁUÀ° ªÀiÁqÀ¨ÁgÀzÀÄ. EªÉ®èªÀÇ ¤¶zÀÞªÁVªÉ. ªÀÄ»¼ÉAiÀÄgÀÄ Fzï ¢£ÀzÀAzÀÄ FzÁÎºïUÀ½UÉ vÉgÀ¼ÀÄªÀÅzÀPÉÌ ±ÀjÃCvï C£ÀÄªÀÄw ¤ÃrzÉ. DzÀgÉ CªÀgÀÄ ¸ËAzÀAiÀÄð ¥ÀæPÀn¸ÀÄªÀÅzÁUÀ°, ¸ÀÄUÀAzsÀ ºÀZÀÄÑªÀÅzÁUÀ° ªÀiÁqÀ¨ÁgÀzÀÄ. ¸ËAzÀAiÀÄð ¥ÀæzÀ±Àð£À, ªÉÄÊªÀiÁl ¥ÀæzÀ±Àð£À, ¸ÀÄUÀAzsÀzÀ ¥ÀjªÀÄ¼À ªÉÆzÀ¯ÁzÀ DeÉÆÕÃ®èAWÀ£ÉUÀ¼À£ÀÄß ªÀiÁqÀÄvÁÛ C¯ÁèºÀ£À DeÁÕ¥Á®£É ªÀiÁqÀÄªÀÅzÀPÁÌV ªÀÄvÀÄÛ £ÀªÀiÁgÀhiïUÁV </a:t>
            </a:r>
          </a:p>
          <a:p>
            <a:pPr algn="ctr">
              <a:lnSpc>
                <a:spcPts val="3000"/>
              </a:lnSpc>
            </a:pPr>
            <a:r>
              <a:rPr lang="en-IN" sz="2000" b="1" smtClean="0">
                <a:solidFill>
                  <a:srgbClr val="554334"/>
                </a:solidFill>
                <a:latin typeface="Nudi 01 e" pitchFamily="2" charset="0"/>
              </a:rPr>
              <a:t>vÉgÀ¼ÀÄªÀÅzÀÄ ªÀÄÄ¹èªÀiï ªÀÄ»¼ÉUÉ AiÉÆÃUÀåªÁzÀÄzÀ®è.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457890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1F1F1F"/>
                </a:solidFill>
                <a:latin typeface="Futura Md BT" pitchFamily="34" charset="0"/>
              </a:rPr>
              <a:t>IslamHouse.com</a:t>
            </a:r>
            <a:endParaRPr lang="en-US" sz="2000">
              <a:solidFill>
                <a:srgbClr val="1F1F1F"/>
              </a:solidFill>
              <a:latin typeface="Futura Md BT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build="p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uhammad Hamza\Desktop\New folder\arch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848601" cy="6858000"/>
          </a:xfrm>
          <a:prstGeom prst="rect">
            <a:avLst/>
          </a:prstGeom>
          <a:noFill/>
        </p:spPr>
      </p:pic>
      <p:pic>
        <p:nvPicPr>
          <p:cNvPr id="10" name="Picture 3" descr="C:\Users\Muhammad Hamza\Desktop\New folder\arch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0"/>
            <a:ext cx="7848600" cy="68580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8424000" y="0"/>
            <a:ext cx="720000" cy="6858000"/>
          </a:xfrm>
          <a:prstGeom prst="rect">
            <a:avLst/>
          </a:prstGeom>
          <a:solidFill>
            <a:srgbClr val="554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762000"/>
            <a:ext cx="6477000" cy="533400"/>
          </a:xfrm>
          <a:prstGeom prst="rect">
            <a:avLst/>
          </a:prstGeom>
          <a:solidFill>
            <a:srgbClr val="FF02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3300"/>
              </a:solidFill>
            </a:endParaRPr>
          </a:p>
        </p:txBody>
      </p:sp>
      <p:sp>
        <p:nvSpPr>
          <p:cNvPr id="2" name="Subtitle 2"/>
          <p:cNvSpPr txBox="1">
            <a:spLocks/>
          </p:cNvSpPr>
          <p:nvPr/>
        </p:nvSpPr>
        <p:spPr>
          <a:xfrm>
            <a:off x="152400" y="838200"/>
            <a:ext cx="47244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pt-BR" sz="2400" b="1" smtClean="0">
                <a:solidFill>
                  <a:schemeClr val="bg1"/>
                </a:solidFill>
                <a:latin typeface="Nudi 01 e" pitchFamily="2" charset="0"/>
              </a:rPr>
              <a:t>4.	§° ¥ÁætÂAiÀÄ ªÀiÁA¸ÀªÀ£ÀÄß w£ÀÄßªÀÅzÀÄ: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udi 01 e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1447800"/>
            <a:ext cx="5562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IN" sz="2000" b="1" smtClean="0">
                <a:solidFill>
                  <a:srgbClr val="554334"/>
                </a:solidFill>
                <a:latin typeface="Nudi 01 e" pitchFamily="2" charset="0"/>
              </a:rPr>
              <a:t>¥ÀæªÁ¢(¸À)gÀªÀgÀÄ FzÁÎºï¢AzÀ ªÀÄgÀ½ §gÀÄªÀ vÀ£ÀPÀ K£À£ÀÆß w£ÀÄßwÛgÀ°®è. £ÀAvÀgÀ §° ¥ÁætÂAiÀÄ ªÀiÁA¸ÀªÀ£ÀÄß w£ÀÄßwÛzÀÝgÀÄ.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0800" y="3962400"/>
            <a:ext cx="54102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IN" sz="2000" b="1" smtClean="0">
                <a:solidFill>
                  <a:srgbClr val="554334"/>
                </a:solidFill>
                <a:latin typeface="Nudi 01 e" pitchFamily="2" charset="0"/>
              </a:rPr>
              <a:t>Fzï £ÀªÀiÁgÀhÄ£ÀÄß FzÁÎºïUÀ¼À°è ¤ªÀð»¸ÀÄªÀÅzÀÄ ¸ÀÄ£Àßvï. DzÀgÉ ªÀÄ¼É ªÉÆzÀ¯ÁzÀ «£Á¬ÄwUÀ½zÀÝgÉ CzÀ£ÀÄß ªÀÄ¹Ã¢UÀ¼À°è ¤ªÀð»¸À§ºÀÄzÀÄ.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3124200"/>
            <a:ext cx="6477000" cy="533400"/>
          </a:xfrm>
          <a:prstGeom prst="rect">
            <a:avLst/>
          </a:prstGeom>
          <a:solidFill>
            <a:srgbClr val="FF02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330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8600" y="3200400"/>
            <a:ext cx="58674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pt-BR" sz="2400" b="1" smtClean="0">
                <a:solidFill>
                  <a:schemeClr val="bg1"/>
                </a:solidFill>
                <a:latin typeface="Nudi 01 e" pitchFamily="2" charset="0"/>
              </a:rPr>
              <a:t>5.	¸ÁzsÀåªÁzÀgÉ FzÁÎºïUÉ £ÀqÉzÀÄPÉÆAqÀÄ ºÉÆÃUÀÄªÀÅzÀÄ: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udi 01 e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457890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1F1F1F"/>
                </a:solidFill>
                <a:latin typeface="Futura Md BT" pitchFamily="34" charset="0"/>
              </a:rPr>
              <a:t>IslamHouse.com</a:t>
            </a:r>
            <a:endParaRPr lang="en-US" sz="2000">
              <a:solidFill>
                <a:srgbClr val="1F1F1F"/>
              </a:solidFill>
              <a:latin typeface="Futura Md BT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3" grpId="0"/>
      <p:bldP spid="5" grpId="0"/>
      <p:bldP spid="13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uhammad Hamza\Desktop\New folder\arch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848601" cy="6858000"/>
          </a:xfrm>
          <a:prstGeom prst="rect">
            <a:avLst/>
          </a:prstGeom>
          <a:noFill/>
        </p:spPr>
      </p:pic>
      <p:pic>
        <p:nvPicPr>
          <p:cNvPr id="10" name="Picture 3" descr="C:\Users\Muhammad Hamza\Desktop\New folder\arch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0"/>
            <a:ext cx="7848600" cy="68580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8424000" y="0"/>
            <a:ext cx="720000" cy="6858000"/>
          </a:xfrm>
          <a:prstGeom prst="rect">
            <a:avLst/>
          </a:prstGeom>
          <a:solidFill>
            <a:srgbClr val="554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762000"/>
            <a:ext cx="6858000" cy="533400"/>
          </a:xfrm>
          <a:prstGeom prst="rect">
            <a:avLst/>
          </a:prstGeom>
          <a:solidFill>
            <a:srgbClr val="FF02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3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0" y="2895600"/>
            <a:ext cx="28969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3200" b="1" smtClean="0">
                <a:solidFill>
                  <a:srgbClr val="008000"/>
                </a:solidFill>
                <a:latin typeface="KFGQPC Uthman Taha Naskh" pitchFamily="2" charset="-78"/>
                <a:cs typeface="KFGQPC Uthman Taha Naskh" pitchFamily="2" charset="-78"/>
              </a:rPr>
              <a:t>﴿ فَصَلِّ لِرَبِّكَ وَانْحَرْ ﴾</a:t>
            </a:r>
            <a:endParaRPr lang="en-US" sz="3200">
              <a:solidFill>
                <a:srgbClr val="008000"/>
              </a:solidFill>
              <a:cs typeface="KFGQPC Uthman Taha Naskh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1340584"/>
            <a:ext cx="6172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IN" sz="2000" b="1" smtClean="0">
                <a:solidFill>
                  <a:srgbClr val="554334"/>
                </a:solidFill>
                <a:latin typeface="Nudi 01 e" pitchFamily="2" charset="0"/>
              </a:rPr>
              <a:t>±ÉÊRÄ¯ï E¸ÁèªÀiï E¨ïß vÉÊ«ÄAiÀÄåB ªÀÄÄAvÁzÀ ªÀÄÄºÀQÌPïUÀ¼ÁzÀ G®ªÀiÁUÀ¼ÀÄ MwÛ ºÉÃ½zÀAvÉ, Fzï £ÀªÀiÁgÀhiï PÀqÁØAiÀÄªÁVzÉ JA§ C©ü¥ÁæAiÀÄªÀÅ ¸ÀjAiÀiÁzÀ C©ü¥ÁæAiÀÄªÁVzÉ. </a:t>
            </a:r>
          </a:p>
          <a:p>
            <a:pPr algn="ctr">
              <a:lnSpc>
                <a:spcPts val="3000"/>
              </a:lnSpc>
            </a:pPr>
            <a:r>
              <a:rPr lang="en-IN" sz="2000" b="1" smtClean="0">
                <a:solidFill>
                  <a:srgbClr val="554334"/>
                </a:solidFill>
                <a:latin typeface="Nudi 01 e" pitchFamily="2" charset="0"/>
              </a:rPr>
              <a:t>AiÀiÁPÉAzÀgÉ C¯ÁèºÀÄ ºÉÃ¼ÀÄvÁÛ£É: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1" y="3733800"/>
            <a:ext cx="5867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IN" sz="2000" b="1" smtClean="0">
                <a:solidFill>
                  <a:srgbClr val="008000"/>
                </a:solidFill>
                <a:latin typeface="Nudi 01 e" pitchFamily="2" charset="0"/>
              </a:rPr>
              <a:t>“DzÀÝjAzÀ vÁªÀÅ vÀªÀÄä gÀ¨ïâUÁV £ÀªÀiÁgÀhiï ªÀiÁrj ªÀÄvÀÄÛ ¥ÁætÂ §° ¤Ãrj.” [PÀÄgïD£ï 108:2]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4572000"/>
            <a:ext cx="65532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IN" sz="2000" b="1" smtClean="0">
                <a:solidFill>
                  <a:srgbClr val="554334"/>
                </a:solidFill>
                <a:latin typeface="Nudi 01 e" pitchFamily="2" charset="0"/>
              </a:rPr>
              <a:t>±ÀjÃCvï C£ÀÄªÀÄw ¤ÃrzÀ «£Á¬Äw¬ÄgÀÄªÀ ºÉÆgÀvÀÄ Fzï £ÀªÀiÁgÀhÄ£ÀÄß AiÀiÁgÀÆ vÉÆgÉAiÀÄ¨ÁgÀzÀÄ. ªÀÄ»¼ÉAiÀÄgÀÄ ªÀÄÄ¹èªÀÄgÉÆA¢UÉ Fzï £ÀªÀiÁgÀhiï£À°è ¥Á¯ÉÆÎ¼Àî¨ÉÃPÀÄ. CªÀgÀÄ IÄvÀÄ¸ÁæªÀ«gÀÄªÀªÀgÀÄ CxÀªÁ C«ªÁ»vÉAiÀÄgÁVzÀÝgÀÆ ¸ÀºÀ. DzÀgÉ IÄvÀÄ¸ÁæªÀ«gÀÄªÀªÀgÀÄ </a:t>
            </a:r>
          </a:p>
          <a:p>
            <a:pPr algn="ctr">
              <a:lnSpc>
                <a:spcPts val="3000"/>
              </a:lnSpc>
            </a:pPr>
            <a:r>
              <a:rPr lang="en-IN" sz="2000" b="1" smtClean="0">
                <a:solidFill>
                  <a:srgbClr val="554334"/>
                </a:solidFill>
                <a:latin typeface="Nudi 01 e" pitchFamily="2" charset="0"/>
              </a:rPr>
              <a:t>£ÀªÀiÁgÀhiï£À ¸ÀÜ¼À¢AzÀ zÀÆgÀ«gÀ¨ÉÃPÀÄ.</a:t>
            </a:r>
          </a:p>
        </p:txBody>
      </p:sp>
      <p:sp>
        <p:nvSpPr>
          <p:cNvPr id="2" name="Subtitle 2"/>
          <p:cNvSpPr txBox="1">
            <a:spLocks/>
          </p:cNvSpPr>
          <p:nvPr/>
        </p:nvSpPr>
        <p:spPr>
          <a:xfrm>
            <a:off x="152400" y="838200"/>
            <a:ext cx="66294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IN" sz="2400" b="1" smtClean="0">
                <a:solidFill>
                  <a:schemeClr val="bg1"/>
                </a:solidFill>
                <a:latin typeface="Nudi 01 e" pitchFamily="2" charset="0"/>
              </a:rPr>
              <a:t>6.	Fzï £ÀªÀiÁgÀhiï ªÀiÁqÀÄªÀÅzÀÄ ªÀÄvÀÄÛ RÄvÀÄ§B D°¸ÀÄªÀÅzÀÄ: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udi 01 e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457890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1F1F1F"/>
                </a:solidFill>
                <a:latin typeface="Futura Md BT" pitchFamily="34" charset="0"/>
              </a:rPr>
              <a:t>IslamHouse.com</a:t>
            </a:r>
            <a:endParaRPr lang="en-US" sz="2000">
              <a:solidFill>
                <a:srgbClr val="1F1F1F"/>
              </a:solidFill>
              <a:latin typeface="Futura Md BT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  <p:bldP spid="4" grpId="0"/>
      <p:bldP spid="5" grpId="0"/>
      <p:bldP spid="6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uhammad Hamza\Desktop\New folder\arch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848601" cy="6858000"/>
          </a:xfrm>
          <a:prstGeom prst="rect">
            <a:avLst/>
          </a:prstGeom>
          <a:noFill/>
        </p:spPr>
      </p:pic>
      <p:pic>
        <p:nvPicPr>
          <p:cNvPr id="10" name="Picture 3" descr="C:\Users\Muhammad Hamza\Desktop\New folder\arch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0"/>
            <a:ext cx="7848600" cy="68580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8424000" y="0"/>
            <a:ext cx="720000" cy="6858000"/>
          </a:xfrm>
          <a:prstGeom prst="rect">
            <a:avLst/>
          </a:prstGeom>
          <a:solidFill>
            <a:srgbClr val="554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762000"/>
            <a:ext cx="5257800" cy="533400"/>
          </a:xfrm>
          <a:prstGeom prst="rect">
            <a:avLst/>
          </a:prstGeom>
          <a:solidFill>
            <a:srgbClr val="FF02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33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124200"/>
            <a:ext cx="5257800" cy="533400"/>
          </a:xfrm>
          <a:prstGeom prst="rect">
            <a:avLst/>
          </a:prstGeom>
          <a:solidFill>
            <a:srgbClr val="FF02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3300"/>
              </a:solidFill>
            </a:endParaRPr>
          </a:p>
        </p:txBody>
      </p:sp>
      <p:sp>
        <p:nvSpPr>
          <p:cNvPr id="2" name="Subtitle 2"/>
          <p:cNvSpPr txBox="1">
            <a:spLocks/>
          </p:cNvSpPr>
          <p:nvPr/>
        </p:nvSpPr>
        <p:spPr>
          <a:xfrm>
            <a:off x="0" y="838200"/>
            <a:ext cx="52578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pt-BR" sz="2400" b="1" smtClean="0">
                <a:solidFill>
                  <a:schemeClr val="bg1"/>
                </a:solidFill>
                <a:latin typeface="Nudi 01 e" pitchFamily="2" charset="0"/>
              </a:rPr>
              <a:t>7.	¨ÉÃgÉ ¨ÉÃgÉ zÁjUÀ¼À°è ºÉÆÃV §gÀÄªÀÅzÀÄ: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udi 01 e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1524000"/>
            <a:ext cx="626960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IN" sz="2000" b="1" smtClean="0">
                <a:solidFill>
                  <a:srgbClr val="554334"/>
                </a:solidFill>
                <a:latin typeface="Nudi 01 e" pitchFamily="2" charset="0"/>
              </a:rPr>
              <a:t>FzÁÎºïUÉ MAzÀÄ zÁj¬ÄAzÀ ºÉÆÃzÀgÉ E£ÉÆßAzÀÄ zÁj¬ÄAzÀ ªÀÄ£ÉUÉ ªÀÄgÀ¼ÀÄªÀÅzÀÄ C¥ÉÃPÀëtÂÃAiÀÄªÁVzÉ. AiÀiÁPÉAzÀgÉ ¥ÀæªÁ¢(¸À)gÀªÀgÀÄ ºÁUÉ ªÀiÁqÀÄwÛzÀÝgÀÄ.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3200400"/>
            <a:ext cx="42672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pt-BR" sz="2400" b="1" smtClean="0">
                <a:solidFill>
                  <a:schemeClr val="bg1"/>
                </a:solidFill>
                <a:latin typeface="Nudi 01 e" pitchFamily="2" charset="0"/>
              </a:rPr>
              <a:t>8.	Fzï ±ÀÄ¨sÁ±ÀAiÀÄ PÉÆÃgÀÄªÀÅzÀÄ: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udi 01 e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3962400"/>
            <a:ext cx="619180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IN" sz="2000" b="1" smtClean="0">
                <a:solidFill>
                  <a:srgbClr val="554334"/>
                </a:solidFill>
                <a:latin typeface="Nudi 01 e" pitchFamily="2" charset="0"/>
              </a:rPr>
              <a:t>“vÀPÀ§â®¯ÁèºÀÄ «Ä£Áß ªÀ «Ä£ïPÀÄªÀiï” (C¯ÁèºÀÄ £À«ÄäAzÀ ªÀÄvÀÄÛ ¤«ÄäAzÀ ¹éÃPÀj¸À°) JA§ ±ÀÄ¨sÁ±ÀAiÀÄUÀ¼À£ÀÄß PÉÆÃgÀÄªÀÅzÀgÀ°è vÉÆAzÀgÉ¬Ä®è.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6457890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1F1F1F"/>
                </a:solidFill>
                <a:latin typeface="Futura Md BT" pitchFamily="34" charset="0"/>
              </a:rPr>
              <a:t>IslamHouse.com</a:t>
            </a:r>
            <a:endParaRPr lang="en-US" sz="2000">
              <a:solidFill>
                <a:srgbClr val="1F1F1F"/>
              </a:solidFill>
              <a:latin typeface="Futura Md BT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" grpId="0"/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uhammad Hamza\Desktop\New folder\ar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8382000" y="0"/>
            <a:ext cx="762000" cy="6858000"/>
          </a:xfrm>
          <a:prstGeom prst="rect">
            <a:avLst/>
          </a:prstGeom>
          <a:solidFill>
            <a:srgbClr val="66412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0" y="1371600"/>
            <a:ext cx="38940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4000" b="1" smtClean="0">
                <a:solidFill>
                  <a:srgbClr val="008000"/>
                </a:solidFill>
                <a:latin typeface="KFGQPC Uthman Taha Naskh" pitchFamily="2" charset="-78"/>
                <a:cs typeface="KFGQPC Uthman Taha Naskh" pitchFamily="2" charset="-78"/>
              </a:rPr>
              <a:t>﴿ وَالْفَجْرِ وَلَيَالٍ عَشْرٍ ﴾</a:t>
            </a:r>
            <a:endParaRPr lang="en-US" sz="4000">
              <a:solidFill>
                <a:srgbClr val="008000"/>
              </a:solidFill>
              <a:cs typeface="KFGQPC Uthman Taha Naskh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2209800"/>
            <a:ext cx="510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smtClean="0">
                <a:solidFill>
                  <a:srgbClr val="008000"/>
                </a:solidFill>
                <a:latin typeface="Nudi 01 e" pitchFamily="2" charset="0"/>
              </a:rPr>
              <a:t>“¥Àæ¨sÁvÀzÀ ªÉÄÃ¯ÁuÉ ªÀÄvÀÄÛ ºÀvÀÄÛ gÁwæUÀ¼À ªÉÄÃ¯ÁuÉ.” [PÀÄgïD£ï 89:1-2]</a:t>
            </a:r>
            <a:endParaRPr lang="en-US" sz="2800" b="1">
              <a:solidFill>
                <a:srgbClr val="008000"/>
              </a:solidFill>
              <a:latin typeface="Nudi 01 e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3810000"/>
            <a:ext cx="40511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smtClean="0">
                <a:solidFill>
                  <a:srgbClr val="664120"/>
                </a:solidFill>
                <a:latin typeface="Nudi 01 e" pitchFamily="2" charset="0"/>
              </a:rPr>
              <a:t>E¨ïß PÀ¹Ãgï ºÉÃ¼ÀÄvÁÛgÉ: </a:t>
            </a:r>
          </a:p>
          <a:p>
            <a:r>
              <a:rPr lang="en-IN" sz="2400" b="1" smtClean="0">
                <a:solidFill>
                  <a:srgbClr val="664120"/>
                </a:solidFill>
                <a:latin typeface="Nudi 01 e" pitchFamily="2" charset="0"/>
              </a:rPr>
              <a:t>“EzÀgÀ GzÉÝÃ±ÀªÀÅ zÀÄ¯ï»dÓB wAUÀ¼À </a:t>
            </a:r>
          </a:p>
          <a:p>
            <a:r>
              <a:rPr lang="en-IN" sz="2400" b="1" smtClean="0">
                <a:solidFill>
                  <a:srgbClr val="664120"/>
                </a:solidFill>
                <a:latin typeface="Nudi 01 e" pitchFamily="2" charset="0"/>
              </a:rPr>
              <a:t>ªÉÆzÀ® ºÀvÀÄÛ ¢£ÀUÀ¼ÀÄ.”</a:t>
            </a:r>
            <a:endParaRPr lang="en-US" sz="2400" b="1">
              <a:solidFill>
                <a:srgbClr val="664120"/>
              </a:solidFill>
              <a:latin typeface="Nudi 01 e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57200"/>
            <a:ext cx="2667000" cy="533400"/>
          </a:xfrm>
          <a:prstGeom prst="rect">
            <a:avLst/>
          </a:prstGeom>
          <a:solidFill>
            <a:srgbClr val="FF02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81000" y="533400"/>
            <a:ext cx="22860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IN" sz="2400" b="1" smtClean="0">
                <a:solidFill>
                  <a:schemeClr val="bg1"/>
                </a:solidFill>
                <a:latin typeface="Nudi 01 e" pitchFamily="2" charset="0"/>
              </a:rPr>
              <a:t>C¯ÁèºÀÄ ºÉÃ¼ÀÄvÁÛ£É: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udi 01 e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457890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E6DFD5"/>
                </a:solidFill>
                <a:latin typeface="Futura Md BT" pitchFamily="34" charset="0"/>
              </a:rPr>
              <a:t>IslamHouse.com</a:t>
            </a:r>
            <a:endParaRPr lang="en-US" sz="2000">
              <a:solidFill>
                <a:srgbClr val="E6DFD5"/>
              </a:solidFill>
              <a:latin typeface="Futura Md BT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uiExpand="1" build="p"/>
      <p:bldP spid="10" grpId="0" animBg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DB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uhammad Hamza\Desktop\New folder\minar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0"/>
            <a:ext cx="5286375" cy="6858000"/>
          </a:xfrm>
          <a:prstGeom prst="rect">
            <a:avLst/>
          </a:prstGeom>
          <a:noFill/>
        </p:spPr>
      </p:pic>
      <p:sp>
        <p:nvSpPr>
          <p:cNvPr id="2" name="Subtitle 2"/>
          <p:cNvSpPr txBox="1">
            <a:spLocks/>
          </p:cNvSpPr>
          <p:nvPr/>
        </p:nvSpPr>
        <p:spPr>
          <a:xfrm>
            <a:off x="3657600" y="4876800"/>
            <a:ext cx="5257800" cy="14478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indent="-342900" algn="ctr"/>
            <a:r>
              <a:rPr lang="en-IN" sz="4000" b="1" smtClean="0">
                <a:solidFill>
                  <a:srgbClr val="FF0240"/>
                </a:solidFill>
                <a:latin typeface="Nudi 01 e" pitchFamily="2" charset="0"/>
              </a:rPr>
              <a:t>FzïUÉ ¸ÀA§A¢ü¹ d£ÀgÀÄ ªÀiÁqÀÄªÀ PÉ®ªÀÅ vÀ¥ÀÅöàUÀ¼ÀÄ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FF0240"/>
              </a:solidFill>
              <a:effectLst/>
              <a:uLnTx/>
              <a:uFillTx/>
              <a:latin typeface="Nudi 01 e" pitchFamily="2" charset="0"/>
              <a:ea typeface="+mn-ea"/>
              <a:cs typeface="+mn-cs"/>
            </a:endParaRPr>
          </a:p>
        </p:txBody>
      </p:sp>
      <p:pic>
        <p:nvPicPr>
          <p:cNvPr id="9" name="Picture 3" descr="C:\Users\Muhammad Hamza\Desktop\New folder\arch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0"/>
            <a:ext cx="4038600" cy="382604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1219200"/>
            <a:ext cx="9144000" cy="900000"/>
          </a:xfrm>
          <a:prstGeom prst="rect">
            <a:avLst/>
          </a:prstGeom>
          <a:solidFill>
            <a:srgbClr val="467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Muhammad Hamza\Desktop\New folder\minar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657600" cy="6858000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495800" y="1371600"/>
            <a:ext cx="4648200" cy="1069975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SA" sz="4000" b="1" smtClean="0">
                <a:solidFill>
                  <a:schemeClr val="bg1"/>
                </a:solidFill>
                <a:latin typeface="Traditional Arabic" pitchFamily="18" charset="-78"/>
                <a:ea typeface="+mj-ea"/>
                <a:cs typeface="Traditional Arabic" pitchFamily="18" charset="-78"/>
              </a:rPr>
              <a:t>الأخطاء التي يقع فيها بعض الناس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aditional Arabic" pitchFamily="18" charset="-78"/>
              <a:ea typeface="+mj-ea"/>
              <a:cs typeface="Traditional Arabic" pitchFamily="18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457890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1F1F1F"/>
                </a:solidFill>
                <a:latin typeface="Futura Md BT" pitchFamily="34" charset="0"/>
              </a:rPr>
              <a:t>IslamHouse.com</a:t>
            </a:r>
            <a:endParaRPr lang="en-US" sz="2000">
              <a:solidFill>
                <a:srgbClr val="1F1F1F"/>
              </a:solidFill>
              <a:latin typeface="Futura Md BT" pitchFamily="34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DB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Muhammad Hamza\Desktop\New folder\minar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57600" cy="6858000"/>
          </a:xfrm>
          <a:prstGeom prst="rect">
            <a:avLst/>
          </a:prstGeom>
          <a:noFill/>
        </p:spPr>
      </p:pic>
      <p:pic>
        <p:nvPicPr>
          <p:cNvPr id="9" name="Picture 3" descr="C:\Users\Muhammad Hamza\Desktop\New folder\minar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5" y="0"/>
            <a:ext cx="5286375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762000"/>
            <a:ext cx="5562600" cy="533400"/>
          </a:xfrm>
          <a:prstGeom prst="rect">
            <a:avLst/>
          </a:prstGeom>
          <a:solidFill>
            <a:srgbClr val="FF02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33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124200"/>
            <a:ext cx="5562600" cy="533400"/>
          </a:xfrm>
          <a:prstGeom prst="rect">
            <a:avLst/>
          </a:prstGeom>
          <a:solidFill>
            <a:srgbClr val="FF02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330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838200"/>
            <a:ext cx="48006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pt-BR" sz="2400" b="1" smtClean="0">
                <a:solidFill>
                  <a:schemeClr val="bg1"/>
                </a:solidFill>
                <a:latin typeface="Nudi 01 e" pitchFamily="2" charset="0"/>
              </a:rPr>
              <a:t>1.	¸ÁªÀÄÆ»PÀªÁV vÀQâÃgï ºÉÃ¼ÀÄªÀÅzÀÄ: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udi 01 e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1524000"/>
            <a:ext cx="62696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IN" sz="2000" b="1" smtClean="0">
                <a:solidFill>
                  <a:srgbClr val="554334"/>
                </a:solidFill>
                <a:latin typeface="Nudi 01 e" pitchFamily="2" charset="0"/>
              </a:rPr>
              <a:t>CAzÀgÉ J®ègÀÆ MmÁÖV vÀQâÃgï ºÉÃ¼ÀÄªÀÅzÀÄ CxÀªÁ M§â ªÀåQÛ vÀQâÃgï ºÉÃ¼ÀÄªÀÅzÀ£ÀÄß C£ÀÄ¸Àj¹ EvÀgÀgÀÄ vÀQâÃgï ºÉÃ¼ÀÄªÀÅzÀÄ.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3200400"/>
            <a:ext cx="57150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pt-BR" sz="2400" b="1" smtClean="0">
                <a:solidFill>
                  <a:schemeClr val="bg1"/>
                </a:solidFill>
                <a:latin typeface="Nudi 01 e" pitchFamily="2" charset="0"/>
              </a:rPr>
              <a:t>2.	Fzï ¢£ÀzÀAzÀÄ ºÀgÁªÀiïUÀ¼À£ÀÄß ªÀiÁqÀÄªÀÅzÀÄ: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udi 01 e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3962400"/>
            <a:ext cx="61918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IN" sz="2000" b="1" smtClean="0">
                <a:solidFill>
                  <a:srgbClr val="554334"/>
                </a:solidFill>
                <a:latin typeface="Nudi 01 e" pitchFamily="2" charset="0"/>
              </a:rPr>
              <a:t>GzÁºÀgÀuÉUÉ ¸ÀAVÃvÀ D°¸ÀÄªÀÅzÀÄ, ZÀ®£ÀavÀæ «ÃQë¸ÀÄªÀÅzÀÄ, ªÀÄºÀæªÀiïUÀ¼À®èzÀ UÀAqÀÄ ºÉtÄÚ «Ä±ÀæUÉÆ¼ÀÄîªÀÅzÀÄ EvÁå¢.</a:t>
            </a:r>
          </a:p>
        </p:txBody>
      </p:sp>
      <p:sp>
        <p:nvSpPr>
          <p:cNvPr id="10" name="Rectangle 9"/>
          <p:cNvSpPr/>
          <p:nvPr/>
        </p:nvSpPr>
        <p:spPr>
          <a:xfrm>
            <a:off x="8424000" y="0"/>
            <a:ext cx="720000" cy="6858000"/>
          </a:xfrm>
          <a:prstGeom prst="rect">
            <a:avLst/>
          </a:prstGeom>
          <a:solidFill>
            <a:srgbClr val="467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6457890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1F1F1F"/>
                </a:solidFill>
                <a:latin typeface="Futura Md BT" pitchFamily="34" charset="0"/>
              </a:rPr>
              <a:t>IslamHouse.com</a:t>
            </a:r>
            <a:endParaRPr lang="en-US" sz="2000">
              <a:solidFill>
                <a:srgbClr val="1F1F1F"/>
              </a:solidFill>
              <a:latin typeface="Futura Md BT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7" grpId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DB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uhammad Hamza\Desktop\New folder\minar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57600" cy="6858000"/>
          </a:xfrm>
          <a:prstGeom prst="rect">
            <a:avLst/>
          </a:prstGeom>
          <a:noFill/>
        </p:spPr>
      </p:pic>
      <p:pic>
        <p:nvPicPr>
          <p:cNvPr id="11" name="Picture 3" descr="C:\Users\Muhammad Hamza\Desktop\New folder\minar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5" y="0"/>
            <a:ext cx="5286375" cy="68580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8424000" y="0"/>
            <a:ext cx="720000" cy="6858000"/>
          </a:xfrm>
          <a:prstGeom prst="rect">
            <a:avLst/>
          </a:prstGeom>
          <a:solidFill>
            <a:srgbClr val="467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762000"/>
            <a:ext cx="8001000" cy="533400"/>
          </a:xfrm>
          <a:prstGeom prst="rect">
            <a:avLst/>
          </a:prstGeom>
          <a:solidFill>
            <a:srgbClr val="FF02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33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438400"/>
            <a:ext cx="8010144" cy="533400"/>
          </a:xfrm>
          <a:prstGeom prst="rect">
            <a:avLst/>
          </a:prstGeom>
          <a:solidFill>
            <a:srgbClr val="FF02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330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838200"/>
            <a:ext cx="80772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pt-BR" sz="2400" b="1" smtClean="0">
                <a:solidFill>
                  <a:schemeClr val="bg1"/>
                </a:solidFill>
                <a:latin typeface="Nudi 01 e" pitchFamily="2" charset="0"/>
              </a:rPr>
              <a:t>3.	§° ¤ÃqÀÄªÀÅzÀPÉÌ ªÉÆzÀ®Ä PÀÆzÀ®£ÀÄß CxÀªÁ GUÀÄgÀÄ PÀvÀÛj¸ÀÄªÀÅzÀÄ: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udi 01 e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1524000"/>
            <a:ext cx="62696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IN" sz="2000" b="1" smtClean="0">
                <a:solidFill>
                  <a:srgbClr val="554334"/>
                </a:solidFill>
                <a:latin typeface="Nudi 01 e" pitchFamily="2" charset="0"/>
              </a:rPr>
              <a:t>AiÀiÁPÉAzÀgÉ ¥ÀæªÁ¢(¸À)gÀªÀgÀÄ EzÀ£ÀÄß «gÉÆÃ¢ü¹zÁÝgÉ.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2514600"/>
            <a:ext cx="44196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pt-BR" sz="2400" b="1" smtClean="0">
                <a:solidFill>
                  <a:schemeClr val="bg1"/>
                </a:solidFill>
                <a:latin typeface="Nudi 01 e" pitchFamily="2" charset="0"/>
              </a:rPr>
              <a:t>4.	zÀÄªÀåðAiÀÄ ªÀÄvÀÄÛ zÀÄAzÀÄUÁjPÉ: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udi 01 e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3200400"/>
            <a:ext cx="619180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IN" sz="2000" b="1" smtClean="0">
                <a:solidFill>
                  <a:srgbClr val="554334"/>
                </a:solidFill>
                <a:latin typeface="Nudi 01 e" pitchFamily="2" charset="0"/>
              </a:rPr>
              <a:t>CAzÀgÉ C£ÁªÀ±ÀåPÀªÁV AiÀiÁªÀÅzÉÃ ¥ÀæAiÉÆÃd£À«®èzÀ ªÀ¸ÀÄÛ CxÀªÁ «µÀAiÀÄUÀ½UÁV zÀÄªÀåðAiÀÄ ªÀÄvÀÄÛ zÀÄAzÀÄUÁjPÉ ªÀiÁqÀÄªÀÅzÀÄ. AiÀiÁPÉAzÀgÉ C¯ÁèºÀÄ ºÉÃ¼ÀÄvÁÛ£É: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55657" y="4572000"/>
            <a:ext cx="47580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3200" b="1" smtClean="0">
                <a:solidFill>
                  <a:srgbClr val="008000"/>
                </a:solidFill>
                <a:latin typeface="KFGQPC Uthman Taha Naskh" pitchFamily="2" charset="-78"/>
                <a:cs typeface="KFGQPC Uthman Taha Naskh" pitchFamily="2" charset="-78"/>
              </a:rPr>
              <a:t>﴿ وَلَا تُسْرِفُوا إِنَّهُ لَا يُحِبُّ الْمُسْرِفِينَ ﴾</a:t>
            </a:r>
            <a:endParaRPr lang="en-US" sz="3200">
              <a:solidFill>
                <a:srgbClr val="008000"/>
              </a:solidFill>
              <a:cs typeface="KFGQPC Uthman Taha Naskh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8401" y="5410200"/>
            <a:ext cx="5867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IN" sz="2000" b="1" smtClean="0">
                <a:solidFill>
                  <a:srgbClr val="008000"/>
                </a:solidFill>
                <a:latin typeface="Nudi 01 e" pitchFamily="2" charset="0"/>
              </a:rPr>
              <a:t>“¤ÃªÀÅ zÀÄªÀåðAiÀÄ ªÀiÁqÀ¨ÁgÀzÀÄ. RArvÀªÁVAiÀÄÆ zÀÄªÀåðAiÀÄ ªÀiÁqÀÄªÀªÀgÀ£ÀÄß C¯ÁèºÀÄ EµÀÖ¥ÀqÀÄªÀÅ¢®è.” [PÀÄgïD£ï 6:141]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6457890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1F1F1F"/>
                </a:solidFill>
                <a:latin typeface="Futura Md BT" pitchFamily="34" charset="0"/>
              </a:rPr>
              <a:t>IslamHouse.com</a:t>
            </a:r>
            <a:endParaRPr lang="en-US" sz="2000">
              <a:solidFill>
                <a:srgbClr val="1F1F1F"/>
              </a:solidFill>
              <a:latin typeface="Futura Md BT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DB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Muhammad Hamza\Desktop\New folder\minar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3925" y="0"/>
            <a:ext cx="4410075" cy="6840537"/>
          </a:xfrm>
          <a:prstGeom prst="rect">
            <a:avLst/>
          </a:prstGeom>
          <a:noFill/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3657600" y="4876800"/>
            <a:ext cx="5257800" cy="14478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indent="-342900" algn="ctr"/>
            <a:r>
              <a:rPr lang="en-IN" sz="4000" b="1" smtClean="0">
                <a:solidFill>
                  <a:srgbClr val="FF0240"/>
                </a:solidFill>
                <a:latin typeface="Nudi 01 e" pitchFamily="2" charset="0"/>
              </a:rPr>
              <a:t>Gzï»AiÀÄvï£À PÉ®ªÀÅ ¤AiÀÄªÀÄUÀ¼ÀÄ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FF0240"/>
              </a:solidFill>
              <a:effectLst/>
              <a:uLnTx/>
              <a:uFillTx/>
              <a:latin typeface="Nudi 01 e" pitchFamily="2" charset="0"/>
              <a:ea typeface="+mn-ea"/>
              <a:cs typeface="+mn-cs"/>
            </a:endParaRPr>
          </a:p>
        </p:txBody>
      </p:sp>
      <p:pic>
        <p:nvPicPr>
          <p:cNvPr id="8" name="Picture 3" descr="C:\Users\Muhammad Hamza\Desktop\New folder\arch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0"/>
            <a:ext cx="4038600" cy="382604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1219200"/>
            <a:ext cx="9144000" cy="900000"/>
          </a:xfrm>
          <a:prstGeom prst="rect">
            <a:avLst/>
          </a:prstGeom>
          <a:solidFill>
            <a:srgbClr val="3A5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uhammad Hamza\Desktop\New folder\minar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463"/>
            <a:ext cx="3971925" cy="6840537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324600" y="1371600"/>
            <a:ext cx="2819400" cy="106997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SA" sz="4000" b="1" smtClean="0">
                <a:solidFill>
                  <a:schemeClr val="bg1"/>
                </a:solidFill>
                <a:latin typeface="Traditional Arabic" pitchFamily="18" charset="-78"/>
                <a:ea typeface="+mj-ea"/>
                <a:cs typeface="Traditional Arabic" pitchFamily="18" charset="-78"/>
              </a:rPr>
              <a:t>أحكام الأضحية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aditional Arabic" pitchFamily="18" charset="-78"/>
              <a:ea typeface="+mj-ea"/>
              <a:cs typeface="Traditional Arabic" pitchFamily="18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457890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1F1F1F"/>
                </a:solidFill>
                <a:latin typeface="Futura Md BT" pitchFamily="34" charset="0"/>
              </a:rPr>
              <a:t>IslamHouse.com</a:t>
            </a:r>
            <a:endParaRPr lang="en-US" sz="2000">
              <a:solidFill>
                <a:srgbClr val="1F1F1F"/>
              </a:solidFill>
              <a:latin typeface="Futura Md BT" pitchFamily="34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DB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uhammad Hamza\Desktop\New folder\mina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463"/>
            <a:ext cx="3971925" cy="6840537"/>
          </a:xfrm>
          <a:prstGeom prst="rect">
            <a:avLst/>
          </a:prstGeom>
          <a:noFill/>
        </p:spPr>
      </p:pic>
      <p:pic>
        <p:nvPicPr>
          <p:cNvPr id="3" name="Picture 3" descr="C:\Users\Muhammad Hamza\Desktop\New folder\minar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3925" y="0"/>
            <a:ext cx="4410075" cy="684053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8424000" y="0"/>
            <a:ext cx="720000" cy="6858000"/>
          </a:xfrm>
          <a:prstGeom prst="rect">
            <a:avLst/>
          </a:prstGeom>
          <a:solidFill>
            <a:srgbClr val="3A5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762000"/>
            <a:ext cx="5029200" cy="533400"/>
          </a:xfrm>
          <a:prstGeom prst="rect">
            <a:avLst/>
          </a:prstGeom>
          <a:solidFill>
            <a:srgbClr val="FF02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3300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838200"/>
            <a:ext cx="51816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pt-BR" sz="2400" b="1" smtClean="0">
                <a:solidFill>
                  <a:schemeClr val="bg1"/>
                </a:solidFill>
                <a:latin typeface="Nudi 01 e" pitchFamily="2" charset="0"/>
              </a:rPr>
              <a:t>1.	AiÀiÁªÉ®è ¥ÁætÂUÀ¼À£ÀÄß §° ¤ÃqÀ§ºÀÄzÀÄ?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udi 01 e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1" y="1447800"/>
            <a:ext cx="6019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IN" sz="2000" b="1" smtClean="0">
                <a:solidFill>
                  <a:srgbClr val="554334"/>
                </a:solidFill>
                <a:latin typeface="Nudi 01 e" pitchFamily="2" charset="0"/>
              </a:rPr>
              <a:t>§°ªÀÄÈUÀªÀÅ MAmÉ, ºÀ¸ÀÄ CxÀªÁ DqÀÄ DVgÀ¨ÉÃPÀÄ. AiÀiÁPÉAzÀgÉ C¯ÁèºÀÄ ºÉÃ¼ÀÄvÁÛ£É: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81200" y="2514600"/>
            <a:ext cx="601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3200" b="1" smtClean="0">
                <a:solidFill>
                  <a:srgbClr val="008000"/>
                </a:solidFill>
                <a:latin typeface="KFGQPC Uthman Taha Naskh" pitchFamily="2" charset="-78"/>
                <a:cs typeface="KFGQPC Uthman Taha Naskh" pitchFamily="2" charset="-78"/>
              </a:rPr>
              <a:t>﴿ وَيَذْكُرُوا اسْمَ اللَّهِ فِي أَيَّامٍ مَعْلُومَاتٍ عَلَى مَا رَزَقَهُمْ مِنْ بَهِيمَةِ الْأَنْعَامِ ﴾</a:t>
            </a:r>
            <a:endParaRPr lang="en-US" sz="3200">
              <a:solidFill>
                <a:srgbClr val="008000"/>
              </a:solidFill>
              <a:cs typeface="KFGQPC Uthman Taha Naskh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4191000"/>
            <a:ext cx="5867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IN" sz="2000" b="1" smtClean="0">
                <a:solidFill>
                  <a:srgbClr val="008000"/>
                </a:solidFill>
                <a:latin typeface="Nudi 01 e" pitchFamily="2" charset="0"/>
              </a:rPr>
              <a:t>“ªÀÄvÀÄÛ £ÁªÀÅ CªÀjUÉ MzÀV¹zÀ eÁ£ÀÄªÁgÀÄUÀ¼À ªÉÄÃ¯É ¸ÀÄ¥ÀjavÀ ¢£ÀUÀ¼À°è C¯ÁèºÀ£À £ÁªÀÄªÀ£ÀÄß ¸Àäj¸ÀÄªÀÅzÀPÁÌV.” [PÀÄgïD£ï 22:28]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457890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1F1F1F"/>
                </a:solidFill>
                <a:latin typeface="Futura Md BT" pitchFamily="34" charset="0"/>
              </a:rPr>
              <a:t>IslamHouse.com</a:t>
            </a:r>
            <a:endParaRPr lang="en-US" sz="2000">
              <a:solidFill>
                <a:srgbClr val="1F1F1F"/>
              </a:solidFill>
              <a:latin typeface="Futura Md BT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DB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Muhammad Hamza\Desktop\New folder\mina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463"/>
            <a:ext cx="3971925" cy="6840537"/>
          </a:xfrm>
          <a:prstGeom prst="rect">
            <a:avLst/>
          </a:prstGeom>
          <a:noFill/>
        </p:spPr>
      </p:pic>
      <p:pic>
        <p:nvPicPr>
          <p:cNvPr id="9" name="Picture 3" descr="C:\Users\Muhammad Hamza\Desktop\New folder\minar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3925" y="0"/>
            <a:ext cx="4410075" cy="6840537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8424000" y="0"/>
            <a:ext cx="720000" cy="6858000"/>
          </a:xfrm>
          <a:prstGeom prst="rect">
            <a:avLst/>
          </a:prstGeom>
          <a:solidFill>
            <a:srgbClr val="3A5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762000"/>
            <a:ext cx="5638800" cy="533400"/>
          </a:xfrm>
          <a:prstGeom prst="rect">
            <a:avLst/>
          </a:prstGeom>
          <a:solidFill>
            <a:srgbClr val="FF02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3300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0" y="838200"/>
            <a:ext cx="57912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pt-BR" sz="2400" b="1" smtClean="0">
                <a:solidFill>
                  <a:schemeClr val="bg1"/>
                </a:solidFill>
                <a:latin typeface="Nudi 01 e" pitchFamily="2" charset="0"/>
              </a:rPr>
              <a:t>2.	£Á®ÄÌ ¥ÁætÂUÀ¼ÀÄ §° ¤ÃqÀÄªÀÅzÀPÉÌ AiÉÆÃUÀåªÀ®è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udi 01 e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1201" y="1447800"/>
            <a:ext cx="26669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IN" sz="2000" b="1" smtClean="0">
                <a:solidFill>
                  <a:srgbClr val="554334"/>
                </a:solidFill>
                <a:latin typeface="Nudi 01 e" pitchFamily="2" charset="0"/>
              </a:rPr>
              <a:t>¥ÀæªÁ¢(¸À)gÀªÀgÀÄ ºÉÃ½zÀgÀÄ: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81200" y="2133600"/>
            <a:ext cx="6019800" cy="1065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200" b="1" smtClean="0">
                <a:solidFill>
                  <a:srgbClr val="008000"/>
                </a:solidFill>
                <a:latin typeface="KFGQPC Uthman Taha Naskh" pitchFamily="2" charset="-78"/>
                <a:cs typeface="KFGQPC Uthman Taha Naskh" pitchFamily="2" charset="-78"/>
              </a:rPr>
              <a:t>{أَرْبَعَةٌ لَا تَجْزِئُ فِي الْأَضَاحِي: الْعَوْرَاءُ الْبَيِّنُ عَوَرُهَا، وَالْمَرِيضَةُ الْبَيِّنُ مَرَضُهَا، وَالْعَرْجَاءُ الْبَيِّنُ ظَلْعُهَا، وَالْعَجْفَاءُ الَّتِي لَا تُنْقِي}.</a:t>
            </a:r>
            <a:endParaRPr lang="en-US" sz="2200">
              <a:solidFill>
                <a:srgbClr val="008000"/>
              </a:solidFill>
              <a:cs typeface="KFGQPC Uthman Taha Naskh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7400" y="3429000"/>
            <a:ext cx="5867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IN" sz="2000" b="1" smtClean="0">
                <a:solidFill>
                  <a:srgbClr val="008000"/>
                </a:solidFill>
                <a:latin typeface="Nudi 01 e" pitchFamily="2" charset="0"/>
              </a:rPr>
              <a:t>“£Á®ÄÌ ¥ÁætÂUÀ¼ÀÄ §° ¤ÃqÀÄªÀÅzÀPÉÌ ¹AzsÀÄªÀ®è: MPÀÌtÄÚ ¸ÀàµÀÖªÁV PÁtÄªÀ MAzÀÄ PÀtÂÚgÀÄªÀ ¥ÁætÂ. gÉÆÃUÀªÀÅ ¸ÀàµÀÖªÁV PÁtÄªÀ PÁ¬Ä¯É ¦ÃrvÀ ¥ÁætÂ. CAUÀªÉÊPÀ®åªÀÅ ¸ÀàµÀÖªÁV PÁtÄªÀ CAUÀ«PÀ® ¥ÁætÂ. ªÀÄÆ¼ÉAiÀÄ°è ªÀÄeÉÓ¬Ä®èzÀ PÀÈ±ÀPÁAiÀÄ ¥ÁætÂ.” [CwÛ«Äð¢]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05000" y="5257800"/>
            <a:ext cx="6019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IN" sz="2000" b="1" smtClean="0">
                <a:solidFill>
                  <a:srgbClr val="554334"/>
                </a:solidFill>
                <a:latin typeface="Nudi 01 e" pitchFamily="2" charset="0"/>
              </a:rPr>
              <a:t>J®è £ÀÆå£ÀvÉUÀ½AzÀ®Æ ¸ÀÄgÀQëvÀªÁVgÀ¨ÉÃPÀÄ JA§ÄzÀÄ §° ¥ÁætÂVgÀ¨ÉÃPÁzÀ E£ÉÆßAzÀÄ µÀgÀvÁÛVzÉ.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6457890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1F1F1F"/>
                </a:solidFill>
                <a:latin typeface="Futura Md BT" pitchFamily="34" charset="0"/>
              </a:rPr>
              <a:t>IslamHouse.com</a:t>
            </a:r>
            <a:endParaRPr lang="en-US" sz="2000">
              <a:solidFill>
                <a:srgbClr val="1F1F1F"/>
              </a:solidFill>
              <a:latin typeface="Futura Md BT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DB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uhammad Hamza\Desktop\New folder\mina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463"/>
            <a:ext cx="3971925" cy="6840537"/>
          </a:xfrm>
          <a:prstGeom prst="rect">
            <a:avLst/>
          </a:prstGeom>
          <a:noFill/>
        </p:spPr>
      </p:pic>
      <p:pic>
        <p:nvPicPr>
          <p:cNvPr id="3" name="Picture 3" descr="C:\Users\Muhammad Hamza\Desktop\New folder\minar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3925" y="0"/>
            <a:ext cx="4410075" cy="684053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8424000" y="0"/>
            <a:ext cx="720000" cy="6858000"/>
          </a:xfrm>
          <a:prstGeom prst="rect">
            <a:avLst/>
          </a:prstGeom>
          <a:solidFill>
            <a:srgbClr val="3A5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762000"/>
            <a:ext cx="3505200" cy="533400"/>
          </a:xfrm>
          <a:prstGeom prst="rect">
            <a:avLst/>
          </a:prstGeom>
          <a:solidFill>
            <a:srgbClr val="FF02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3300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838200"/>
            <a:ext cx="37338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pt-BR" sz="2400" b="1" smtClean="0">
                <a:solidFill>
                  <a:schemeClr val="bg1"/>
                </a:solidFill>
                <a:latin typeface="Nudi 01 e" pitchFamily="2" charset="0"/>
              </a:rPr>
              <a:t>3. 	§°PÉÆqÀ¨ÉÃPÁzÀ ¸ÀªÀÄAiÀÄ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udi 01 e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1" y="1447800"/>
            <a:ext cx="60197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IN" sz="2000" b="1" smtClean="0">
                <a:solidFill>
                  <a:srgbClr val="554334"/>
                </a:solidFill>
                <a:latin typeface="Nudi 01 e" pitchFamily="2" charset="0"/>
              </a:rPr>
              <a:t>§°PÉÆqÀ¨ÉÃPÁzÀ ¸ÀªÀÄAiÀÄªÀÅ Fzï £ÀªÀiÁgÀhiï ¤ªÀð»¹zÀ §½PÀ DgÀA¨sÀªÁUÀÄvÀÛzÉ. AiÀiÁPÉAzÀgÉ ¥ÀæªÁ¢(¸À)gÀªÀgÀÄ ºÉÃ½zÀgÀÄ: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81200" y="2514600"/>
            <a:ext cx="6019800" cy="1065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200" b="1" smtClean="0">
                <a:solidFill>
                  <a:srgbClr val="008000"/>
                </a:solidFill>
                <a:latin typeface="KFGQPC Uthman Taha Naskh" pitchFamily="2" charset="-78"/>
                <a:cs typeface="KFGQPC Uthman Taha Naskh" pitchFamily="2" charset="-78"/>
              </a:rPr>
              <a:t>{مَنْ ذَبَحَ قَبْلَ الصَّلَاةِ فَإِنَّمَا يَذْبَحُ لِنَفْسِهِ، وَمَنْ ذَبَحَ بَعْدَ الصَّلَاةِ فَقَدْ أَتَمَّ نُسُكَهُ وَأَصَابَ السُّنَّةَ}</a:t>
            </a:r>
            <a:endParaRPr lang="en-US" sz="2200">
              <a:solidFill>
                <a:srgbClr val="008000"/>
              </a:solidFill>
              <a:cs typeface="KFGQPC Uthman Taha Naskh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3657600"/>
            <a:ext cx="57150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IN" sz="2000" b="1" smtClean="0">
                <a:solidFill>
                  <a:srgbClr val="008000"/>
                </a:solidFill>
                <a:latin typeface="Nudi 01 e" pitchFamily="2" charset="0"/>
              </a:rPr>
              <a:t>“AiÀiÁgÁzÀgÀÆ £ÀªÀiÁgÀhiï ¤ªÀð»¸ÀÄªÀÅzÀPÉÌ ªÉÆzÀ®Ä §° ¥ÁætÂAiÀÄ£ÀÄß PÉÆAiÀÄÝgÉ CzÀÄ CªÀ£ÀÄ vÀ£Àß ¸ÀéAvÀ GzÉÝÃ±ÀPÁÌV PÉÆAiÀÄÝzÁÝVzÉ. AiÀiÁgÁzÀgÀÆ £ÀªÀiÁgÀhiï£À £ÀAvÀgÀ PÉÆAiÀÄÝgÉ CªÀ£ÀÄ §°PÀªÀÄðªÀ£ÀÄß ¥ÀÇwÃðPÀj¹zÀ£ÀÄ ªÀÄvÀÄÛ ¸ÀÄ£ÀßvÀÛ£ÀÄß UÀ½¹zÀ£ÀÄ.” [C¯ï§ÄSÁjÃ ªÀÄvÀÄÛ ªÀÄÄ¹èªÀiï]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457890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1F1F1F"/>
                </a:solidFill>
                <a:latin typeface="Futura Md BT" pitchFamily="34" charset="0"/>
              </a:rPr>
              <a:t>IslamHouse.com</a:t>
            </a:r>
            <a:endParaRPr lang="en-US" sz="2000">
              <a:solidFill>
                <a:srgbClr val="1F1F1F"/>
              </a:solidFill>
              <a:latin typeface="Futura Md BT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DB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uhammad Hamza\Desktop\New folder\mina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463"/>
            <a:ext cx="3971925" cy="6840537"/>
          </a:xfrm>
          <a:prstGeom prst="rect">
            <a:avLst/>
          </a:prstGeom>
          <a:noFill/>
        </p:spPr>
      </p:pic>
      <p:pic>
        <p:nvPicPr>
          <p:cNvPr id="3" name="Picture 3" descr="C:\Users\Muhammad Hamza\Desktop\New folder\minar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3925" y="0"/>
            <a:ext cx="4410075" cy="684053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8424000" y="0"/>
            <a:ext cx="720000" cy="6858000"/>
          </a:xfrm>
          <a:prstGeom prst="rect">
            <a:avLst/>
          </a:prstGeom>
          <a:solidFill>
            <a:srgbClr val="3A5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762000"/>
            <a:ext cx="3962400" cy="533400"/>
          </a:xfrm>
          <a:prstGeom prst="rect">
            <a:avLst/>
          </a:prstGeom>
          <a:solidFill>
            <a:srgbClr val="FF02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3300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838200"/>
            <a:ext cx="40386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pt-BR" sz="2400" b="1" smtClean="0">
                <a:solidFill>
                  <a:schemeClr val="bg1"/>
                </a:solidFill>
                <a:latin typeface="Nudi 01 e" pitchFamily="2" charset="0"/>
              </a:rPr>
              <a:t>4.	PÉÆAiÀÄÄåªÁUÀ K£ÀÄ ºÉÃ¼À¨ÉÃPÀÄ?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udi 01 e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1447800"/>
            <a:ext cx="67055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IN" sz="2000" b="1" smtClean="0">
                <a:solidFill>
                  <a:srgbClr val="554334"/>
                </a:solidFill>
                <a:latin typeface="Nudi 01 e" pitchFamily="2" charset="0"/>
              </a:rPr>
              <a:t>¥ÁætÂAiÀÄ£ÀÄß PÉÆAiÀÄå®Ä CjwgÀÄªÀ ªÀåQÛ §°¥ÁætÂAiÀÄ£ÀÄß ¸ÀévÀB vÀ£Àß PÉÊ¬ÄAzÀ PÉÆAiÀÄÄåªÀÅzÀÄ ¸ÀÄ£ÀßvÁÛVzÉ. PÉÆAiÀÄÄåªÁUÀ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600" y="2286000"/>
            <a:ext cx="6858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200" b="1" smtClean="0">
                <a:solidFill>
                  <a:srgbClr val="008000"/>
                </a:solidFill>
                <a:latin typeface="KFGQPC Uthman Taha Naskh" pitchFamily="2" charset="-78"/>
                <a:cs typeface="KFGQPC Uthman Taha Naskh" pitchFamily="2" charset="-78"/>
              </a:rPr>
              <a:t>بِسْمِ اللَّهِ وَاللَّهُ أَكْبَرُ، اللَّهُمَّ هَذَا عَنْ فُلَانٍ</a:t>
            </a:r>
            <a:endParaRPr lang="en-US" sz="2200">
              <a:solidFill>
                <a:srgbClr val="008000"/>
              </a:solidFill>
              <a:cs typeface="KFGQPC Uthman Taha Naskh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2895600"/>
            <a:ext cx="6858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IN" sz="2000" b="1" smtClean="0">
                <a:solidFill>
                  <a:srgbClr val="554334"/>
                </a:solidFill>
                <a:latin typeface="Nudi 01 e" pitchFamily="2" charset="0"/>
              </a:rPr>
              <a:t>“©¹ä¯Áè» ªÀ¯ÁèºÀÄ CPÀâgï. C¯ÁèºÀÄªÀÄä ºÁzÁ C£ï ¥ÀÅ¯Á£ï” (E°è ¥ÀÅ¯Á£ï JA¢gÀÄªÀ ¸ÀÜ¼ÀzÀ°è vÀ£Àß ºÉ¸ÀgÀ£ÀÄß CxÀªÁ PÉÆAiÀÄå®Ä ºÉÃ½zÀ ªÀåQÛAiÀÄ ºÉ¸ÀgÀ£ÀÄß ¸ÉÃj¸À¨ÉÃPÀÄ) JAzÀÄ ºÉÃ¼À¨ÉÃPÀÄ. AiÀiÁPÉAzÀgÉ C¯ÁèºÀ£À gÀ¸ÀÆ¯ï(¸À)gÀªÀgÀÄ lUÀgÀ£ÀÄß PÉÆAiÀÄÄåªÁUÀ: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71600" y="4395155"/>
            <a:ext cx="6858000" cy="557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200" b="1" smtClean="0">
                <a:solidFill>
                  <a:srgbClr val="008000"/>
                </a:solidFill>
                <a:latin typeface="KFGQPC Uthman Taha Naskh" pitchFamily="2" charset="-78"/>
                <a:cs typeface="KFGQPC Uthman Taha Naskh" pitchFamily="2" charset="-78"/>
              </a:rPr>
              <a:t>{بِسْمِ اللَّهِ وَاللَّهُ أَكْبَرُ هَذَا عَنِّي وَعَنْ مَنْ لَمْ يُضَحِّ مِنْ أُمَّتِي}.</a:t>
            </a:r>
            <a:endParaRPr lang="en-US" sz="2200">
              <a:solidFill>
                <a:srgbClr val="008000"/>
              </a:solidFill>
              <a:cs typeface="KFGQPC Uthman Taha Naskh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5005626"/>
            <a:ext cx="6705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IN" sz="2000" b="1" smtClean="0">
                <a:solidFill>
                  <a:srgbClr val="008000"/>
                </a:solidFill>
                <a:latin typeface="Nudi 01 e" pitchFamily="2" charset="0"/>
              </a:rPr>
              <a:t>“©¹ä¯Áè» C¯ÁèºÀÄ CPÀâgï. EzÀÄ £À£Àß ªÀÄvÀÄÛ £À£Àß ¸ÀªÀÄÄzÁAiÀÄzÀ°è §° ¤ÃqÀzÀªÀgÀ ¥ÀgÀªÁV.” </a:t>
            </a:r>
            <a:r>
              <a:rPr lang="en-IN" sz="2000" b="1" smtClean="0">
                <a:solidFill>
                  <a:srgbClr val="554334"/>
                </a:solidFill>
                <a:latin typeface="Nudi 01 e" pitchFamily="2" charset="0"/>
              </a:rPr>
              <a:t>JA¢zÀÝgÀÄ.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71600" y="5843826"/>
            <a:ext cx="67055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IN" sz="2000" b="1" smtClean="0">
                <a:solidFill>
                  <a:srgbClr val="554334"/>
                </a:solidFill>
                <a:latin typeface="Nudi 01 e" pitchFamily="2" charset="0"/>
              </a:rPr>
              <a:t>¥ÁætÂAiÀÄ£ÀÄß PÉÆAiÀÄå®Ä CjAiÀÄzÀªÀgÀÄ PÉÆAiÀÄÄåªÀ ¸ÀÜ¼ÀzÀ°è G¥À¹ÜvÀjgÀ°.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6457890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1F1F1F"/>
                </a:solidFill>
                <a:latin typeface="Futura Md BT" pitchFamily="34" charset="0"/>
              </a:rPr>
              <a:t>IslamHouse.com</a:t>
            </a:r>
            <a:endParaRPr lang="en-US" sz="2000">
              <a:solidFill>
                <a:srgbClr val="1F1F1F"/>
              </a:solidFill>
              <a:latin typeface="Futura Md BT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DB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uhammad Hamza\Desktop\New folder\mina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463"/>
            <a:ext cx="3971925" cy="6840537"/>
          </a:xfrm>
          <a:prstGeom prst="rect">
            <a:avLst/>
          </a:prstGeom>
          <a:noFill/>
        </p:spPr>
      </p:pic>
      <p:pic>
        <p:nvPicPr>
          <p:cNvPr id="3" name="Picture 3" descr="C:\Users\Muhammad Hamza\Desktop\New folder\minar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3925" y="0"/>
            <a:ext cx="4410075" cy="684053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8424000" y="0"/>
            <a:ext cx="720000" cy="6858000"/>
          </a:xfrm>
          <a:prstGeom prst="rect">
            <a:avLst/>
          </a:prstGeom>
          <a:solidFill>
            <a:srgbClr val="3A5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04800"/>
            <a:ext cx="3810000" cy="533400"/>
          </a:xfrm>
          <a:prstGeom prst="rect">
            <a:avLst/>
          </a:prstGeom>
          <a:solidFill>
            <a:srgbClr val="FF02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3300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381000"/>
            <a:ext cx="39624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pt-BR" sz="2400" b="1" smtClean="0">
                <a:solidFill>
                  <a:schemeClr val="bg1"/>
                </a:solidFill>
                <a:latin typeface="Nudi 01 e" pitchFamily="2" charset="0"/>
              </a:rPr>
              <a:t>5.	§°ªÀiÁA¸ÀªÀ£ÀÄß ºÀAZÀÄªÀÅzÀÄ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udi 01 e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838200"/>
            <a:ext cx="73914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IN" sz="2000" b="1" smtClean="0">
                <a:solidFill>
                  <a:srgbClr val="554334"/>
                </a:solidFill>
                <a:latin typeface="Nudi 01 e" pitchFamily="2" charset="0"/>
              </a:rPr>
              <a:t>§° ªÀiÁA¸À¢AzÀ ¸Àé®à vÁ£ÀÄ ¸ÀévÀB w£ÀÄßªÀÅzÀÄ, ¸Àé®à ¸ÀA§A¢üPÀjUÉ ªÀÄvÀÄÛ £ÉgÉºÉÆgÉAiÀÄªÀjUÉ GqÀÄUÉÆgÉAiÀiÁV PÉÆqÀÄªÀÅzÀÄ, ªÀÄvÀÄÛ G½zÀzÀÝ£ÀÄß §qÀªÀjUÉ zÁ£À ªÀiÁqÀÄªÀÅzÀÄ ¸ÀÄ£ÀßvÁÛVzÉ. C¯ÁèºÀÄ ºÉÃ¼ÀÄvÁÛ£É: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1988403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3200" b="1" smtClean="0">
                <a:solidFill>
                  <a:srgbClr val="008000"/>
                </a:solidFill>
                <a:latin typeface="KFGQPC Uthman Taha Naskh" pitchFamily="2" charset="-78"/>
                <a:cs typeface="KFGQPC Uthman Taha Naskh" pitchFamily="2" charset="-78"/>
              </a:rPr>
              <a:t>﴿ فَكُلُوا مِنْهَا وَأَطْعِمُوا الْبَائِسَ الْفَقِيرَ ﴾</a:t>
            </a:r>
            <a:endParaRPr lang="en-US" sz="3200">
              <a:solidFill>
                <a:srgbClr val="008000"/>
              </a:solidFill>
              <a:cs typeface="KFGQPC Uthman Taha Naskh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2819400"/>
            <a:ext cx="7467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IN" sz="2000" b="1" smtClean="0">
                <a:solidFill>
                  <a:srgbClr val="008000"/>
                </a:solidFill>
                <a:latin typeface="Nudi 01 e" pitchFamily="2" charset="0"/>
              </a:rPr>
              <a:t>“¤ÃªÀÅ CzÀjAzÀ ¸Àé®à w¤ßj ªÀÄvÀÄÛ ¤UÀðwPÀjUÀÆ §qÀªÀjUÀÆ w¤ß¹j.” [PÀÄgïD£ï 22:28]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0" y="3436203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3200" b="1" smtClean="0">
                <a:solidFill>
                  <a:srgbClr val="008000"/>
                </a:solidFill>
                <a:latin typeface="KFGQPC Uthman Taha Naskh" pitchFamily="2" charset="-78"/>
                <a:cs typeface="KFGQPC Uthman Taha Naskh" pitchFamily="2" charset="-78"/>
              </a:rPr>
              <a:t>﴿ وَأَطْعِمُوا الْقَانِعَ وَالْمُعْتَرَّ ﴾</a:t>
            </a:r>
            <a:endParaRPr lang="en-US" sz="3200">
              <a:solidFill>
                <a:srgbClr val="008000"/>
              </a:solidFill>
              <a:cs typeface="KFGQPC Uthman Taha Naskh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4191000"/>
            <a:ext cx="7620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IN" sz="2000" b="1" smtClean="0">
                <a:solidFill>
                  <a:srgbClr val="008000"/>
                </a:solidFill>
                <a:latin typeface="Nudi 01 e" pitchFamily="2" charset="0"/>
              </a:rPr>
              <a:t>“¤ÃªÀÅ CzÀjAzÀ ¸Àé®à w¤ßj ªÀÄvÀÄÛ (EvÀgÀgÀ ªÀÄÄAzÉ PÉÊZÁZÀzÉ) vÀÈ¥ÀÛ£ÁUÀÄªÀªÀ¤UÀÆ (DªÀ±ÀåPÀvÉ¬ÄAzÀ) PÉÊ ZÁZÀÄªÀªÀ¤UÀÆ ¤Ãrj.” [PÀÄgïD£ï 22:36]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0" y="5029200"/>
            <a:ext cx="7620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IN" sz="2000" b="1" smtClean="0">
                <a:solidFill>
                  <a:srgbClr val="554334"/>
                </a:solidFill>
                <a:latin typeface="Nudi 01 e" pitchFamily="2" charset="0"/>
              </a:rPr>
              <a:t>¸À®¥sïUÀ¼À ¥ÉÊQ PÉ®ªÀgÀÄ §° ªÀiÁA¸ÀªÀ£ÀÄß ªÀÄÆgÀÄ ¥Á®Ä ªÀiÁr, MAzÀÄ ¥Á®£ÀÄß vÀªÀÄä ¸ÀéAvÀ G¥ÀAiÉÆÃUÀPÁÌV ElÄÖPÉÆ¼ÀÄîwÛzÀÝgÀÄ. E£ÉÆßAzÀÄ ¥Á®£ÀÄß ²æÃªÀÄAvÀjUÉ GqÀÄUÉÆgÉAiÀiÁV ¤ÃqÀÄwÛzÀÝgÀÄ ªÀÄvÀÄÛ ªÀÄÆgÀ£ÉÃ ¥Á®£ÀÄß §qÀªÀjUÉ zÁ£ÀªÁV PÉÆqÀÄwÛzÀÝgÀÄ. PÀ¸Á¬Ä ªÀiÁqÀÄªÀªÀ¤UÉ PÀÆ°AiÀiÁV D ¥ÁætÂ¬ÄAzÀ K£À£ÀÆß ¤ÃqÀ¨ÁgÀzÀÄ.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6457890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1F1F1F"/>
                </a:solidFill>
                <a:latin typeface="Futura Md BT" pitchFamily="34" charset="0"/>
              </a:rPr>
              <a:t>IslamHouse.com</a:t>
            </a:r>
            <a:endParaRPr lang="en-US" sz="2000">
              <a:solidFill>
                <a:srgbClr val="1F1F1F"/>
              </a:solidFill>
              <a:latin typeface="Futura Md BT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DB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uhammad Hamza\Desktop\New folder\mina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463"/>
            <a:ext cx="3971925" cy="6840537"/>
          </a:xfrm>
          <a:prstGeom prst="rect">
            <a:avLst/>
          </a:prstGeom>
          <a:noFill/>
        </p:spPr>
      </p:pic>
      <p:pic>
        <p:nvPicPr>
          <p:cNvPr id="3" name="Picture 3" descr="C:\Users\Muhammad Hamza\Desktop\New folder\minar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3925" y="0"/>
            <a:ext cx="4410075" cy="684053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8424000" y="0"/>
            <a:ext cx="720000" cy="6858000"/>
          </a:xfrm>
          <a:prstGeom prst="rect">
            <a:avLst/>
          </a:prstGeom>
          <a:solidFill>
            <a:srgbClr val="3A5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762000"/>
            <a:ext cx="5943600" cy="533400"/>
          </a:xfrm>
          <a:prstGeom prst="rect">
            <a:avLst/>
          </a:prstGeom>
          <a:solidFill>
            <a:srgbClr val="FF02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3300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838200"/>
            <a:ext cx="60960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pt-BR" sz="2400" b="1" smtClean="0">
                <a:solidFill>
                  <a:schemeClr val="bg1"/>
                </a:solidFill>
                <a:latin typeface="Nudi 01 e" pitchFamily="2" charset="0"/>
              </a:rPr>
              <a:t>6.	§° ¤ÃqÀ®Ä GzÉÝÃ²¸ÀÄªÀªÀgÀÄ K£ÀÄ ªÀiÁqÀ¨ÁgÀzÀÄ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udi 01 e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1344305"/>
            <a:ext cx="73914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IN" sz="2000" b="1" smtClean="0">
                <a:solidFill>
                  <a:srgbClr val="554334"/>
                </a:solidFill>
                <a:latin typeface="Nudi 01 e" pitchFamily="2" charset="0"/>
              </a:rPr>
              <a:t>§° ¤ÃqÀ®Ä GzÉÝÃ²¹zÀ ªÀåQÛ zÀÄ¯ï»dÓB MAzÀjAzÀ §°¥ÁætÂAiÀÄ£ÀÄß PÉÆAiÀÄÄåªÀ vÀ£ÀPÀ vÀ£Àß PÀÆzÀ®£ÁßUÀ°, GUÀÄgÀÄUÀ¼À£ÁßUÀ° PÀvÀÛj¸À¨ÁgÀzÀÄ. AiÀiÁPÉAzÀgÉ GªÀÄÄä ¸À®ªÀÄB(gÀ)gÀªÀgÀ ºÀ¢Ã¹£À°è ¥ÀæªÁ¢(¸À)gÀªÀgÀÄ ºÉÃ¼ÀÄvÁÛgÉ: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600" y="2490155"/>
            <a:ext cx="6858000" cy="557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200" b="1" smtClean="0">
                <a:solidFill>
                  <a:srgbClr val="008000"/>
                </a:solidFill>
                <a:latin typeface="KFGQPC Uthman Taha Naskh" pitchFamily="2" charset="-78"/>
                <a:cs typeface="KFGQPC Uthman Taha Naskh" pitchFamily="2" charset="-78"/>
              </a:rPr>
              <a:t>{ إِذَا دَخَلَتِ الْعَشْرُ وَأَرَادَ أَحَدُكُمْ أَنْ يُضَحِّيَ فَلْيُمْسِكْ عَنْ شَعْرِهِ وَأَظْفَارِهِ }.</a:t>
            </a:r>
            <a:endParaRPr lang="en-US" sz="2200">
              <a:solidFill>
                <a:srgbClr val="008000"/>
              </a:solidFill>
              <a:cs typeface="KFGQPC Uthman Taha Naskh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3124200"/>
            <a:ext cx="73152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IN" sz="2000" b="1" smtClean="0">
                <a:solidFill>
                  <a:srgbClr val="008000"/>
                </a:solidFill>
                <a:latin typeface="Nudi 01 e" pitchFamily="2" charset="0"/>
              </a:rPr>
              <a:t>“§° ¤ÃqÀ®Ä GzÉÝÃ²¸ÀÄªÀ ªÀåQÛ zÀÄ¯ï»dÓB wAUÀ¼À ªÉÆzÀ® ºÀvÀÄÛ ¢£ÀUÀ¼ÀÄ §AzÀgÉ vÀ£Àß PÀÆzÀ®Ä ªÀÄvÀÄÛ GUÀÄgÀÄUÀ¼À£ÀÄß PÀvÀÛj¸À¨ÁgÀzÀÄ.” [CºÀäzï, ªÀÄÄ¹èªÀiï]</a:t>
            </a:r>
          </a:p>
          <a:p>
            <a:pPr algn="ctr">
              <a:lnSpc>
                <a:spcPts val="3000"/>
              </a:lnSpc>
            </a:pPr>
            <a:r>
              <a:rPr lang="en-IN" sz="2000" b="1" smtClean="0">
                <a:solidFill>
                  <a:srgbClr val="554334"/>
                </a:solidFill>
                <a:latin typeface="Nudi 01 e" pitchFamily="2" charset="0"/>
              </a:rPr>
              <a:t>E£ÉÆßAzÀÄ ªÀgÀ¢AiÀÄ°è »ÃVzÉ: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47800" y="4318955"/>
            <a:ext cx="6858000" cy="557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200" b="1" smtClean="0">
                <a:solidFill>
                  <a:srgbClr val="008000"/>
                </a:solidFill>
                <a:latin typeface="KFGQPC Uthman Taha Naskh" pitchFamily="2" charset="-78"/>
                <a:cs typeface="KFGQPC Uthman Taha Naskh" pitchFamily="2" charset="-78"/>
              </a:rPr>
              <a:t>{ فَلَا يَمُسَّ مِنْ شَعْرِهِ وَلَا بَشَرِهِ شَيْئًا حَتَّى يُضَحِّيَ }.</a:t>
            </a:r>
            <a:endParaRPr lang="en-US" sz="2200">
              <a:solidFill>
                <a:srgbClr val="008000"/>
              </a:solidFill>
              <a:cs typeface="KFGQPC Uthman Taha Naskh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47800" y="5029200"/>
            <a:ext cx="6858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IN" sz="2000" b="1" smtClean="0">
                <a:solidFill>
                  <a:srgbClr val="008000"/>
                </a:solidFill>
                <a:latin typeface="Nudi 01 e" pitchFamily="2" charset="0"/>
              </a:rPr>
              <a:t>“§° ¤ÃqÀÄªÀ vÀ£ÀPÀ vÀ£Àß PÀÆzÀ°¤AzÀ ªÀÄvÀÄÛ ZÀªÀÄð¢AzÀ K£À£ÀÆß PÀvÀÛj¸À¨ÁgÀzÀÄ.” </a:t>
            </a:r>
            <a:endParaRPr lang="en-IN" sz="2000" b="1" smtClean="0">
              <a:solidFill>
                <a:srgbClr val="554334"/>
              </a:solidFill>
              <a:latin typeface="Nudi 01 e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457890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1F1F1F"/>
                </a:solidFill>
                <a:latin typeface="Futura Md BT" pitchFamily="34" charset="0"/>
              </a:rPr>
              <a:t>IslamHouse.com</a:t>
            </a:r>
            <a:endParaRPr lang="en-US" sz="2000">
              <a:solidFill>
                <a:srgbClr val="1F1F1F"/>
              </a:solidFill>
              <a:latin typeface="Futura Md BT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11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Muhammad Hamza\Desktop\New folder\ar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057400" y="1371600"/>
            <a:ext cx="61911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4000" b="1" smtClean="0">
                <a:solidFill>
                  <a:srgbClr val="008000"/>
                </a:solidFill>
                <a:latin typeface="KFGQPC Uthman Taha Naskh" pitchFamily="2" charset="-78"/>
                <a:cs typeface="KFGQPC Uthman Taha Naskh" pitchFamily="2" charset="-78"/>
              </a:rPr>
              <a:t>﴿ وَيَذْكُرُوا اسْمَ اللَّهِ فِي أَيَّامٍ مَعْلُومَاتٍ﴾</a:t>
            </a:r>
            <a:endParaRPr lang="en-US" sz="4000">
              <a:solidFill>
                <a:srgbClr val="008000"/>
              </a:solidFill>
              <a:cs typeface="KFGQPC Uthman Taha Naskh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9800" y="2286000"/>
            <a:ext cx="58364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smtClean="0">
                <a:solidFill>
                  <a:srgbClr val="008000"/>
                </a:solidFill>
                <a:latin typeface="Nudi 01 e" pitchFamily="2" charset="0"/>
              </a:rPr>
              <a:t>“¤²ÑvÀ ¢£ÀUÀ¼À°è CªÀgÀÄ C¯ÁèºÀ£À ºÉ¸ÀgÀ£ÀÄß ¸Àäj¸ÀÄªÀÅzÀPÁÌV.” [PÀÄgïD£ï 22:28]</a:t>
            </a:r>
            <a:endParaRPr lang="en-US" sz="2800" b="1">
              <a:solidFill>
                <a:srgbClr val="008000"/>
              </a:solidFill>
              <a:latin typeface="Nudi 01 e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1000" y="3581400"/>
            <a:ext cx="38170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smtClean="0">
                <a:solidFill>
                  <a:srgbClr val="664120"/>
                </a:solidFill>
                <a:latin typeface="Nudi 01 e" pitchFamily="2" charset="0"/>
              </a:rPr>
              <a:t>E¨ïß C¨Áâ¸ï(gÀ) ºÉÃ¼ÀÄvÁÛgÉ: </a:t>
            </a:r>
          </a:p>
          <a:p>
            <a:r>
              <a:rPr lang="en-IN" sz="2400" b="1" smtClean="0">
                <a:solidFill>
                  <a:srgbClr val="664120"/>
                </a:solidFill>
                <a:latin typeface="Nudi 01 e" pitchFamily="2" charset="0"/>
              </a:rPr>
              <a:t>“¤²ÑvÀ ¢£ÀUÀ¼ÀÄ JAzÀgÉ zÀÄ¯ï»dÓB </a:t>
            </a:r>
          </a:p>
          <a:p>
            <a:r>
              <a:rPr lang="en-IN" sz="2400" b="1" smtClean="0">
                <a:solidFill>
                  <a:srgbClr val="664120"/>
                </a:solidFill>
                <a:latin typeface="Nudi 01 e" pitchFamily="2" charset="0"/>
              </a:rPr>
              <a:t>wAUÀ¼À ªÉÆzÀ® ºÀvÀÄÛ ¢£ÀUÀ¼ÀÄ.”</a:t>
            </a:r>
            <a:endParaRPr lang="en-US" sz="2400" b="1">
              <a:solidFill>
                <a:srgbClr val="664120"/>
              </a:solidFill>
              <a:latin typeface="Nudi 01 e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82000" y="0"/>
            <a:ext cx="762000" cy="6858000"/>
          </a:xfrm>
          <a:prstGeom prst="rect">
            <a:avLst/>
          </a:prstGeom>
          <a:solidFill>
            <a:srgbClr val="66412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457200"/>
            <a:ext cx="2667000" cy="533400"/>
          </a:xfrm>
          <a:prstGeom prst="rect">
            <a:avLst/>
          </a:prstGeom>
          <a:solidFill>
            <a:srgbClr val="FF02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381000" y="533400"/>
            <a:ext cx="22860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IN" sz="2400" b="1" smtClean="0">
                <a:solidFill>
                  <a:schemeClr val="bg1"/>
                </a:solidFill>
                <a:latin typeface="Nudi 01 e" pitchFamily="2" charset="0"/>
              </a:rPr>
              <a:t>C¯ÁèºÀÄ ºÉÃ¼ÀÄvÁÛ£É: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udi 01 e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6457890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E6DFD5"/>
                </a:solidFill>
                <a:latin typeface="Futura Md BT" pitchFamily="34" charset="0"/>
              </a:rPr>
              <a:t>IslamHouse.com</a:t>
            </a:r>
            <a:endParaRPr lang="en-US" sz="2000">
              <a:solidFill>
                <a:srgbClr val="E6DFD5"/>
              </a:solidFill>
              <a:latin typeface="Futura Md BT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uiExpand="1" build="p"/>
      <p:bldP spid="14" grpId="0" animBg="1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DB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uhammad Hamza\Desktop\New folder\mina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463"/>
            <a:ext cx="3971925" cy="6840537"/>
          </a:xfrm>
          <a:prstGeom prst="rect">
            <a:avLst/>
          </a:prstGeom>
          <a:noFill/>
        </p:spPr>
      </p:pic>
      <p:pic>
        <p:nvPicPr>
          <p:cNvPr id="3" name="Picture 3" descr="C:\Users\Muhammad Hamza\Desktop\New folder\minar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3925" y="0"/>
            <a:ext cx="4410075" cy="684053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8424000" y="0"/>
            <a:ext cx="720000" cy="6858000"/>
          </a:xfrm>
          <a:prstGeom prst="rect">
            <a:avLst/>
          </a:prstGeom>
          <a:solidFill>
            <a:srgbClr val="3A5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762000"/>
            <a:ext cx="5943600" cy="533400"/>
          </a:xfrm>
          <a:prstGeom prst="rect">
            <a:avLst/>
          </a:prstGeom>
          <a:solidFill>
            <a:srgbClr val="FF02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3300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838200"/>
            <a:ext cx="60960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pt-BR" sz="2400" b="1" smtClean="0">
                <a:solidFill>
                  <a:schemeClr val="bg1"/>
                </a:solidFill>
                <a:latin typeface="Nudi 01 e" pitchFamily="2" charset="0"/>
              </a:rPr>
              <a:t>6.	§° ¤ÃqÀ®Ä GzÉÝÃ²¸ÀÄªÀªÀgÀÄ K£ÀÄ ªÀiÁqÀ¨ÁgÀzÀÄ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udi 01 e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1344305"/>
            <a:ext cx="7391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IN" sz="2000" b="1" smtClean="0">
                <a:solidFill>
                  <a:srgbClr val="554334"/>
                </a:solidFill>
                <a:latin typeface="Nudi 01 e" pitchFamily="2" charset="0"/>
              </a:rPr>
              <a:t>§° ¤ÃqÀÄªÉ£ÉAzÀÄ ¤AiÀÄåvï ªÀiÁrzÀÄÝ D ºÀvÀÄÛ ¢£ÀUÀ¼À M¼ÀUÁVzÀÝgÉ ¤AiÀÄåvï ªÀiÁrzÀ §½PÀ PÀvÀÛj¸À¨ÁgÀzÀÄ. ¤AiÀÄåvï ªÀiÁqÀÄªÀÅzÀPÉÌ ªÉÆzÀ®Ä PÀvÀÛj¹zÀÝgÉ CzÀgÀ°è zÉÆÃµÀ«®è.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0600" y="2286000"/>
            <a:ext cx="7391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IN" sz="2000" b="1" smtClean="0">
                <a:solidFill>
                  <a:srgbClr val="554334"/>
                </a:solidFill>
                <a:latin typeface="Nudi 01 e" pitchFamily="2" charset="0"/>
              </a:rPr>
              <a:t>§° ¤ÃqÀÄªÀ ªÀåQÛAiÀÄ ªÀÄ£ÉAiÀÄªÀjUÉ F ºÀvÀÄÛ ¢£ÀUÀ¼À°è vÀªÀÄä PÀÆzÀ®ÄUÀ¼À£ÀÄß ªÀÄvÀÄÛ GUÀÄgÀÄUÀ¼À£ÀÄß PÀvÀÛj¸À®Ä C£ÀÄªÀÄw¬ÄzÉ.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0600" y="3200400"/>
            <a:ext cx="73914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IN" sz="2000" b="1" smtClean="0">
                <a:solidFill>
                  <a:srgbClr val="554334"/>
                </a:solidFill>
                <a:latin typeface="Nudi 01 e" pitchFamily="2" charset="0"/>
              </a:rPr>
              <a:t>§° ¤ÃqÀ®Ä GzÉÝÃ²¹zÀ ªÀåQÛ vÀ£Àß PÀÆzÀ®Ä CxÀªÁ GUÀÄgÀÄ CxÀªÁ gÉÆÃªÀÄ PÀvÀÛj¹zÀÝgÉ CªÀ£ÀÄ C¯ÁèºÀ£À°è vË¨Á ªÀiÁqÀ¨ÉÃPÀÄ. ªÀÄÄAzÉ CzÀ£ÀÄß ¥ÀÅ£ÀgÁªÀwð¸À¨ÁgÀzÀÄ. DzÀgÉ CªÀ£ÀÄ CzÀPÁÌV ¥ÁæAiÀÄ²ÑvÀÛ ¤ÃqÀ¨ÉÃPÁV®è. §°PÀªÀÄð ªÀiÁqÀzÀAvÉ CzÀÄ CªÀ£À£ÀÄß vÀqÉAiÀÄÄªÀÅzÀÆ E®è. DzÀgÉ ªÀÄgÉ«¤AzÀ, CeÁÕ£À¢AzÀ CªÀÅUÀ¼À£ÀÄß PÀvÀÛj¹zÀgÉ, CxÀªÁ ¥ÀæªÀiÁzÀªÀ±Ávï PÀÆzÀ®Ä GzÀÄjzÀgÉ CzÀgÀ°è zÉÆÃµÀ«®è. E£ÀÄß CªÀÅUÀ¼À£ÀÄß PÀvÀÛj¸À¨ÉÃPÁV §AzÀgÉ PÀvÀÛj¸ÀÄªÀÅzÀgÀ°è zÉÆÃµÀ«®è. GzÁºÀgÀuÉUÉ, GUÀÄgÀÄ vÀÄAqÁV CzÀjAzÀ vÉÆAzÀgÉAiÀiÁUÀÄvÀÛzÉ JAzÁzÀgÉ CzÀ£ÀÄß PÀvÀÛj¸À§ºÀÄzÀÄ. CxÀªÁ UÁAiÀÄPÉÌ ªÀÄzÀÄÝ ºÀZÀÑ®Ä PÀÆzÀ®Ä PÀvÀÛj¸À¨ÉÃPÁV §AzÀgÉ PÀvÀÛj¸À§ºÀÄzÀÄ.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6457890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1F1F1F"/>
                </a:solidFill>
                <a:latin typeface="Futura Md BT" pitchFamily="34" charset="0"/>
              </a:rPr>
              <a:t>IslamHouse.com</a:t>
            </a:r>
            <a:endParaRPr lang="en-US" sz="2000">
              <a:solidFill>
                <a:srgbClr val="1F1F1F"/>
              </a:solidFill>
              <a:latin typeface="Futura Md BT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DB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uhammad Hamza\Desktop\New folder\mina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463"/>
            <a:ext cx="3971925" cy="6840537"/>
          </a:xfrm>
          <a:prstGeom prst="rect">
            <a:avLst/>
          </a:prstGeom>
          <a:noFill/>
        </p:spPr>
      </p:pic>
      <p:pic>
        <p:nvPicPr>
          <p:cNvPr id="3" name="Picture 3" descr="C:\Users\Muhammad Hamza\Desktop\New folder\minar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3925" y="0"/>
            <a:ext cx="4410075" cy="684053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8424000" y="0"/>
            <a:ext cx="720000" cy="6858000"/>
          </a:xfrm>
          <a:prstGeom prst="rect">
            <a:avLst/>
          </a:prstGeom>
          <a:solidFill>
            <a:srgbClr val="3A5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90600" y="1344305"/>
            <a:ext cx="7391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IN" sz="2000" b="1" smtClean="0">
                <a:solidFill>
                  <a:srgbClr val="554334"/>
                </a:solidFill>
                <a:latin typeface="Nudi 01 e" pitchFamily="2" charset="0"/>
              </a:rPr>
              <a:t>PÉÆ£ÉAiÀÄzÁV, PÀÄlÄA§ ¸ÀA§AzsÀªÀ£ÀÄß eÉÆÃr¸ÀÄªÀÅzÀÄ, ¸ÀA§A¢üPÀgÀ£ÀÄß ¸ÀAzÀ²ð¸ÀÄªÀÅzÀÄ; ¥ÀgÀ¸ÀàgÀ zÉéÃµÀ, ºÉÆmÉÖQZÀÄÑ, C¸ÀºÀåvÉ ªÉÆzÀ¯ÁzÀªÀÅUÀ¼À£ÀÄß ªÀfð¸ÀÄªÀÅzÀÄ, ºÀÈzÀAiÀÄªÀ£ÀÄß ±ÀÄzÀÞªÁVqÀÄªÀÅzÀÄ, §qÀªÀgÀÄ, ¤UÀðwPÀgÀÄ, C£ÁxÀgÀÄ ªÉÆzÀ¯ÁzÀªÀgÀ ªÉÄÃ¯É C£ÀÄPÀA¥À vÉÆÃj¸ÀÄªÀÅzÀÄ, CªÀjUÉ ¸ÀºÁAiÀÄ ªÀiÁqÀÄªÀÅzÀÄ, CªÀjUÉ ¸ÀAvÉÆÃµÀªÀÅAmÁUÀÄªÀAvÉ ªÀiÁqÀÄªÀÅzÀÄ ªÉÆzÀ¯ÁzÀ ¸ÀvÀÌªÀÄðUÀ¼À£ÀÄß ªÀiÁqÀ®Ä F ºÀvÀÄÛ ¢£ÀUÀ¼À°è CwÃªÀ D¸ÀQÛAiÀÄ£ÀÄß vÉÆÃj¸À¨ÉÃPÁVzÉ.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5000" y="3886200"/>
            <a:ext cx="5867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IN" sz="2000" b="1" smtClean="0">
                <a:solidFill>
                  <a:srgbClr val="FF0240"/>
                </a:solidFill>
                <a:latin typeface="Nudi 01 e" pitchFamily="2" charset="0"/>
              </a:rPr>
              <a:t>[±ÉÊSï C§ÄÝ¯ï ªÀÄ°Pï C¯ïPÁ¹ªÀiï §gÉzÀ ‘¥sÀzÀÄè CAiÀiÁå«Ä C²æ ¢¯ï »dÓB’ JA§ UÀæAxÀ¢AzÀ ¸ÀAQê¥ÀÛªÁV]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457890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1F1F1F"/>
                </a:solidFill>
                <a:latin typeface="Futura Md BT" pitchFamily="34" charset="0"/>
              </a:rPr>
              <a:t>IslamHouse.com</a:t>
            </a:r>
            <a:endParaRPr lang="en-US" sz="2000">
              <a:solidFill>
                <a:srgbClr val="1F1F1F"/>
              </a:solidFill>
              <a:latin typeface="Futura Md B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7400" y="4876800"/>
            <a:ext cx="5867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IN" sz="2000" b="1" smtClean="0">
                <a:solidFill>
                  <a:srgbClr val="1F1F1F"/>
                </a:solidFill>
                <a:latin typeface="Nudi 01 e" pitchFamily="2" charset="0"/>
              </a:rPr>
              <a:t>ºÉaÑ£À ªÀiÁ»wUÁV ¸ÀAzÀ²ð¹:</a:t>
            </a:r>
          </a:p>
        </p:txBody>
      </p:sp>
      <p:sp>
        <p:nvSpPr>
          <p:cNvPr id="13" name="TextBox 12">
            <a:hlinkClick r:id="rId4"/>
          </p:cNvPr>
          <p:cNvSpPr txBox="1"/>
          <p:nvPr/>
        </p:nvSpPr>
        <p:spPr>
          <a:xfrm>
            <a:off x="3657600" y="5943600"/>
            <a:ext cx="24978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8000"/>
                </a:solidFill>
                <a:latin typeface="Arial Narrow" pitchFamily="34" charset="0"/>
              </a:rPr>
              <a:t>islamhouse.com/kn/main</a:t>
            </a:r>
            <a:endParaRPr lang="en-US" sz="2000">
              <a:solidFill>
                <a:srgbClr val="008000"/>
              </a:solidFill>
              <a:latin typeface="Arial Narrow" pitchFamily="34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2819400" y="5410200"/>
            <a:ext cx="4038600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indent="-342900" algn="ctr"/>
            <a:r>
              <a:rPr lang="en-IN" sz="4000" b="1" smtClean="0">
                <a:solidFill>
                  <a:srgbClr val="008000"/>
                </a:solidFill>
                <a:latin typeface="Nudi 01 e" pitchFamily="2" charset="0"/>
              </a:rPr>
              <a:t>E¸ÁèªÀiï ºË¸ï PÀ£ÀßqÀ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Nudi 01 e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1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uhammad Hamza\Desktop\New folder\ar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19400" y="1219200"/>
            <a:ext cx="5410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200" b="1" smtClean="0">
                <a:solidFill>
                  <a:srgbClr val="008000"/>
                </a:solidFill>
                <a:latin typeface="KFGQPC Uthman Taha Naskh" pitchFamily="2" charset="-78"/>
                <a:cs typeface="KFGQPC Uthman Taha Naskh" pitchFamily="2" charset="-78"/>
              </a:rPr>
              <a:t>عَنِ ابْنِ عَبَّاسٍ رَضِيَ اللَّهُ عَنْهُ قَالَ: قَالَ رَسُولُ اللَّهِ ﷺ {مَا الْعَمَلُ فِي أَيَّامٍ أَفْضَلُ مِنْ هَذِهِ الْعَشْرِ }. قَالُوا: وَلَا الْجِهَادُ؟ قَالَ: {وَلَا الْجِهَادُ إِلَّا رَجُلٌ</a:t>
            </a:r>
            <a:r>
              <a:rPr lang="en-US" sz="2200" b="1" smtClean="0">
                <a:solidFill>
                  <a:srgbClr val="008000"/>
                </a:solidFill>
                <a:latin typeface="KFGQPC Uthman Taha Naskh" pitchFamily="2" charset="-78"/>
                <a:cs typeface="KFGQPC Uthman Taha Naskh" pitchFamily="2" charset="-78"/>
              </a:rPr>
              <a:t> </a:t>
            </a:r>
            <a:r>
              <a:rPr lang="ar-SA" sz="2200" b="1" smtClean="0">
                <a:solidFill>
                  <a:srgbClr val="008000"/>
                </a:solidFill>
                <a:latin typeface="KFGQPC Uthman Taha Naskh" pitchFamily="2" charset="-78"/>
                <a:cs typeface="KFGQPC Uthman Taha Naskh" pitchFamily="2" charset="-78"/>
              </a:rPr>
              <a:t>خَرَجَ يُخَاطِرُ بِنَفْسِهِ وَمَالِهِ فَلَمْ يَرْجِعْ بِشَيْئٍ}.</a:t>
            </a:r>
            <a:endParaRPr lang="en-US" sz="2200">
              <a:solidFill>
                <a:srgbClr val="008000"/>
              </a:solidFill>
              <a:cs typeface="KFGQPC Uthman Taha Naskh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3429000"/>
            <a:ext cx="5562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IN" sz="2000" b="1" smtClean="0">
                <a:solidFill>
                  <a:srgbClr val="008000"/>
                </a:solidFill>
                <a:latin typeface="Nudi 01 e" pitchFamily="2" charset="0"/>
              </a:rPr>
              <a:t>E¨ïß C¨Áâ¸ï(gÀ)jAzÀ ªÀgÀ¢: CªÀgÀÄ ºÉÃ¼ÀÄvÁÛgÉ: </a:t>
            </a:r>
          </a:p>
          <a:p>
            <a:pPr algn="ctr">
              <a:lnSpc>
                <a:spcPts val="3000"/>
              </a:lnSpc>
            </a:pPr>
            <a:r>
              <a:rPr lang="en-IN" sz="2000" b="1" smtClean="0">
                <a:solidFill>
                  <a:srgbClr val="008000"/>
                </a:solidFill>
                <a:latin typeface="Nudi 01 e" pitchFamily="2" charset="0"/>
              </a:rPr>
              <a:t>C¯ÁèºÀ£À gÀ¸ÀÆ¯ï(¸À)gÀªÀgÀÄ ºÉÃ½zÀgÀÄ: “EvÀgÀ AiÀiÁªÀÅzÉÃ ¢£ÀUÀ¼À°è ªÀiÁqÀÄªÀ PÀªÀÄðUÀ½UÉ F ºÀvÀÄÛ ¢£ÀUÀ¼À°è ªÀiÁqÀÄªÀ PÀªÀÄðUÀ½VAvÀ®Æ ºÉZÀÄÑ ±ÉæÃµÀ×vÉ¬Ä®è.” DUÀ ¸ÀºÁ¨ÁUÀ¼ÀÄ PÉÃ½zÀgÀÄ: “fºÁzïUÉ PÀÆqÀ ±ÉæÃµÀ×vÉ¬Ä®èªÉÃ?” ¥ÀæªÁ¢(¸À)gÀªÀgÀÄ ºÉÃ½zÀgÀÄ: “fºÁzïUÉ PÀÆqÀ ±ÉæÃµÀ×vÉ¬Ä®è. DzÀgÉ M§â ªÀåQÛ vÀ£Àß ¥Áæt ªÀÄvÀÄÛ ¸ÀA¥ÀvÀÛ£ÀÄß C¥ÁAiÀÄPÉÆÌrØ fºÁzïUÉ ºÉÆgÀlÄ CªÉgÀqÀ£ÀÆß vÀåf¹ §gÀÄªÀ ºÉÆgÀvÀÄ.” [C¯ï§ÄSÁjÃ]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457200"/>
            <a:ext cx="4038600" cy="533400"/>
          </a:xfrm>
          <a:prstGeom prst="rect">
            <a:avLst/>
          </a:prstGeom>
          <a:solidFill>
            <a:srgbClr val="FF02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ubtitle 2"/>
          <p:cNvSpPr txBox="1">
            <a:spLocks/>
          </p:cNvSpPr>
          <p:nvPr/>
        </p:nvSpPr>
        <p:spPr>
          <a:xfrm>
            <a:off x="381000" y="533400"/>
            <a:ext cx="40386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IN" sz="2400" b="1" smtClean="0">
                <a:solidFill>
                  <a:schemeClr val="bg1"/>
                </a:solidFill>
                <a:latin typeface="Nudi 01 e" pitchFamily="2" charset="0"/>
              </a:rPr>
              <a:t>E¨ïß C¨Áâ¸ï(gÀ)gÀªÀgÀ ºÀ¢Ã¸ï: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udi 01 e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0" y="0"/>
            <a:ext cx="762000" cy="6858000"/>
          </a:xfrm>
          <a:prstGeom prst="rect">
            <a:avLst/>
          </a:prstGeom>
          <a:solidFill>
            <a:srgbClr val="66412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6457890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E6DFD5"/>
                </a:solidFill>
                <a:latin typeface="Futura Md BT" pitchFamily="34" charset="0"/>
              </a:rPr>
              <a:t>IslamHouse.com</a:t>
            </a:r>
            <a:endParaRPr lang="en-US" sz="2000">
              <a:solidFill>
                <a:srgbClr val="E6DFD5"/>
              </a:solidFill>
              <a:latin typeface="Futura Md BT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uhammad Hamza\Desktop\New folder\ar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8382000" y="0"/>
            <a:ext cx="762000" cy="6858000"/>
          </a:xfrm>
          <a:prstGeom prst="rect">
            <a:avLst/>
          </a:prstGeom>
          <a:solidFill>
            <a:srgbClr val="66412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67000" y="1371600"/>
            <a:ext cx="55626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200" b="1" smtClean="0">
                <a:solidFill>
                  <a:srgbClr val="008000"/>
                </a:solidFill>
                <a:latin typeface="KFGQPC Uthman Taha Naskh" pitchFamily="2" charset="-78"/>
                <a:cs typeface="KFGQPC Uthman Taha Naskh" pitchFamily="2" charset="-78"/>
              </a:rPr>
              <a:t>عَنِ ابْنِ عُمَرَ رَضِيَ اللَّهُ عَنْهُ قَالَ: قَالَ رَسُولُ اللَّهِ ﷺ {مَا مِنْ أَيَّامٍ أَعْظَمُ عِنْدَ اللَّهِ سُبْحَانَهُ وَلَا أَحَبُّ إِلَيْهِ الْعَمَلُ فِيهِنَّ مِنْ هَذِهِ الْأَيَّامِ الْعَشْرِ. فَأَكْثِرُوا فِيهِنَّ مِنَ التَّهْلِيلِ وَالتَّكْبِيرِ وَالتَّحْمِيدِ}.</a:t>
            </a:r>
            <a:endParaRPr lang="en-US" sz="2200">
              <a:solidFill>
                <a:srgbClr val="008000"/>
              </a:solidFill>
              <a:cs typeface="KFGQPC Uthman Taha Naskh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3200400"/>
            <a:ext cx="5562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IN" sz="2000" b="1" smtClean="0">
                <a:solidFill>
                  <a:srgbClr val="008000"/>
                </a:solidFill>
                <a:latin typeface="Nudi 01 e" pitchFamily="2" charset="0"/>
              </a:rPr>
              <a:t>E¨ïß GªÀÄgï(gÀ)jAzÀ ªÀgÀ¢: CªÀgÀÄ ºÉÃ¼ÀÄvÁÛgÉ:</a:t>
            </a:r>
          </a:p>
          <a:p>
            <a:pPr algn="ctr">
              <a:lnSpc>
                <a:spcPts val="3000"/>
              </a:lnSpc>
            </a:pPr>
            <a:r>
              <a:rPr lang="en-IN" sz="2000" b="1" smtClean="0">
                <a:solidFill>
                  <a:srgbClr val="008000"/>
                </a:solidFill>
                <a:latin typeface="Nudi 01 e" pitchFamily="2" charset="0"/>
              </a:rPr>
              <a:t>¥ÀæªÁ¢(¸À)gÀªÀgÀÄ ºÉÃ½zÀgÀÄ: “C¯ÁèºÀ£À §½ F ºÀvÀÄÛ ¢£ÀUÀ½VAvÀ®Æ ºÉZÀÄÑ ªÀÄºÀvÀé«gÀÄªÀ ¨ÉÃgÉ ¢£ÀUÀ½®è. F ºÀvÀÄÛ ¢£ÀUÀ¼À°è ªÀiÁqÀÄªÀ PÀªÀÄðUÀ½VAvÀ®Æ ºÉZÀÄÑ EµÀÖPÀgÀªÁzÀ ¨ÉÃgÉ PÀªÀÄðUÀ½®è. DzÀÝjAzÀ F ºÀvÀÄÛ ¢£ÀUÀ¼À°è ¤ÃªÀÅ vÀQâÃgï (C¯ÁèºÀÄ CPÀâgï), vÀ»èÃ¯ï (¯Á E¯ÁºÀ E®è¯Áèºï) ªÀÄvÀÄÛ vÀ»äÃzï (C¯ïºÀªÀÄÄÝ°¯Áèºï) ºÉÃ¼ÀÄªÀÅzÀ£ÀÄß ºÉaÑ¹j.” [CvÀÛ§gÁ¤Ã ªÀÄÄCïdªÀÄÄ¯ï PÀ©Ãgï£À°è]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457200"/>
            <a:ext cx="3962400" cy="533400"/>
          </a:xfrm>
          <a:prstGeom prst="rect">
            <a:avLst/>
          </a:prstGeom>
          <a:solidFill>
            <a:srgbClr val="FF02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ubtitle 2"/>
          <p:cNvSpPr txBox="1">
            <a:spLocks/>
          </p:cNvSpPr>
          <p:nvPr/>
        </p:nvSpPr>
        <p:spPr>
          <a:xfrm>
            <a:off x="228600" y="533400"/>
            <a:ext cx="40386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IN" sz="2400" b="1" smtClean="0">
                <a:solidFill>
                  <a:schemeClr val="bg1"/>
                </a:solidFill>
                <a:latin typeface="Nudi 01 e" pitchFamily="2" charset="0"/>
              </a:rPr>
              <a:t>E¨ïß GªÀÄgï(gÀ)gÀªÀgÀ ºÀ¢Ã¸ï: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udi 01 e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457890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E6DFD5"/>
                </a:solidFill>
                <a:latin typeface="Futura Md BT" pitchFamily="34" charset="0"/>
              </a:rPr>
              <a:t>IslamHouse.com</a:t>
            </a:r>
            <a:endParaRPr lang="en-US" sz="2000">
              <a:solidFill>
                <a:srgbClr val="E6DFD5"/>
              </a:solidFill>
              <a:latin typeface="Futura Md BT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uhammad Hamza\Desktop\New folder\ar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8382000" y="0"/>
            <a:ext cx="762000" cy="6858000"/>
          </a:xfrm>
          <a:prstGeom prst="rect">
            <a:avLst/>
          </a:prstGeom>
          <a:solidFill>
            <a:srgbClr val="66412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00400" y="1905000"/>
            <a:ext cx="5036094" cy="1573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200" b="1" smtClean="0">
                <a:solidFill>
                  <a:srgbClr val="008000"/>
                </a:solidFill>
                <a:latin typeface="KFGQPC Uthman Taha Naskh" pitchFamily="2" charset="-78"/>
                <a:cs typeface="KFGQPC Uthman Taha Naskh" pitchFamily="2" charset="-78"/>
              </a:rPr>
              <a:t>وَالَّذِي يَظْهَرُ أَنَّ السَّبَبَ فِي امْتِيَازِ عَشْرِ ذِي الْحِجَّةِ لِمَكَانِ اجْتِمَاعِ أُمَّهَاتِ الْعِبَادَةِ فِيهِ، وَهِيَ الصَّلَاةُ وَالصِّيَامُ وَالصَّدَقَةُ وَالْحَجُّ، وَلَا يَأْتِي ذَلِكَ فِي غَيْرِهِ.</a:t>
            </a:r>
            <a:endParaRPr lang="en-US" sz="2200">
              <a:solidFill>
                <a:srgbClr val="008000"/>
              </a:solidFill>
              <a:cs typeface="KFGQPC Uthman Taha Naskh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3657600"/>
            <a:ext cx="533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IN" sz="2000" b="1" smtClean="0">
                <a:solidFill>
                  <a:srgbClr val="008000"/>
                </a:solidFill>
                <a:latin typeface="Nudi 01 e" pitchFamily="2" charset="0"/>
              </a:rPr>
              <a:t>“zÀÄ¯ï»dÓB wAUÀ¼À ªÉÆzÀ® ºÀvÀÄÛ ¢£ÀUÀ¼À£ÀÄß EvÀgÀ ¢£ÀUÀ½AzÀ ¥ÀævÉåÃPÀUÉÆ½¹gÀÄªÀÅzÀgÀ PÁgÀtªÀÅ D ¢£ÀUÀ¼À°è ¥ÀæªÀÄÄR E¨ÁzÀvïUÀ¼ÁzÀ £ÀªÀiÁgÀhiï, G¥ÀªÁ¸À, zÁ£ÀzsÀªÀÄð ªÀÄvÀÄÛ ºÀeïÓ MlÄÖUÀÆqÀÄªÀÅzÀjAzÁVgÀ§ºÀÄzÉAzÀÄ ¨sÁ¸ÀªÁUÀÄvÀÛzÉ. F E¨ÁzÀvïUÀ¼ÀÄ EvÀgÀ ¢£ÀUÀ¼À°è MlÄÖUÀÆqÀÄªÀÅ¢®è.”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838200"/>
            <a:ext cx="7086600" cy="533400"/>
          </a:xfrm>
          <a:prstGeom prst="rect">
            <a:avLst/>
          </a:prstGeom>
          <a:solidFill>
            <a:srgbClr val="FF02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3300"/>
              </a:solidFill>
            </a:endParaRPr>
          </a:p>
        </p:txBody>
      </p:sp>
      <p:sp>
        <p:nvSpPr>
          <p:cNvPr id="2" name="Subtitle 2"/>
          <p:cNvSpPr txBox="1">
            <a:spLocks/>
          </p:cNvSpPr>
          <p:nvPr/>
        </p:nvSpPr>
        <p:spPr>
          <a:xfrm>
            <a:off x="228600" y="914400"/>
            <a:ext cx="79248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IN" sz="2400" b="1" smtClean="0">
                <a:solidFill>
                  <a:schemeClr val="bg1"/>
                </a:solidFill>
                <a:latin typeface="Nudi 01 e" pitchFamily="2" charset="0"/>
              </a:rPr>
              <a:t>ºÁ¦ügÀhiï E¨ïß ºÀdgï vÀªÀÄä ‘¥sÀvïºÀÄ¯ï ¨Áj’AiÀÄ°è ºÉÃ¼ÀÄvÁÛgÉ: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udi 01 e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457890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E6DFD5"/>
                </a:solidFill>
                <a:latin typeface="Futura Md BT" pitchFamily="34" charset="0"/>
              </a:rPr>
              <a:t>IslamHouse.com</a:t>
            </a:r>
            <a:endParaRPr lang="en-US" sz="2000">
              <a:solidFill>
                <a:srgbClr val="E6DFD5"/>
              </a:solidFill>
              <a:latin typeface="Futura Md BT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1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Muhammad Hamza\Desktop\New folder\dom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1" y="-5181"/>
            <a:ext cx="4114800" cy="6863182"/>
          </a:xfrm>
          <a:prstGeom prst="rect">
            <a:avLst/>
          </a:prstGeom>
          <a:noFill/>
        </p:spPr>
      </p:pic>
      <p:pic>
        <p:nvPicPr>
          <p:cNvPr id="7" name="Picture 3" descr="C:\Users\Muhammad Hamza\Desktop\New folder\arch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0"/>
            <a:ext cx="4038600" cy="3826042"/>
          </a:xfrm>
          <a:prstGeom prst="rect">
            <a:avLst/>
          </a:prstGeom>
          <a:noFill/>
        </p:spPr>
      </p:pic>
      <p:sp>
        <p:nvSpPr>
          <p:cNvPr id="2" name="Subtitle 2"/>
          <p:cNvSpPr txBox="1">
            <a:spLocks/>
          </p:cNvSpPr>
          <p:nvPr/>
        </p:nvSpPr>
        <p:spPr>
          <a:xfrm>
            <a:off x="3657600" y="4876800"/>
            <a:ext cx="5257800" cy="14478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indent="-342900" algn="ctr"/>
            <a:r>
              <a:rPr lang="en-IN" sz="4000" b="1" smtClean="0">
                <a:solidFill>
                  <a:srgbClr val="FF0240"/>
                </a:solidFill>
                <a:latin typeface="Nudi 01 e" pitchFamily="2" charset="0"/>
              </a:rPr>
              <a:t>F ºÀvÀÄÛ ¢£ÀUÀ¼À°è K£É®è ªÀiÁqÀÄªÀÅzÀÄ C¥ÉÃPÀëtÂÃAiÀÄ?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FF0240"/>
              </a:solidFill>
              <a:effectLst/>
              <a:uLnTx/>
              <a:uFillTx/>
              <a:latin typeface="Nudi 01 e" pitchFamily="2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219200"/>
            <a:ext cx="9144000" cy="900000"/>
          </a:xfrm>
          <a:prstGeom prst="rect">
            <a:avLst/>
          </a:prstGeom>
          <a:solidFill>
            <a:srgbClr val="4E4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Muhammad Hamza\Desktop\New folder\mina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4114800" cy="6863183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495800" y="1371600"/>
            <a:ext cx="4648200" cy="106997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SA" sz="4000" b="1" smtClean="0">
                <a:solidFill>
                  <a:schemeClr val="bg1"/>
                </a:solidFill>
                <a:latin typeface="Traditional Arabic" pitchFamily="18" charset="-78"/>
                <a:ea typeface="+mj-ea"/>
                <a:cs typeface="Traditional Arabic" pitchFamily="18" charset="-78"/>
              </a:rPr>
              <a:t>ما يستحب فعله في هذه الأيام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aditional Arabic" pitchFamily="18" charset="-78"/>
              <a:ea typeface="+mj-ea"/>
              <a:cs typeface="Traditional Arabic" pitchFamily="18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457890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E6DFD5"/>
                </a:solidFill>
                <a:latin typeface="Futura Md BT" pitchFamily="34" charset="0"/>
              </a:rPr>
              <a:t>IslamHouse.com</a:t>
            </a:r>
            <a:endParaRPr lang="en-US" sz="2000">
              <a:solidFill>
                <a:srgbClr val="E6DFD5"/>
              </a:solidFill>
              <a:latin typeface="Futura Md BT" pitchFamily="34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Muhammad Hamza\Desktop\New folder\dom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1" y="-5181"/>
            <a:ext cx="4114800" cy="6863182"/>
          </a:xfrm>
          <a:prstGeom prst="rect">
            <a:avLst/>
          </a:prstGeom>
          <a:noFill/>
        </p:spPr>
      </p:pic>
      <p:pic>
        <p:nvPicPr>
          <p:cNvPr id="10" name="Picture 2" descr="C:\Users\Muhammad Hamza\Desktop\New folder\mina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4114800" cy="6863183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762000"/>
            <a:ext cx="2209800" cy="533400"/>
          </a:xfrm>
          <a:prstGeom prst="rect">
            <a:avLst/>
          </a:prstGeom>
          <a:solidFill>
            <a:srgbClr val="FF02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3300"/>
              </a:solidFill>
            </a:endParaRPr>
          </a:p>
        </p:txBody>
      </p:sp>
      <p:sp>
        <p:nvSpPr>
          <p:cNvPr id="2" name="Subtitle 2"/>
          <p:cNvSpPr txBox="1">
            <a:spLocks/>
          </p:cNvSpPr>
          <p:nvPr/>
        </p:nvSpPr>
        <p:spPr>
          <a:xfrm>
            <a:off x="304800" y="838200"/>
            <a:ext cx="16764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IN" sz="2400" b="1" smtClean="0">
                <a:solidFill>
                  <a:schemeClr val="bg1"/>
                </a:solidFill>
                <a:latin typeface="Nudi 01 e" pitchFamily="2" charset="0"/>
              </a:rPr>
              <a:t>1.	£ÀªÀiÁgÀhiï: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udi 01 e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514600"/>
            <a:ext cx="716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200" b="1" smtClean="0">
                <a:solidFill>
                  <a:schemeClr val="bg1"/>
                </a:solidFill>
                <a:latin typeface="KFGQPC Uthman Taha Naskh" pitchFamily="2" charset="-78"/>
                <a:cs typeface="KFGQPC Uthman Taha Naskh" pitchFamily="2" charset="-78"/>
              </a:rPr>
              <a:t>عَنْ ثَوْبَانَ رَضِيَ اللَّهُ عَنْهُ قَالَ: سَمِعْتُ رَسُولَ اللَّهِ ﷺ يَقُولُ: {عَلَيْكَ بِكَثْرَةِ السُّجُودِ لِلَّهِ، فَإِنَّكَ لَا تَسْجُدُ سَجْدَةً إِلَّا رَفَعَكَ إِلَيْهِ بِهَا دَرَجَةً، وَحَطَّ عَنْكَ بِهَا خَطِيئَةً}.</a:t>
            </a:r>
            <a:endParaRPr lang="en-US" sz="2200">
              <a:solidFill>
                <a:schemeClr val="bg1"/>
              </a:solidFill>
              <a:cs typeface="KFGQPC Uthman Taha Naskh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762000"/>
            <a:ext cx="5867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IN" sz="2000" b="1" smtClean="0">
                <a:solidFill>
                  <a:srgbClr val="4E4E34"/>
                </a:solidFill>
                <a:latin typeface="Nudi 01 e" pitchFamily="2" charset="0"/>
              </a:rPr>
              <a:t>F ºÀvÀÄÛ ¢£ÀUÀ¼À°è ¥sÀzïð £ÀªÀiÁgÀhiï ¤ªÀð»¸ÀÄªÀÅzÀPÁÌV DvÀÄgÀ¥ÀqÀÄªÀÅzÀÄ ªÀÄvÀÄÛ ¸ÀÄ£Àßvï £ÀªÀiÁgÀhiïUÀ¼À£ÀÄß ºÉaÑ¸ÀÄªÀÅzÀÄ C¥ÉÃPÀëtÂÃAiÀÄªÁVzÉ. AiÀiÁPÉAzÀgÉ £ÀªÀiÁgÀhiï JA§ÄzÀÄ Cw±ÉæÃµÀ×ªÁzÀ ¥ÀÅtåPÀªÀÄðªÁVzÉ.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0" y="3733800"/>
            <a:ext cx="571499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IN" sz="2000" b="1" smtClean="0">
                <a:solidFill>
                  <a:srgbClr val="008000"/>
                </a:solidFill>
                <a:latin typeface="Nudi 01 e" pitchFamily="2" charset="0"/>
              </a:rPr>
              <a:t>¸Ë¨Á£ï(gÀ)jAzÀ ªÀgÀ¢: CªÀgÀÄ ºÉÃ¼ÀÄvÁÛgÉ:</a:t>
            </a:r>
          </a:p>
          <a:p>
            <a:pPr algn="ctr">
              <a:lnSpc>
                <a:spcPts val="3000"/>
              </a:lnSpc>
            </a:pPr>
            <a:r>
              <a:rPr lang="en-IN" sz="2000" b="1" smtClean="0">
                <a:solidFill>
                  <a:srgbClr val="008000"/>
                </a:solidFill>
                <a:latin typeface="Nudi 01 e" pitchFamily="2" charset="0"/>
              </a:rPr>
              <a:t>C¯ÁèºÀ£À gÀ¸ÀÆ¯ï(¸À)gÀªÀgÀÄ »ÃUÉ ºÉÃ¼ÀÄªÀÅzÀ£ÀÄß £Á£ÀÄ PÉÃ½zÉÝÃ£É: “vÁªÀÅ C¯ÁèºÀ¤UÉÆÃ¸ÀÌgÀ ºÉZÀÄÑ ºÉZÀÄÑ ¸ÀÄdÆzï ¤ªÀð»¹j. AiÀiÁPÉAzÀgÉ vÁªÀÅ ¤ªÀð»¸ÀÄªÀ MAzÀÄ ¸ÀÄdÆzï¤AzÁV C¯ÁèºÀÄ ¤ªÀÄä£ÀÄß CªÀ£ÉqÉUÉ MAzÀÄ ¥ÀzÀ« ªÉÄÃ¯ÉvÀÛzÉ EgÀ¯ÁgÀ£ÀÄ ªÀÄvÀÄÛ ¤«ÄäAzÀ MAzÀÄ ¥Á¥ÀªÀ£ÀÄß C½¹©qÀzÉ EgÀ¯ÁgÀ£ÀÄ.” [ªÀÄÄ¹èªÀiï]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424000" y="0"/>
            <a:ext cx="720000" cy="6858000"/>
          </a:xfrm>
          <a:prstGeom prst="rect">
            <a:avLst/>
          </a:prstGeom>
          <a:solidFill>
            <a:srgbClr val="4E4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6457890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E6DFD5"/>
                </a:solidFill>
                <a:latin typeface="Futura Md BT" pitchFamily="34" charset="0"/>
              </a:rPr>
              <a:t>IslamHouse.com</a:t>
            </a:r>
            <a:endParaRPr lang="en-US" sz="2000">
              <a:solidFill>
                <a:srgbClr val="E6DFD5"/>
              </a:solidFill>
              <a:latin typeface="Futura Md BT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2" grpId="0"/>
      <p:bldP spid="3" grpId="0"/>
      <p:bldP spid="4" grpId="0"/>
      <p:bldP spid="5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Muhammad Hamza\Desktop\New folder\dom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1" y="-5181"/>
            <a:ext cx="4114800" cy="6863182"/>
          </a:xfrm>
          <a:prstGeom prst="rect">
            <a:avLst/>
          </a:prstGeom>
          <a:noFill/>
        </p:spPr>
      </p:pic>
      <p:pic>
        <p:nvPicPr>
          <p:cNvPr id="10" name="Picture 2" descr="C:\Users\Muhammad Hamza\Desktop\New folder\mina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4114800" cy="6863183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8424000" y="0"/>
            <a:ext cx="720000" cy="6858000"/>
          </a:xfrm>
          <a:prstGeom prst="rect">
            <a:avLst/>
          </a:prstGeom>
          <a:solidFill>
            <a:srgbClr val="4E4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05000" y="1524000"/>
            <a:ext cx="64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200" b="1" smtClean="0">
                <a:solidFill>
                  <a:schemeClr val="bg1"/>
                </a:solidFill>
                <a:latin typeface="KFGQPC Uthman Taha Naskh" pitchFamily="2" charset="-78"/>
                <a:cs typeface="KFGQPC Uthman Taha Naskh" pitchFamily="2" charset="-78"/>
              </a:rPr>
              <a:t>عَنْ هُنَيْدَةَ بْنِ خَالِدٍ عَنِ امْرَأَتِهِ عَنْ بَعْضِ أَزْوَاجِ النَّبِيِّ ﷺ قَالَتْ: كَانَ رَسُولُ اللَّهِ ﷺ يَصُومُ تِسْعَ ذِي الْحِجَّةِ، وَيَوْمَ عَاشُورَاءَ، وَثَلَاثَةَ أَيَّامٍ مِنْ كُلِّ شَهْرٍ.</a:t>
            </a:r>
            <a:endParaRPr lang="en-US" sz="2200">
              <a:solidFill>
                <a:schemeClr val="bg1"/>
              </a:solidFill>
              <a:cs typeface="KFGQPC Uthman Taha Naskh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838200"/>
            <a:ext cx="572464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IN" sz="2000" b="1" smtClean="0">
                <a:solidFill>
                  <a:srgbClr val="4E4E34"/>
                </a:solidFill>
                <a:latin typeface="Nudi 01 e" pitchFamily="2" charset="0"/>
              </a:rPr>
              <a:t>AiÀiÁPÉAzÀgÉ G¥ÀªÁ¸À DZÀj¸ÀÄªÀÅzÀÄ ¸ÀvÀÌªÀÄðUÀ¼À°è M¼À¥ÀlÖzÁÝVzÉ.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0" y="2667000"/>
            <a:ext cx="604873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IN" sz="2000" b="1" smtClean="0">
                <a:solidFill>
                  <a:srgbClr val="008000"/>
                </a:solidFill>
                <a:latin typeface="Nudi 01 e" pitchFamily="2" charset="0"/>
              </a:rPr>
              <a:t>ºÀÄ£ÉÊzÀB E¨ïß SÁ°zï(gÀ)gÀªÀgÀÄ vÀªÀÄä ¥ÀwßAiÀÄ ªÀÄÆ®PÀ ¥ÀæªÁ¢(¸À)gÀªÀgÀ ¥Àwß¬ÄAzÀ: </a:t>
            </a:r>
          </a:p>
          <a:p>
            <a:pPr algn="ctr">
              <a:lnSpc>
                <a:spcPts val="3000"/>
              </a:lnSpc>
            </a:pPr>
            <a:r>
              <a:rPr lang="en-IN" sz="2000" b="1" smtClean="0">
                <a:solidFill>
                  <a:srgbClr val="008000"/>
                </a:solidFill>
                <a:latin typeface="Nudi 01 e" pitchFamily="2" charset="0"/>
              </a:rPr>
              <a:t>CªÀgÀÄ ºÉÃ½zÀgÀÄ: “C¯ÁèºÀ£À gÀ¸ÀÆ¯ï(¸À)gÀªÀgÀÄ zÀÄ¯ï»dÓB wAUÀ¼À MA§vÀÛ£ÉÃ ¢£À, D±ÀÆgÁ ¢£À ªÀÄvÀÄÛ ¥Àæw wAUÀ¼À ªÀÄÆgÀÄ ¢£ÀUÀ¼À°è G¥ÀªÁ¸À DZÀj¸ÀÄwÛzÀÝgÀÄ.” [CºÀäzï, C§Æ zÁªÀÇzï, C£Àß¸ÁF]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4600" y="4876800"/>
            <a:ext cx="565010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IN" sz="2000" b="1" smtClean="0">
                <a:solidFill>
                  <a:srgbClr val="4E4E34"/>
                </a:solidFill>
                <a:latin typeface="Nudi 01 e" pitchFamily="2" charset="0"/>
              </a:rPr>
              <a:t>zÀÄ¯ï»dÓB wAUÀ¼À ªÉÆzÀ® MA§vÀÄÛ ¢£ÀUÀ¼À°è G¥ÀªÁ¸À </a:t>
            </a:r>
          </a:p>
          <a:p>
            <a:pPr algn="ctr">
              <a:lnSpc>
                <a:spcPts val="3000"/>
              </a:lnSpc>
            </a:pPr>
            <a:r>
              <a:rPr lang="en-IN" sz="2000" b="1" smtClean="0">
                <a:solidFill>
                  <a:srgbClr val="4E4E34"/>
                </a:solidFill>
                <a:latin typeface="Nudi 01 e" pitchFamily="2" charset="0"/>
              </a:rPr>
              <a:t>DZÀj¸ÀÄªÀÅzÀgÀ §UÉÎ EªÀiÁªÀiï C£ÀßªÀ«Ã ºÉÃ¼ÀÄvÁÛgÉ: “CzÀÄ </a:t>
            </a:r>
          </a:p>
          <a:p>
            <a:pPr algn="ctr">
              <a:lnSpc>
                <a:spcPts val="3000"/>
              </a:lnSpc>
            </a:pPr>
            <a:r>
              <a:rPr lang="en-IN" sz="2000" b="1" smtClean="0">
                <a:solidFill>
                  <a:srgbClr val="4E4E34"/>
                </a:solidFill>
                <a:latin typeface="Nudi 01 e" pitchFamily="2" charset="0"/>
              </a:rPr>
              <a:t>¥Àæ§® C¥ÉÃPÀëtÂÃAiÀÄªÁVzÉ.”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762000"/>
            <a:ext cx="2209800" cy="533400"/>
          </a:xfrm>
          <a:prstGeom prst="rect">
            <a:avLst/>
          </a:prstGeom>
          <a:solidFill>
            <a:srgbClr val="FF02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3300"/>
              </a:solidFill>
            </a:endParaRPr>
          </a:p>
        </p:txBody>
      </p:sp>
      <p:sp>
        <p:nvSpPr>
          <p:cNvPr id="2" name="Subtitle 2"/>
          <p:cNvSpPr txBox="1">
            <a:spLocks/>
          </p:cNvSpPr>
          <p:nvPr/>
        </p:nvSpPr>
        <p:spPr>
          <a:xfrm>
            <a:off x="0" y="838200"/>
            <a:ext cx="21717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IN" sz="2400" b="1" smtClean="0">
                <a:solidFill>
                  <a:schemeClr val="bg1"/>
                </a:solidFill>
                <a:latin typeface="Nudi 01 e" pitchFamily="2" charset="0"/>
              </a:rPr>
              <a:t>2.	G¥ÀªÁ¸À: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udi 01 e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457890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E6DFD5"/>
                </a:solidFill>
                <a:latin typeface="Futura Md BT" pitchFamily="34" charset="0"/>
              </a:rPr>
              <a:t>IslamHouse.com</a:t>
            </a:r>
            <a:endParaRPr lang="en-US" sz="2000">
              <a:solidFill>
                <a:srgbClr val="E6DFD5"/>
              </a:solidFill>
              <a:latin typeface="Futura Md BT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uiExpand="1" build="p"/>
      <p:bldP spid="12" grpId="1" animBg="1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2260</TotalTime>
  <Words>2432</Words>
  <Application>Microsoft Office PowerPoint</Application>
  <PresentationFormat>On-screen Show (4:3)</PresentationFormat>
  <Paragraphs>183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Nudi 01 e</vt:lpstr>
      <vt:lpstr>Traditional Arabic</vt:lpstr>
      <vt:lpstr>Futura Md BT</vt:lpstr>
      <vt:lpstr>KFGQPC Uthman Taha Naskh</vt:lpstr>
      <vt:lpstr>Arial Narrow</vt:lpstr>
      <vt:lpstr>Office Theme</vt:lpstr>
      <vt:lpstr>فضل أيام عشر ذي الحجة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ದುಲ್ ಹಿಜ್ಜಃ ತಿಂಗಳ ಮೊದಲ ಹತ್ತು ದಿನಗಳ ಶ್ರೇಷ್ಠತೆಗಳು</dc:title>
  <dc:subject>فضل أيام عشر ذي الحجة</dc:subject>
  <dc:creator>ಮುಹಮ್ಮದ್ ಹಂಝಾ ಪುತ್ತೂರು</dc:creator>
  <cp:keywords>islamhouse.com</cp:keywords>
  <dc:description>ದುಲ್ ಹಿಜ್ಜಃ ತಿಂಗಳ ಮೊದಲ ಹತ್ತು ದಿನಗಳ ಶ್ರೇಷ್ಠತೆಗಳನ್ನು ವಿವರಿಸುವ ಪ್ರದರ್ಶನ</dc:description>
  <cp:lastModifiedBy>Muhammad Hamza</cp:lastModifiedBy>
  <cp:revision>176</cp:revision>
  <dcterms:created xsi:type="dcterms:W3CDTF">2006-08-16T00:00:00Z</dcterms:created>
  <dcterms:modified xsi:type="dcterms:W3CDTF">2015-08-21T12:33:59Z</dcterms:modified>
</cp:coreProperties>
</file>