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91" r:id="rId3"/>
    <p:sldId id="263" r:id="rId4"/>
    <p:sldId id="262" r:id="rId5"/>
    <p:sldId id="265" r:id="rId6"/>
    <p:sldId id="267" r:id="rId7"/>
    <p:sldId id="276" r:id="rId8"/>
    <p:sldId id="277" r:id="rId9"/>
    <p:sldId id="278" r:id="rId10"/>
    <p:sldId id="281" r:id="rId11"/>
    <p:sldId id="266" r:id="rId12"/>
    <p:sldId id="283" r:id="rId13"/>
    <p:sldId id="268" r:id="rId14"/>
    <p:sldId id="269" r:id="rId15"/>
    <p:sldId id="270" r:id="rId16"/>
    <p:sldId id="271" r:id="rId17"/>
    <p:sldId id="272" r:id="rId18"/>
    <p:sldId id="273" r:id="rId19"/>
    <p:sldId id="274" r:id="rId20"/>
    <p:sldId id="290" r:id="rId21"/>
    <p:sldId id="275" r:id="rId22"/>
    <p:sldId id="287" r:id="rId23"/>
    <p:sldId id="285" r:id="rId24"/>
    <p:sldId id="288"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46" autoAdjust="0"/>
  </p:normalViewPr>
  <p:slideViewPr>
    <p:cSldViewPr>
      <p:cViewPr varScale="1">
        <p:scale>
          <a:sx n="52" d="100"/>
          <a:sy n="52" d="100"/>
        </p:scale>
        <p:origin x="19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980A1-7AFD-430C-876C-8C14E066457F}" type="datetimeFigureOut">
              <a:rPr lang="en-US" smtClean="0"/>
              <a:pPr/>
              <a:t>11/2/2014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DCB0B-709E-46A1-B56F-8C7513A39069}" type="slidenum">
              <a:rPr lang="en-US" smtClean="0"/>
              <a:pPr/>
              <a:t>‹#›</a:t>
            </a:fld>
            <a:endParaRPr lang="en-US" dirty="0"/>
          </a:p>
        </p:txBody>
      </p:sp>
    </p:spTree>
    <p:extLst>
      <p:ext uri="{BB962C8B-B14F-4D97-AF65-F5344CB8AC3E}">
        <p14:creationId xmlns:p14="http://schemas.microsoft.com/office/powerpoint/2010/main" val="277561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1</a:t>
            </a:fld>
            <a:endParaRPr lang="en-US" dirty="0"/>
          </a:p>
        </p:txBody>
      </p:sp>
    </p:spTree>
    <p:extLst>
      <p:ext uri="{BB962C8B-B14F-4D97-AF65-F5344CB8AC3E}">
        <p14:creationId xmlns:p14="http://schemas.microsoft.com/office/powerpoint/2010/main" val="172964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19</a:t>
            </a:fld>
            <a:endParaRPr lang="en-US" dirty="0"/>
          </a:p>
        </p:txBody>
      </p:sp>
    </p:spTree>
    <p:extLst>
      <p:ext uri="{BB962C8B-B14F-4D97-AF65-F5344CB8AC3E}">
        <p14:creationId xmlns:p14="http://schemas.microsoft.com/office/powerpoint/2010/main" val="176053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21</a:t>
            </a:fld>
            <a:endParaRPr lang="en-US" dirty="0"/>
          </a:p>
        </p:txBody>
      </p:sp>
    </p:spTree>
    <p:extLst>
      <p:ext uri="{BB962C8B-B14F-4D97-AF65-F5344CB8AC3E}">
        <p14:creationId xmlns:p14="http://schemas.microsoft.com/office/powerpoint/2010/main" val="114571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3</a:t>
            </a:fld>
            <a:endParaRPr lang="en-US" dirty="0"/>
          </a:p>
        </p:txBody>
      </p:sp>
    </p:spTree>
    <p:extLst>
      <p:ext uri="{BB962C8B-B14F-4D97-AF65-F5344CB8AC3E}">
        <p14:creationId xmlns:p14="http://schemas.microsoft.com/office/powerpoint/2010/main" val="50357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8</a:t>
            </a:fld>
            <a:endParaRPr lang="en-US" dirty="0"/>
          </a:p>
        </p:txBody>
      </p:sp>
    </p:spTree>
    <p:extLst>
      <p:ext uri="{BB962C8B-B14F-4D97-AF65-F5344CB8AC3E}">
        <p14:creationId xmlns:p14="http://schemas.microsoft.com/office/powerpoint/2010/main" val="262009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12</a:t>
            </a:fld>
            <a:endParaRPr lang="en-US" dirty="0"/>
          </a:p>
        </p:txBody>
      </p:sp>
    </p:spTree>
    <p:extLst>
      <p:ext uri="{BB962C8B-B14F-4D97-AF65-F5344CB8AC3E}">
        <p14:creationId xmlns:p14="http://schemas.microsoft.com/office/powerpoint/2010/main" val="64284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14</a:t>
            </a:fld>
            <a:endParaRPr lang="en-US" dirty="0"/>
          </a:p>
        </p:txBody>
      </p:sp>
    </p:spTree>
    <p:extLst>
      <p:ext uri="{BB962C8B-B14F-4D97-AF65-F5344CB8AC3E}">
        <p14:creationId xmlns:p14="http://schemas.microsoft.com/office/powerpoint/2010/main" val="115992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chemeClr val="tx2"/>
              </a:solidFill>
              <a:effectLst>
                <a:outerShdw blurRad="38100" dist="38100" dir="2700000" algn="tl">
                  <a:srgbClr val="000000">
                    <a:alpha val="43137"/>
                  </a:srgbClr>
                </a:outerShdw>
              </a:effectLst>
            </a:endParaRPr>
          </a:p>
          <a:p>
            <a:endParaRPr lang="en-US" sz="1200" i="0" dirty="0" smtClean="0">
              <a:solidFill>
                <a:srgbClr val="00B0F0"/>
              </a:solidFill>
              <a:latin typeface="Palatino Linotype" pitchFamily="18" charset="0"/>
            </a:endParaRPr>
          </a:p>
        </p:txBody>
      </p:sp>
      <p:sp>
        <p:nvSpPr>
          <p:cNvPr id="4" name="Slide Number Placeholder 3"/>
          <p:cNvSpPr>
            <a:spLocks noGrp="1"/>
          </p:cNvSpPr>
          <p:nvPr>
            <p:ph type="sldNum" sz="quarter" idx="10"/>
          </p:nvPr>
        </p:nvSpPr>
        <p:spPr/>
        <p:txBody>
          <a:bodyPr/>
          <a:lstStyle/>
          <a:p>
            <a:fld id="{3F4DCB0B-709E-46A1-B56F-8C7513A39069}" type="slidenum">
              <a:rPr lang="en-US" smtClean="0"/>
              <a:pPr/>
              <a:t>15</a:t>
            </a:fld>
            <a:endParaRPr lang="en-US" dirty="0"/>
          </a:p>
        </p:txBody>
      </p:sp>
    </p:spTree>
    <p:extLst>
      <p:ext uri="{BB962C8B-B14F-4D97-AF65-F5344CB8AC3E}">
        <p14:creationId xmlns:p14="http://schemas.microsoft.com/office/powerpoint/2010/main" val="338212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16</a:t>
            </a:fld>
            <a:endParaRPr lang="en-US" dirty="0"/>
          </a:p>
        </p:txBody>
      </p:sp>
    </p:spTree>
    <p:extLst>
      <p:ext uri="{BB962C8B-B14F-4D97-AF65-F5344CB8AC3E}">
        <p14:creationId xmlns:p14="http://schemas.microsoft.com/office/powerpoint/2010/main" val="26920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17</a:t>
            </a:fld>
            <a:endParaRPr lang="en-US" dirty="0"/>
          </a:p>
        </p:txBody>
      </p:sp>
    </p:spTree>
    <p:extLst>
      <p:ext uri="{BB962C8B-B14F-4D97-AF65-F5344CB8AC3E}">
        <p14:creationId xmlns:p14="http://schemas.microsoft.com/office/powerpoint/2010/main" val="310757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CB0B-709E-46A1-B56F-8C7513A39069}" type="slidenum">
              <a:rPr lang="en-US" smtClean="0"/>
              <a:pPr/>
              <a:t>18</a:t>
            </a:fld>
            <a:endParaRPr lang="en-US" dirty="0"/>
          </a:p>
        </p:txBody>
      </p:sp>
    </p:spTree>
    <p:extLst>
      <p:ext uri="{BB962C8B-B14F-4D97-AF65-F5344CB8AC3E}">
        <p14:creationId xmlns:p14="http://schemas.microsoft.com/office/powerpoint/2010/main" val="412778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Erath_Size.wm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muslim%20kid%20reciting%20quran%20surah%20Al-Nasr.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infidels.org/library/modern/jim_meritt/bible-contradictions.html" TargetMode="External"/><Relationship Id="rId2" Type="http://schemas.openxmlformats.org/officeDocument/2006/relationships/hyperlink" Target="http://www.thethinkingatheist.com/page/bible-contradictions" TargetMode="Externa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hyperlink" Target="Fetal%20Development-.mp4" TargetMode="External"/><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NASA-%20The%20Water%20Cycle%20%5b720p%5d.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228600"/>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3505200"/>
            <a:ext cx="8534400" cy="2431435"/>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pPr algn="ctr"/>
            <a:r>
              <a:rPr lang="en-GB" sz="4800" b="1" dirty="0" smtClean="0">
                <a:solidFill>
                  <a:schemeClr val="tx1">
                    <a:lumMod val="75000"/>
                    <a:lumOff val="25000"/>
                  </a:schemeClr>
                </a:solidFill>
              </a:rPr>
              <a:t>Proof: Quran is From Almighty God (Allah)</a:t>
            </a:r>
          </a:p>
          <a:p>
            <a:pPr algn="ctr"/>
            <a:r>
              <a:rPr lang="en-GB" sz="2400" b="1" dirty="0" smtClean="0">
                <a:solidFill>
                  <a:schemeClr val="accent2">
                    <a:lumMod val="75000"/>
                  </a:schemeClr>
                </a:solidFill>
              </a:rPr>
              <a:t>Prepared by</a:t>
            </a:r>
            <a:r>
              <a:rPr lang="en-GB" sz="2800" b="1" dirty="0" smtClean="0">
                <a:solidFill>
                  <a:schemeClr val="tx1">
                    <a:lumMod val="75000"/>
                    <a:lumOff val="25000"/>
                  </a:schemeClr>
                </a:solidFill>
              </a:rPr>
              <a:t> </a:t>
            </a:r>
          </a:p>
          <a:p>
            <a:pPr algn="ctr"/>
            <a:r>
              <a:rPr lang="en-US" sz="2400" b="1" dirty="0" smtClean="0">
                <a:solidFill>
                  <a:schemeClr val="accent2">
                    <a:lumMod val="75000"/>
                  </a:schemeClr>
                </a:solidFill>
              </a:rPr>
              <a:t>Engineer: Mohammed Al-Abdulhay</a:t>
            </a:r>
            <a:endParaRPr lang="en-US" sz="2400" b="1" dirty="0">
              <a:solidFill>
                <a:schemeClr val="accent2">
                  <a:lumMod val="75000"/>
                </a:schemeClr>
              </a:solidFill>
            </a:endParaRPr>
          </a:p>
        </p:txBody>
      </p:sp>
      <p:sp>
        <p:nvSpPr>
          <p:cNvPr id="11" name="TextBox 10"/>
          <p:cNvSpPr txBox="1"/>
          <p:nvPr/>
        </p:nvSpPr>
        <p:spPr>
          <a:xfrm>
            <a:off x="76200" y="6091535"/>
            <a:ext cx="8915400" cy="461665"/>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pPr algn="ctr"/>
            <a:r>
              <a:rPr lang="en-US" sz="2400" b="1" dirty="0" smtClean="0">
                <a:solidFill>
                  <a:schemeClr val="tx2"/>
                </a:solidFill>
              </a:rPr>
              <a:t>Mobile: +966503925046, email: miswatch@hotmail.com</a:t>
            </a:r>
            <a:endParaRPr lang="en-US" sz="2400" b="1" dirty="0">
              <a:solidFill>
                <a:schemeClr val="tx2"/>
              </a:solidFill>
            </a:endParaRPr>
          </a:p>
        </p:txBody>
      </p:sp>
      <p:grpSp>
        <p:nvGrpSpPr>
          <p:cNvPr id="21" name="Group 20"/>
          <p:cNvGrpSpPr/>
          <p:nvPr/>
        </p:nvGrpSpPr>
        <p:grpSpPr>
          <a:xfrm>
            <a:off x="5562600" y="381000"/>
            <a:ext cx="3429000" cy="2819400"/>
            <a:chOff x="5562600" y="2209800"/>
            <a:chExt cx="1219200" cy="914400"/>
          </a:xfrm>
        </p:grpSpPr>
        <p:sp>
          <p:nvSpPr>
            <p:cNvPr id="16" name="Rectangle 15"/>
            <p:cNvSpPr>
              <a:spLocks noChangeAspect="1"/>
            </p:cNvSpPr>
            <p:nvPr/>
          </p:nvSpPr>
          <p:spPr>
            <a:xfrm>
              <a:off x="6172200" y="25146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a:spLocks noChangeAspect="1"/>
            </p:cNvSpPr>
            <p:nvPr/>
          </p:nvSpPr>
          <p:spPr>
            <a:xfrm>
              <a:off x="6477000" y="220980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ChangeAspect="1"/>
            </p:cNvSpPr>
            <p:nvPr/>
          </p:nvSpPr>
          <p:spPr>
            <a:xfrm>
              <a:off x="5867400" y="28194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ChangeAspect="1"/>
            </p:cNvSpPr>
            <p:nvPr/>
          </p:nvSpPr>
          <p:spPr>
            <a:xfrm>
              <a:off x="5562600" y="25146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Picture 21" descr="al quran.jpg"/>
          <p:cNvPicPr>
            <a:picLocks noChangeAspect="1"/>
          </p:cNvPicPr>
          <p:nvPr/>
        </p:nvPicPr>
        <p:blipFill>
          <a:blip r:embed="rId3"/>
          <a:stretch>
            <a:fillRect/>
          </a:stretch>
        </p:blipFill>
        <p:spPr>
          <a:xfrm>
            <a:off x="381000" y="533400"/>
            <a:ext cx="3121152"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2308324"/>
          </a:xfrm>
          <a:prstGeom prst="rect">
            <a:avLst/>
          </a:prstGeom>
          <a:noFill/>
        </p:spPr>
        <p:txBody>
          <a:bodyPr wrap="square" rtlCol="0">
            <a:spAutoFit/>
          </a:bodyPr>
          <a:lstStyle/>
          <a:p>
            <a:pPr algn="just"/>
            <a:r>
              <a:rPr lang="en-US" sz="2400" b="1" i="1" dirty="0" smtClean="0">
                <a:solidFill>
                  <a:schemeClr val="accent2">
                    <a:lumMod val="75000"/>
                  </a:schemeClr>
                </a:solidFill>
                <a:effectLst>
                  <a:outerShdw blurRad="38100" dist="38100" dir="2700000" algn="tl">
                    <a:srgbClr val="000000">
                      <a:alpha val="43137"/>
                    </a:srgbClr>
                  </a:outerShdw>
                </a:effectLst>
              </a:rPr>
              <a:t>The Expansion of the universe</a:t>
            </a:r>
          </a:p>
          <a:p>
            <a:pPr algn="just"/>
            <a:endParaRPr lang="en-US" sz="2000" i="1" dirty="0" smtClean="0">
              <a:solidFill>
                <a:schemeClr val="accent3">
                  <a:lumMod val="50000"/>
                </a:schemeClr>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“And the sky </a:t>
            </a:r>
            <a:r>
              <a:rPr lang="en-US" sz="2000" i="1" dirty="0">
                <a:solidFill>
                  <a:schemeClr val="accent3">
                    <a:lumMod val="50000"/>
                  </a:schemeClr>
                </a:solidFill>
                <a:effectLst>
                  <a:outerShdw blurRad="38100" dist="38100" dir="2700000" algn="tl">
                    <a:srgbClr val="000000">
                      <a:alpha val="43137"/>
                    </a:srgbClr>
                  </a:outerShdw>
                </a:effectLst>
              </a:rPr>
              <a:t>was built by Us with might; and indeed We are the </a:t>
            </a:r>
            <a:r>
              <a:rPr lang="en-US" sz="2000" i="1" dirty="0" smtClean="0">
                <a:solidFill>
                  <a:schemeClr val="accent3">
                    <a:lumMod val="50000"/>
                  </a:schemeClr>
                </a:solidFill>
                <a:effectLst>
                  <a:outerShdw blurRad="38100" dist="38100" dir="2700000" algn="tl">
                    <a:srgbClr val="000000">
                      <a:alpha val="43137"/>
                    </a:srgbClr>
                  </a:outerShdw>
                </a:effectLst>
              </a:rPr>
              <a:t>expanders”</a:t>
            </a:r>
            <a:r>
              <a:rPr lang="en-US" sz="2000" i="1" dirty="0">
                <a:solidFill>
                  <a:schemeClr val="accent3">
                    <a:lumMod val="50000"/>
                  </a:schemeClr>
                </a:solidFill>
                <a:effectLst>
                  <a:outerShdw blurRad="38100" dist="38100" dir="2700000" algn="tl">
                    <a:srgbClr val="000000">
                      <a:alpha val="43137"/>
                    </a:srgbClr>
                  </a:outerShdw>
                </a:effectLst>
              </a:rPr>
              <a:t> </a:t>
            </a:r>
            <a:r>
              <a:rPr lang="en-US" sz="2000" b="1" u="sng" dirty="0">
                <a:solidFill>
                  <a:schemeClr val="accent3">
                    <a:lumMod val="50000"/>
                  </a:schemeClr>
                </a:solidFill>
                <a:effectLst>
                  <a:outerShdw blurRad="38100" dist="38100" dir="2700000" algn="tl">
                    <a:srgbClr val="000000">
                      <a:alpha val="43137"/>
                    </a:srgbClr>
                  </a:outerShdw>
                </a:effectLst>
              </a:rPr>
              <a:t>(Quran 51:47) </a:t>
            </a:r>
          </a:p>
          <a:p>
            <a:pPr algn="just"/>
            <a:endParaRPr lang="en-US" sz="2000" i="1" dirty="0" smtClean="0">
              <a:solidFill>
                <a:schemeClr val="accent3">
                  <a:lumMod val="50000"/>
                </a:schemeClr>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669562" y="2120736"/>
            <a:ext cx="3197550" cy="314992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4154984"/>
          </a:xfrm>
          <a:prstGeom prst="rect">
            <a:avLst/>
          </a:prstGeom>
          <a:noFill/>
        </p:spPr>
        <p:txBody>
          <a:bodyPr wrap="square" rtlCol="0">
            <a:spAutoFit/>
          </a:bodyPr>
          <a:lstStyle/>
          <a:p>
            <a:r>
              <a:rPr lang="en-GB" sz="2400" b="1" i="1" dirty="0" smtClean="0">
                <a:solidFill>
                  <a:schemeClr val="accent2">
                    <a:lumMod val="75000"/>
                  </a:schemeClr>
                </a:solidFill>
                <a:effectLst>
                  <a:outerShdw blurRad="38100" dist="38100" dir="2700000" algn="tl">
                    <a:srgbClr val="000000">
                      <a:alpha val="43137"/>
                    </a:srgbClr>
                  </a:outerShdw>
                </a:effectLst>
              </a:rPr>
              <a:t>The Big Bang Theory</a:t>
            </a:r>
          </a:p>
          <a:p>
            <a:r>
              <a:rPr lang="en-US" sz="2000" i="1" dirty="0" smtClean="0">
                <a:effectLst>
                  <a:outerShdw blurRad="38100" dist="38100" dir="2700000" algn="tl">
                    <a:srgbClr val="000000">
                      <a:alpha val="43137"/>
                    </a:srgbClr>
                  </a:outerShdw>
                </a:effectLst>
              </a:rPr>
              <a:t>Discovered in 19</a:t>
            </a:r>
            <a:r>
              <a:rPr lang="en-US" sz="2000" i="1" baseline="30000" dirty="0" smtClean="0">
                <a:effectLst>
                  <a:outerShdw blurRad="38100" dist="38100" dir="2700000" algn="tl">
                    <a:srgbClr val="000000">
                      <a:alpha val="43137"/>
                    </a:srgbClr>
                  </a:outerShdw>
                </a:effectLst>
              </a:rPr>
              <a:t>th</a:t>
            </a:r>
            <a:r>
              <a:rPr lang="en-US" sz="2000" i="1" dirty="0" smtClean="0">
                <a:effectLst>
                  <a:outerShdw blurRad="38100" dist="38100" dir="2700000" algn="tl">
                    <a:srgbClr val="000000">
                      <a:alpha val="43137"/>
                    </a:srgbClr>
                  </a:outerShdw>
                </a:effectLst>
              </a:rPr>
              <a:t> century</a:t>
            </a:r>
          </a:p>
          <a:p>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About 15 billion years ago a tremendous explosion started the expansion of the universe. This explosion is known as the Big Bang. At the point of this event all of the matter and energy of space was contained at one point.</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This occurrence was not a conventional explosion but rather an event filling all of space with all of the particles of the embryonic universe rushing away from each other. </a:t>
            </a:r>
            <a:endParaRPr lang="en-US" sz="14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562600" y="1981200"/>
            <a:ext cx="3411474" cy="3276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2677656"/>
          </a:xfrm>
          <a:prstGeom prst="rect">
            <a:avLst/>
          </a:prstGeom>
          <a:noFill/>
        </p:spPr>
        <p:txBody>
          <a:bodyPr wrap="square" rtlCol="0">
            <a:spAutoFit/>
          </a:bodyPr>
          <a:lstStyle/>
          <a:p>
            <a:r>
              <a:rPr lang="en-GB" sz="2400" b="1" i="1" dirty="0" smtClean="0">
                <a:solidFill>
                  <a:schemeClr val="accent2">
                    <a:lumMod val="75000"/>
                  </a:schemeClr>
                </a:solidFill>
                <a:effectLst>
                  <a:outerShdw blurRad="38100" dist="38100" dir="2700000" algn="tl">
                    <a:srgbClr val="000000">
                      <a:alpha val="43137"/>
                    </a:srgbClr>
                  </a:outerShdw>
                </a:effectLst>
              </a:rPr>
              <a:t>The Big Bang Theory</a:t>
            </a:r>
          </a:p>
          <a:p>
            <a:endParaRPr lang="en-GB" sz="2400" b="1" i="1" dirty="0" smtClean="0">
              <a:solidFill>
                <a:schemeClr val="accent2">
                  <a:lumMod val="75000"/>
                </a:schemeClr>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“Have not those who disbelieve known that the heavens and the earth were of one piece, then We parted them, and we made every living thing of water? Will they not then believe” </a:t>
            </a:r>
            <a:r>
              <a:rPr lang="en-GB" sz="2000" b="1" u="sng" dirty="0" smtClean="0">
                <a:solidFill>
                  <a:schemeClr val="accent3">
                    <a:lumMod val="50000"/>
                  </a:schemeClr>
                </a:solidFill>
                <a:effectLst>
                  <a:outerShdw blurRad="38100" dist="38100" dir="2700000" algn="tl">
                    <a:srgbClr val="000000">
                      <a:alpha val="43137"/>
                    </a:srgbClr>
                  </a:outerShdw>
                </a:effectLst>
              </a:rPr>
              <a:t>(</a:t>
            </a:r>
            <a:r>
              <a:rPr lang="en-GB" sz="2000" b="1" u="sng" dirty="0">
                <a:solidFill>
                  <a:schemeClr val="accent3">
                    <a:lumMod val="50000"/>
                  </a:schemeClr>
                </a:solidFill>
                <a:effectLst>
                  <a:outerShdw blurRad="38100" dist="38100" dir="2700000" algn="tl">
                    <a:srgbClr val="000000">
                      <a:alpha val="43137"/>
                    </a:srgbClr>
                  </a:outerShdw>
                </a:effectLst>
              </a:rPr>
              <a:t>Quran 21:30) </a:t>
            </a:r>
          </a:p>
          <a:p>
            <a:endParaRPr lang="en-US" sz="2000" i="1" dirty="0" smtClean="0">
              <a:solidFill>
                <a:schemeClr val="accent3">
                  <a:lumMod val="50000"/>
                </a:schemeClr>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3" cstate="print"/>
          <a:stretch>
            <a:fillRect/>
          </a:stretch>
        </p:blipFill>
        <p:spPr>
          <a:xfrm>
            <a:off x="5562600" y="2209800"/>
            <a:ext cx="3411474" cy="3276599"/>
          </a:xfrm>
          <a:prstGeom prst="rect">
            <a:avLst/>
          </a:prstGeom>
          <a:ln>
            <a:noFill/>
          </a:ln>
          <a:effectLst>
            <a:outerShdw blurRad="190500" algn="tl" rotWithShape="0">
              <a:srgbClr val="000000">
                <a:alpha val="70000"/>
              </a:srgbClr>
            </a:outerShdw>
          </a:effectLst>
        </p:spPr>
      </p:pic>
      <p:sp>
        <p:nvSpPr>
          <p:cNvPr id="16" name="Rectangle 15">
            <a:hlinkClick r:id="rId4" action="ppaction://hlinkfile"/>
          </p:cNvPr>
          <p:cNvSpPr/>
          <p:nvPr/>
        </p:nvSpPr>
        <p:spPr>
          <a:xfrm>
            <a:off x="6934200" y="1015425"/>
            <a:ext cx="190789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Video Clip</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Given to an unlettered person</a:t>
            </a:r>
            <a:endParaRPr lang="en-US" sz="3600" b="1" dirty="0">
              <a:solidFill>
                <a:schemeClr val="tx1">
                  <a:lumMod val="75000"/>
                  <a:lumOff val="25000"/>
                </a:schemeClr>
              </a:solidFill>
            </a:endParaRPr>
          </a:p>
        </p:txBody>
      </p:sp>
      <p:sp>
        <p:nvSpPr>
          <p:cNvPr id="9" name="TextBox 8"/>
          <p:cNvSpPr txBox="1"/>
          <p:nvPr/>
        </p:nvSpPr>
        <p:spPr>
          <a:xfrm>
            <a:off x="0" y="1143000"/>
            <a:ext cx="5486400" cy="5447645"/>
          </a:xfrm>
          <a:prstGeom prst="rect">
            <a:avLst/>
          </a:prstGeom>
          <a:noFill/>
        </p:spPr>
        <p:txBody>
          <a:bodyPr wrap="square" rtlCol="0">
            <a:spAutoFit/>
          </a:bodyPr>
          <a:lstStyle/>
          <a:p>
            <a:pPr algn="just"/>
            <a:r>
              <a:rPr lang="en-US" sz="2000" i="1" dirty="0" smtClean="0">
                <a:solidFill>
                  <a:schemeClr val="tx2"/>
                </a:solidFill>
                <a:effectLst>
                  <a:outerShdw blurRad="38100" dist="38100" dir="2700000" algn="tl">
                    <a:srgbClr val="000000">
                      <a:alpha val="43137"/>
                    </a:srgbClr>
                  </a:outerShdw>
                </a:effectLst>
              </a:rPr>
              <a:t>The Quran was given to a man, Muhammad, who could not read or write. </a:t>
            </a:r>
            <a:r>
              <a:rPr lang="en-US" sz="2000" i="1" dirty="0">
                <a:solidFill>
                  <a:schemeClr val="tx2"/>
                </a:solidFill>
                <a:effectLst>
                  <a:outerShdw blurRad="38100" dist="38100" dir="2700000" algn="tl">
                    <a:srgbClr val="000000">
                      <a:alpha val="43137"/>
                    </a:srgbClr>
                  </a:outerShdw>
                </a:effectLst>
              </a:rPr>
              <a:t>Therefore, it is impossible </a:t>
            </a:r>
            <a:r>
              <a:rPr lang="en-US" sz="2000" i="1" dirty="0" smtClean="0">
                <a:solidFill>
                  <a:schemeClr val="tx2"/>
                </a:solidFill>
                <a:effectLst>
                  <a:outerShdw blurRad="38100" dist="38100" dir="2700000" algn="tl">
                    <a:srgbClr val="000000">
                      <a:alpha val="43137"/>
                    </a:srgbClr>
                  </a:outerShdw>
                </a:effectLst>
              </a:rPr>
              <a:t>for</a:t>
            </a:r>
            <a:r>
              <a:rPr lang="en-US" sz="2000" i="1" dirty="0" smtClean="0">
                <a:solidFill>
                  <a:schemeClr val="tx2"/>
                </a:solidFill>
                <a:effectLst>
                  <a:outerShdw blurRad="38100" dist="38100" dir="2700000" algn="tl">
                    <a:srgbClr val="000000">
                      <a:alpha val="43137"/>
                    </a:srgbClr>
                  </a:outerShdw>
                </a:effectLst>
              </a:rPr>
              <a:t> </a:t>
            </a:r>
            <a:r>
              <a:rPr lang="en-US" sz="2000" i="1" dirty="0">
                <a:solidFill>
                  <a:schemeClr val="tx2"/>
                </a:solidFill>
                <a:effectLst>
                  <a:outerShdw blurRad="38100" dist="38100" dir="2700000" algn="tl">
                    <a:srgbClr val="000000">
                      <a:alpha val="43137"/>
                    </a:srgbClr>
                  </a:outerShdw>
                </a:effectLst>
              </a:rPr>
              <a:t>him to add or delete any single  </a:t>
            </a:r>
            <a:r>
              <a:rPr lang="en-US" sz="2000" i="1" dirty="0" smtClean="0">
                <a:solidFill>
                  <a:schemeClr val="tx2"/>
                </a:solidFill>
                <a:effectLst>
                  <a:outerShdw blurRad="38100" dist="38100" dir="2700000" algn="tl">
                    <a:srgbClr val="000000">
                      <a:alpha val="43137"/>
                    </a:srgbClr>
                  </a:outerShdw>
                </a:effectLst>
              </a:rPr>
              <a:t>verse. </a:t>
            </a:r>
            <a:r>
              <a:rPr lang="en-US" sz="2000" i="1" dirty="0">
                <a:solidFill>
                  <a:schemeClr val="tx2"/>
                </a:solidFill>
                <a:effectLst>
                  <a:outerShdw blurRad="38100" dist="38100" dir="2700000" algn="tl">
                    <a:srgbClr val="000000">
                      <a:alpha val="43137"/>
                    </a:srgbClr>
                  </a:outerShdw>
                </a:effectLst>
              </a:rPr>
              <a:t>In addition, it is so difficult to him to introduce some facts and </a:t>
            </a:r>
            <a:r>
              <a:rPr lang="en-US" sz="2000" i="1" dirty="0" smtClean="0">
                <a:solidFill>
                  <a:schemeClr val="tx2"/>
                </a:solidFill>
                <a:effectLst>
                  <a:outerShdw blurRad="38100" dist="38100" dir="2700000" algn="tl">
                    <a:srgbClr val="000000">
                      <a:alpha val="43137"/>
                    </a:srgbClr>
                  </a:outerShdw>
                </a:effectLst>
              </a:rPr>
              <a:t>expectations</a:t>
            </a:r>
            <a:r>
              <a:rPr lang="en-US" sz="2000" i="1" dirty="0">
                <a:solidFill>
                  <a:schemeClr val="tx2"/>
                </a:solidFill>
                <a:effectLst>
                  <a:outerShdw blurRad="38100" dist="38100" dir="2700000" algn="tl">
                    <a:srgbClr val="000000">
                      <a:alpha val="43137"/>
                    </a:srgbClr>
                  </a:outerShdw>
                </a:effectLst>
              </a:rPr>
              <a:t> </a:t>
            </a:r>
            <a:r>
              <a:rPr lang="en-US" sz="2000" i="1" dirty="0" smtClean="0">
                <a:solidFill>
                  <a:schemeClr val="tx2"/>
                </a:solidFill>
                <a:effectLst>
                  <a:outerShdw blurRad="38100" dist="38100" dir="2700000" algn="tl">
                    <a:srgbClr val="000000">
                      <a:alpha val="43137"/>
                    </a:srgbClr>
                  </a:outerShdw>
                </a:effectLst>
              </a:rPr>
              <a:t>that found in The Quran.</a:t>
            </a:r>
            <a:endParaRPr lang="en-US" sz="2000" i="1" dirty="0">
              <a:solidFill>
                <a:schemeClr val="tx2"/>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a:p>
            <a:r>
              <a:rPr lang="en-US" sz="2400" b="1" i="1" dirty="0" smtClean="0">
                <a:solidFill>
                  <a:schemeClr val="accent2">
                    <a:lumMod val="75000"/>
                  </a:schemeClr>
                </a:solidFill>
                <a:effectLst>
                  <a:outerShdw blurRad="38100" dist="38100" dir="2700000" algn="tl">
                    <a:srgbClr val="000000">
                      <a:alpha val="43137"/>
                    </a:srgbClr>
                  </a:outerShdw>
                </a:effectLst>
              </a:rPr>
              <a:t>Proof of Muhammad was unlettered :</a:t>
            </a:r>
          </a:p>
          <a:p>
            <a:endParaRPr lang="en-US" sz="2400" b="1" i="1" dirty="0" smtClean="0">
              <a:solidFill>
                <a:schemeClr val="accent2">
                  <a:lumMod val="75000"/>
                </a:schemeClr>
              </a:solidFill>
              <a:effectLst>
                <a:outerShdw blurRad="38100" dist="38100" dir="2700000" algn="tl">
                  <a:srgbClr val="000000">
                    <a:alpha val="43137"/>
                  </a:srgbClr>
                </a:outerShdw>
              </a:effectLst>
            </a:endParaRPr>
          </a:p>
          <a:p>
            <a:pPr algn="just">
              <a:buFont typeface="Arial" pitchFamily="34" charset="0"/>
              <a:buChar char="•"/>
            </a:pPr>
            <a:r>
              <a:rPr lang="en-US" sz="2000" i="1" dirty="0">
                <a:solidFill>
                  <a:schemeClr val="tx2"/>
                </a:solidFill>
                <a:effectLst>
                  <a:outerShdw blurRad="38100" dist="38100" dir="2700000" algn="tl">
                    <a:srgbClr val="000000">
                      <a:alpha val="43137"/>
                    </a:srgbClr>
                  </a:outerShdw>
                </a:effectLst>
              </a:rPr>
              <a:t>H</a:t>
            </a:r>
            <a:r>
              <a:rPr lang="en-US" sz="2000" i="1" dirty="0" smtClean="0">
                <a:solidFill>
                  <a:schemeClr val="tx2"/>
                </a:solidFill>
                <a:effectLst>
                  <a:outerShdw blurRad="38100" dist="38100" dir="2700000" algn="tl">
                    <a:srgbClr val="000000">
                      <a:alpha val="43137"/>
                    </a:srgbClr>
                  </a:outerShdw>
                </a:effectLst>
              </a:rPr>
              <a:t>is enemies during  his life period never called him a </a:t>
            </a:r>
            <a:r>
              <a:rPr lang="en-US" sz="2000" i="1" dirty="0" smtClean="0">
                <a:solidFill>
                  <a:schemeClr val="tx2"/>
                </a:solidFill>
                <a:effectLst>
                  <a:outerShdw blurRad="38100" dist="38100" dir="2700000" algn="tl">
                    <a:srgbClr val="000000">
                      <a:alpha val="43137"/>
                    </a:srgbClr>
                  </a:outerShdw>
                </a:effectLst>
              </a:rPr>
              <a:t>liar, conversely</a:t>
            </a:r>
            <a:r>
              <a:rPr lang="en-US" sz="2000" i="1" dirty="0" smtClean="0">
                <a:solidFill>
                  <a:schemeClr val="tx2"/>
                </a:solidFill>
                <a:effectLst>
                  <a:outerShdw blurRad="38100" dist="38100" dir="2700000" algn="tl">
                    <a:srgbClr val="000000">
                      <a:alpha val="43137"/>
                    </a:srgbClr>
                  </a:outerShdw>
                </a:effectLst>
              </a:rPr>
              <a:t>, they called him the trustworthy.</a:t>
            </a:r>
          </a:p>
          <a:p>
            <a:pPr algn="just">
              <a:buFont typeface="Arial" pitchFamily="34" charset="0"/>
              <a:buChar char="•"/>
            </a:pPr>
            <a:endParaRPr lang="en-US" sz="2000" i="1" dirty="0" smtClean="0">
              <a:solidFill>
                <a:schemeClr val="accent3">
                  <a:lumMod val="50000"/>
                </a:schemeClr>
              </a:solidFill>
              <a:effectLst>
                <a:outerShdw blurRad="38100" dist="38100" dir="2700000" algn="tl">
                  <a:srgbClr val="000000">
                    <a:alpha val="43137"/>
                  </a:srgbClr>
                </a:outerShdw>
              </a:effectLst>
            </a:endParaRPr>
          </a:p>
          <a:p>
            <a:pPr algn="just">
              <a:buFont typeface="Arial" pitchFamily="34" charset="0"/>
              <a:buChar char="•"/>
            </a:pPr>
            <a:r>
              <a:rPr lang="en-US" sz="2000" b="1" u="sng" dirty="0">
                <a:solidFill>
                  <a:schemeClr val="tx2"/>
                </a:solidFill>
                <a:effectLst>
                  <a:outerShdw blurRad="38100" dist="38100" dir="2700000" algn="tl">
                    <a:srgbClr val="000000">
                      <a:alpha val="43137"/>
                    </a:srgbClr>
                  </a:outerShdw>
                </a:effectLst>
              </a:rPr>
              <a:t>Isaiah (29:12)</a:t>
            </a:r>
            <a:r>
              <a:rPr lang="en-US" sz="2000" b="1" dirty="0">
                <a:solidFill>
                  <a:schemeClr val="tx2"/>
                </a:solidFill>
                <a:effectLst>
                  <a:outerShdw blurRad="38100" dist="38100" dir="2700000" algn="tl">
                    <a:srgbClr val="000000">
                      <a:alpha val="43137"/>
                    </a:srgbClr>
                  </a:outerShdw>
                </a:effectLst>
              </a:rPr>
              <a:t> </a:t>
            </a:r>
            <a:r>
              <a:rPr lang="en-US" sz="2000" i="1" dirty="0" smtClean="0">
                <a:solidFill>
                  <a:schemeClr val="tx2"/>
                </a:solidFill>
                <a:effectLst>
                  <a:outerShdw blurRad="38100" dist="38100" dir="2700000" algn="tl">
                    <a:srgbClr val="000000">
                      <a:alpha val="43137"/>
                    </a:srgbClr>
                  </a:outerShdw>
                </a:effectLst>
              </a:rPr>
              <a:t>"Or </a:t>
            </a:r>
            <a:r>
              <a:rPr lang="en-US" sz="2000" i="1" dirty="0">
                <a:solidFill>
                  <a:schemeClr val="tx2"/>
                </a:solidFill>
                <a:effectLst>
                  <a:outerShdw blurRad="38100" dist="38100" dir="2700000" algn="tl">
                    <a:srgbClr val="000000">
                      <a:alpha val="43137"/>
                    </a:srgbClr>
                  </a:outerShdw>
                </a:effectLst>
              </a:rPr>
              <a:t>if you give the scroll to someone who cannot read, and say, "Read this, please," he will answer, "I don't know how to read.“</a:t>
            </a:r>
          </a:p>
          <a:p>
            <a:endParaRPr lang="en-US" sz="2000" i="1" dirty="0" smtClean="0">
              <a:solidFill>
                <a:schemeClr val="accent3">
                  <a:lumMod val="50000"/>
                </a:schemeClr>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562600" y="1686312"/>
            <a:ext cx="3411474" cy="41048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Has remained unchanged</a:t>
            </a:r>
            <a:endParaRPr lang="en-US" sz="3600" b="1" dirty="0">
              <a:solidFill>
                <a:schemeClr val="tx1">
                  <a:lumMod val="75000"/>
                  <a:lumOff val="25000"/>
                </a:schemeClr>
              </a:solidFill>
            </a:endParaRPr>
          </a:p>
        </p:txBody>
      </p:sp>
      <p:sp>
        <p:nvSpPr>
          <p:cNvPr id="9" name="TextBox 8"/>
          <p:cNvSpPr txBox="1"/>
          <p:nvPr/>
        </p:nvSpPr>
        <p:spPr>
          <a:xfrm>
            <a:off x="0" y="1143000"/>
            <a:ext cx="5486400" cy="5509200"/>
          </a:xfrm>
          <a:prstGeom prst="rect">
            <a:avLst/>
          </a:prstGeom>
          <a:noFill/>
        </p:spPr>
        <p:txBody>
          <a:bodyPr wrap="square" rtlCol="0">
            <a:spAutoFit/>
          </a:bodyPr>
          <a:lstStyle/>
          <a:p>
            <a:pPr algn="just"/>
            <a:r>
              <a:rPr lang="en-US" sz="2000" i="1" dirty="0" smtClean="0">
                <a:solidFill>
                  <a:schemeClr val="tx2"/>
                </a:solidFill>
                <a:effectLst>
                  <a:outerShdw blurRad="38100" dist="38100" dir="2700000" algn="tl">
                    <a:srgbClr val="000000">
                      <a:alpha val="43137"/>
                    </a:srgbClr>
                  </a:outerShdw>
                </a:effectLst>
              </a:rPr>
              <a:t>The Holy Quran has remained unchanged for 1400 years since revelation. This is because Almighty God (Allah) surely  undertakes to preserve it from corruption for ever.</a:t>
            </a:r>
          </a:p>
          <a:p>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All copies available  (old copies, new copies) are identical. </a:t>
            </a:r>
            <a:r>
              <a:rPr lang="en-US" sz="2000" i="1" u="sng" dirty="0" smtClean="0">
                <a:solidFill>
                  <a:schemeClr val="tx2"/>
                </a:solidFill>
                <a:effectLst>
                  <a:outerShdw blurRad="38100" dist="38100" dir="2700000" algn="tl">
                    <a:srgbClr val="000000">
                      <a:alpha val="43137"/>
                    </a:srgbClr>
                  </a:outerShdw>
                </a:effectLst>
              </a:rPr>
              <a:t>No single letter added or deleted</a:t>
            </a:r>
            <a:r>
              <a:rPr lang="en-US" sz="2000" i="1" dirty="0" smtClean="0">
                <a:solidFill>
                  <a:schemeClr val="tx2"/>
                </a:solidFill>
                <a:effectLst>
                  <a:outerShdw blurRad="38100" dist="38100" dir="2700000" algn="tl">
                    <a:srgbClr val="000000">
                      <a:alpha val="43137"/>
                    </a:srgbClr>
                  </a:outerShdw>
                </a:effectLst>
              </a:rPr>
              <a:t>. </a:t>
            </a:r>
          </a:p>
          <a:p>
            <a:endParaRPr lang="en-US" sz="2000" i="1" dirty="0" smtClean="0">
              <a:solidFill>
                <a:schemeClr val="tx2"/>
              </a:solidFill>
              <a:effectLst>
                <a:outerShdw blurRad="38100" dist="38100" dir="2700000" algn="tl">
                  <a:srgbClr val="000000">
                    <a:alpha val="43137"/>
                  </a:srgbClr>
                </a:outerShdw>
              </a:effectLst>
            </a:endParaRPr>
          </a:p>
          <a:p>
            <a:r>
              <a:rPr lang="en-US" sz="2400" b="1" i="1" dirty="0" smtClean="0">
                <a:solidFill>
                  <a:schemeClr val="accent2">
                    <a:lumMod val="75000"/>
                  </a:schemeClr>
                </a:solidFill>
                <a:effectLst>
                  <a:outerShdw blurRad="38100" dist="38100" dir="2700000" algn="tl">
                    <a:srgbClr val="000000">
                      <a:alpha val="43137"/>
                    </a:srgbClr>
                  </a:outerShdw>
                </a:effectLst>
              </a:rPr>
              <a:t>Tashkent copy: </a:t>
            </a:r>
            <a:r>
              <a:rPr lang="en-US" sz="2000" i="1" dirty="0">
                <a:solidFill>
                  <a:schemeClr val="tx2"/>
                </a:solidFill>
                <a:effectLst>
                  <a:outerShdw blurRad="38100" dist="38100" dir="2700000" algn="tl">
                    <a:srgbClr val="000000">
                      <a:alpha val="43137"/>
                    </a:srgbClr>
                  </a:outerShdw>
                </a:effectLst>
              </a:rPr>
              <a:t>1400 years </a:t>
            </a:r>
            <a:r>
              <a:rPr lang="en-US" sz="2000" i="1" dirty="0" smtClean="0">
                <a:solidFill>
                  <a:schemeClr val="tx2"/>
                </a:solidFill>
                <a:effectLst>
                  <a:outerShdw blurRad="38100" dist="38100" dir="2700000" algn="tl">
                    <a:srgbClr val="000000">
                      <a:alpha val="43137"/>
                    </a:srgbClr>
                  </a:outerShdw>
                </a:effectLst>
              </a:rPr>
              <a:t>old</a:t>
            </a:r>
          </a:p>
          <a:p>
            <a:r>
              <a:rPr lang="en-US" sz="2400" b="1" i="1" dirty="0" smtClean="0">
                <a:solidFill>
                  <a:schemeClr val="accent2">
                    <a:lumMod val="75000"/>
                  </a:schemeClr>
                </a:solidFill>
                <a:effectLst>
                  <a:outerShdw blurRad="38100" dist="38100" dir="2700000" algn="tl">
                    <a:srgbClr val="000000">
                      <a:alpha val="43137"/>
                    </a:srgbClr>
                  </a:outerShdw>
                </a:effectLst>
              </a:rPr>
              <a:t>British Library: </a:t>
            </a:r>
            <a:r>
              <a:rPr lang="en-US" sz="2000" i="1" dirty="0">
                <a:solidFill>
                  <a:schemeClr val="tx2"/>
                </a:solidFill>
                <a:effectLst>
                  <a:outerShdw blurRad="38100" dist="38100" dir="2700000" algn="tl">
                    <a:srgbClr val="000000">
                      <a:alpha val="43137"/>
                    </a:srgbClr>
                  </a:outerShdw>
                </a:effectLst>
              </a:rPr>
              <a:t>700 years old </a:t>
            </a:r>
            <a:endParaRPr lang="en-US" sz="2000" i="1" dirty="0" smtClean="0">
              <a:solidFill>
                <a:schemeClr val="tx2"/>
              </a:solidFill>
              <a:effectLst>
                <a:outerShdw blurRad="38100" dist="38100" dir="2700000" algn="tl">
                  <a:srgbClr val="000000">
                    <a:alpha val="43137"/>
                  </a:srgbClr>
                </a:outerShdw>
              </a:effectLst>
            </a:endParaRPr>
          </a:p>
          <a:p>
            <a:r>
              <a:rPr lang="en-US" sz="2400" b="1" i="1" dirty="0">
                <a:solidFill>
                  <a:schemeClr val="accent2">
                    <a:lumMod val="75000"/>
                  </a:schemeClr>
                </a:solidFill>
                <a:effectLst>
                  <a:outerShdw blurRad="38100" dist="38100" dir="2700000" algn="tl">
                    <a:srgbClr val="000000">
                      <a:alpha val="43137"/>
                    </a:srgbClr>
                  </a:outerShdw>
                </a:effectLst>
              </a:rPr>
              <a:t>Madinah copy: </a:t>
            </a:r>
            <a:r>
              <a:rPr lang="en-US" sz="2000" i="1" dirty="0">
                <a:solidFill>
                  <a:schemeClr val="tx2"/>
                </a:solidFill>
                <a:effectLst>
                  <a:outerShdw blurRad="38100" dist="38100" dir="2700000" algn="tl">
                    <a:srgbClr val="000000">
                      <a:alpha val="43137"/>
                    </a:srgbClr>
                  </a:outerShdw>
                </a:effectLst>
              </a:rPr>
              <a:t>20 years old </a:t>
            </a:r>
          </a:p>
          <a:p>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“Verily We: It is We Who have sent down The Quran and surely, We will guard it from corruption” </a:t>
            </a:r>
            <a:r>
              <a:rPr lang="en-US" sz="2000" b="1" u="sng" dirty="0">
                <a:solidFill>
                  <a:schemeClr val="accent3">
                    <a:lumMod val="50000"/>
                  </a:schemeClr>
                </a:solidFill>
                <a:effectLst>
                  <a:outerShdw blurRad="38100" dist="38100" dir="2700000" algn="tl">
                    <a:srgbClr val="000000">
                      <a:alpha val="43137"/>
                    </a:srgbClr>
                  </a:outerShdw>
                </a:effectLst>
              </a:rPr>
              <a:t>(Quran15:9)</a:t>
            </a:r>
          </a:p>
          <a:p>
            <a:endParaRPr lang="en-US" sz="2000" i="1" dirty="0" smtClean="0">
              <a:solidFill>
                <a:schemeClr val="accent3">
                  <a:lumMod val="50000"/>
                </a:schemeClr>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3"/>
          <a:stretch>
            <a:fillRect/>
          </a:stretch>
        </p:blipFill>
        <p:spPr>
          <a:xfrm>
            <a:off x="5562600" y="779526"/>
            <a:ext cx="3411474" cy="3411474"/>
          </a:xfrm>
          <a:prstGeom prst="rect">
            <a:avLst/>
          </a:prstGeom>
          <a:ln>
            <a:noFill/>
          </a:ln>
          <a:effectLst>
            <a:softEdge rad="112500"/>
          </a:effectLst>
        </p:spPr>
      </p:pic>
      <p:pic>
        <p:nvPicPr>
          <p:cNvPr id="11" name="Picture 10" descr="uthman quran.jpg"/>
          <p:cNvPicPr>
            <a:picLocks noChangeAspect="1"/>
          </p:cNvPicPr>
          <p:nvPr/>
        </p:nvPicPr>
        <p:blipFill>
          <a:blip r:embed="rId4"/>
          <a:stretch>
            <a:fillRect/>
          </a:stretch>
        </p:blipFill>
        <p:spPr>
          <a:xfrm>
            <a:off x="5791200" y="3429000"/>
            <a:ext cx="1524000" cy="1318591"/>
          </a:xfrm>
          <a:prstGeom prst="rect">
            <a:avLst/>
          </a:prstGeom>
        </p:spPr>
      </p:pic>
      <p:pic>
        <p:nvPicPr>
          <p:cNvPr id="16" name="Picture 15" descr="uthman quran.jpg"/>
          <p:cNvPicPr>
            <a:picLocks noChangeAspect="1"/>
          </p:cNvPicPr>
          <p:nvPr/>
        </p:nvPicPr>
        <p:blipFill>
          <a:blip r:embed="rId5"/>
          <a:stretch>
            <a:fillRect/>
          </a:stretch>
        </p:blipFill>
        <p:spPr>
          <a:xfrm>
            <a:off x="7467600" y="3429000"/>
            <a:ext cx="1524000" cy="12954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4876800"/>
            <a:ext cx="1143000" cy="16682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The challenge</a:t>
            </a:r>
            <a:endParaRPr lang="en-US" sz="3600" b="1" dirty="0">
              <a:solidFill>
                <a:schemeClr val="tx1">
                  <a:lumMod val="75000"/>
                  <a:lumOff val="25000"/>
                </a:schemeClr>
              </a:solidFill>
            </a:endParaRPr>
          </a:p>
        </p:txBody>
      </p:sp>
      <p:sp>
        <p:nvSpPr>
          <p:cNvPr id="9" name="TextBox 8"/>
          <p:cNvSpPr txBox="1"/>
          <p:nvPr/>
        </p:nvSpPr>
        <p:spPr>
          <a:xfrm>
            <a:off x="0" y="990600"/>
            <a:ext cx="5486400" cy="5693866"/>
          </a:xfrm>
          <a:prstGeom prst="rect">
            <a:avLst/>
          </a:prstGeom>
          <a:noFill/>
        </p:spPr>
        <p:txBody>
          <a:bodyPr wrap="square" rtlCol="0">
            <a:spAutoFit/>
          </a:bodyPr>
          <a:lstStyle/>
          <a:p>
            <a:pPr algn="just"/>
            <a:r>
              <a:rPr lang="en-US" sz="2400" b="1" i="1" dirty="0" smtClean="0">
                <a:solidFill>
                  <a:schemeClr val="accent2">
                    <a:lumMod val="75000"/>
                  </a:schemeClr>
                </a:solidFill>
                <a:effectLst>
                  <a:outerShdw blurRad="38100" dist="38100" dir="2700000" algn="tl">
                    <a:srgbClr val="000000">
                      <a:alpha val="43137"/>
                    </a:srgbClr>
                  </a:outerShdw>
                </a:effectLst>
              </a:rPr>
              <a:t>Miracle: </a:t>
            </a:r>
            <a:r>
              <a:rPr lang="en-US" sz="2000" i="1" dirty="0">
                <a:solidFill>
                  <a:schemeClr val="tx2"/>
                </a:solidFill>
                <a:effectLst>
                  <a:outerShdw blurRad="38100" dist="38100" dir="2700000" algn="tl">
                    <a:srgbClr val="000000">
                      <a:alpha val="43137"/>
                    </a:srgbClr>
                  </a:outerShdw>
                </a:effectLst>
              </a:rPr>
              <a:t>is  any amazing or wonderful occurrence which exceeds </a:t>
            </a:r>
            <a:r>
              <a:rPr lang="en-US" sz="2000" i="1" dirty="0" smtClean="0">
                <a:solidFill>
                  <a:schemeClr val="tx2"/>
                </a:solidFill>
                <a:effectLst>
                  <a:outerShdw blurRad="38100" dist="38100" dir="2700000" algn="tl">
                    <a:srgbClr val="000000">
                      <a:alpha val="43137"/>
                    </a:srgbClr>
                  </a:outerShdw>
                </a:effectLst>
              </a:rPr>
              <a:t>the ability of human being.</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All prophets’ miracles are suitable for their people and given to them to prove their prophecy. </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Quran </a:t>
            </a:r>
            <a:r>
              <a:rPr lang="en-US" sz="2000" i="1" dirty="0">
                <a:solidFill>
                  <a:schemeClr val="tx2"/>
                </a:solidFill>
                <a:effectLst>
                  <a:outerShdw blurRad="38100" dist="38100" dir="2700000" algn="tl">
                    <a:srgbClr val="000000">
                      <a:alpha val="43137"/>
                    </a:srgbClr>
                  </a:outerShdw>
                </a:effectLst>
              </a:rPr>
              <a:t>was a challenge and remains a challenge for old Arabs who were known to be good poets and eloquent speakers and peak of eloquence and clarity. The challenge was to bring a single chapter like the Quran. they were not be able to produce one single verse. Indeed, till our day. </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“And if ye are in doubt as to what We have revealed from time to time to Our servant, then produce a chapter like thereunto; and call your witnesses or helpers (if there are any) besides Allah, if your (doubts) are true” </a:t>
            </a:r>
            <a:r>
              <a:rPr lang="en-US" sz="2000" b="1" u="sng" dirty="0" smtClean="0">
                <a:solidFill>
                  <a:schemeClr val="accent3">
                    <a:lumMod val="50000"/>
                  </a:schemeClr>
                </a:solidFill>
                <a:effectLst>
                  <a:outerShdw blurRad="38100" dist="38100" dir="2700000" algn="tl">
                    <a:srgbClr val="000000">
                      <a:alpha val="43137"/>
                    </a:srgbClr>
                  </a:outerShdw>
                </a:effectLst>
              </a:rPr>
              <a:t>(Quran 2:23)</a:t>
            </a:r>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a:hlinkClick r:id="rId3" action="ppaction://hlinksldjump"/>
          </p:cNvPr>
          <p:cNvPicPr>
            <a:picLocks noChangeAspect="1"/>
          </p:cNvPicPr>
          <p:nvPr/>
        </p:nvPicPr>
        <p:blipFill>
          <a:blip r:embed="rId4"/>
          <a:stretch>
            <a:fillRect/>
          </a:stretch>
        </p:blipFill>
        <p:spPr>
          <a:xfrm>
            <a:off x="5562600" y="1989962"/>
            <a:ext cx="3411474" cy="341147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No contradictions</a:t>
            </a:r>
            <a:endParaRPr lang="en-US" sz="3600" b="1" dirty="0">
              <a:solidFill>
                <a:schemeClr val="tx1">
                  <a:lumMod val="75000"/>
                  <a:lumOff val="25000"/>
                </a:schemeClr>
              </a:solidFill>
            </a:endParaRPr>
          </a:p>
        </p:txBody>
      </p:sp>
      <p:sp>
        <p:nvSpPr>
          <p:cNvPr id="9" name="TextBox 8"/>
          <p:cNvSpPr txBox="1"/>
          <p:nvPr/>
        </p:nvSpPr>
        <p:spPr>
          <a:xfrm>
            <a:off x="0" y="1143000"/>
            <a:ext cx="5486400" cy="2246769"/>
          </a:xfrm>
          <a:prstGeom prst="rect">
            <a:avLst/>
          </a:prstGeom>
          <a:noFill/>
        </p:spPr>
        <p:txBody>
          <a:bodyPr wrap="square" rtlCol="0">
            <a:spAutoFit/>
          </a:bodyPr>
          <a:lstStyle/>
          <a:p>
            <a:pPr algn="just"/>
            <a:r>
              <a:rPr lang="en-US" sz="2000" i="1" dirty="0" smtClean="0">
                <a:solidFill>
                  <a:schemeClr val="tx2"/>
                </a:solidFill>
                <a:effectLst>
                  <a:outerShdw blurRad="38100" dist="38100" dir="2700000" algn="tl">
                    <a:srgbClr val="000000">
                      <a:alpha val="43137"/>
                    </a:srgbClr>
                  </a:outerShdw>
                </a:effectLst>
              </a:rPr>
              <a:t>The Quran not like other book, his content could not contradict with each others. </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“Don’t they ponder over the Qur’an, had it been from anyone besides Allah, they would surely have found therein many contradictions” </a:t>
            </a:r>
            <a:r>
              <a:rPr lang="en-US" sz="2000" b="1" u="sng" dirty="0" smtClean="0">
                <a:solidFill>
                  <a:schemeClr val="accent3">
                    <a:lumMod val="50000"/>
                  </a:schemeClr>
                </a:solidFill>
                <a:effectLst>
                  <a:outerShdw blurRad="38100" dist="38100" dir="2700000" algn="tl">
                    <a:srgbClr val="000000">
                      <a:alpha val="43137"/>
                    </a:srgbClr>
                  </a:outerShdw>
                </a:effectLst>
              </a:rPr>
              <a:t>(Quran 4:82) </a:t>
            </a: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a:hlinkClick r:id="rId3" action="ppaction://hlinksldjump"/>
          </p:cNvPr>
          <p:cNvPicPr>
            <a:picLocks noChangeAspect="1"/>
          </p:cNvPicPr>
          <p:nvPr/>
        </p:nvPicPr>
        <p:blipFill>
          <a:blip r:embed="rId4"/>
          <a:stretch>
            <a:fillRect/>
          </a:stretch>
        </p:blipFill>
        <p:spPr>
          <a:xfrm>
            <a:off x="5562600" y="1905000"/>
            <a:ext cx="3411474" cy="35485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381000"/>
            <a:ext cx="7772400" cy="461665"/>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2400" b="1" dirty="0" smtClean="0">
                <a:solidFill>
                  <a:schemeClr val="tx1">
                    <a:lumMod val="75000"/>
                    <a:lumOff val="25000"/>
                  </a:schemeClr>
                </a:solidFill>
              </a:rPr>
              <a:t>The largest following &amp; the fastest growing religio</a:t>
            </a:r>
            <a:r>
              <a:rPr lang="en-US" sz="2400" b="1" dirty="0" smtClean="0"/>
              <a:t>n</a:t>
            </a:r>
            <a:endParaRPr lang="en-US" sz="2400" b="1" dirty="0">
              <a:solidFill>
                <a:schemeClr val="tx1">
                  <a:lumMod val="75000"/>
                  <a:lumOff val="25000"/>
                </a:schemeClr>
              </a:solidFill>
            </a:endParaRPr>
          </a:p>
        </p:txBody>
      </p:sp>
      <p:sp>
        <p:nvSpPr>
          <p:cNvPr id="9" name="TextBox 8"/>
          <p:cNvSpPr txBox="1"/>
          <p:nvPr/>
        </p:nvSpPr>
        <p:spPr>
          <a:xfrm>
            <a:off x="0" y="1143000"/>
            <a:ext cx="5486400" cy="2554545"/>
          </a:xfrm>
          <a:prstGeom prst="rect">
            <a:avLst/>
          </a:prstGeom>
          <a:noFill/>
        </p:spPr>
        <p:txBody>
          <a:bodyPr wrap="square" rtlCol="0">
            <a:spAutoFit/>
          </a:bodyPr>
          <a:lstStyle/>
          <a:p>
            <a:pPr algn="just"/>
            <a:r>
              <a:rPr lang="en-US" sz="2000" i="1" dirty="0">
                <a:solidFill>
                  <a:schemeClr val="tx2"/>
                </a:solidFill>
                <a:effectLst>
                  <a:outerShdw blurRad="38100" dist="38100" dir="2700000" algn="tl">
                    <a:srgbClr val="000000">
                      <a:alpha val="43137"/>
                    </a:srgbClr>
                  </a:outerShdw>
                </a:effectLst>
              </a:rPr>
              <a:t>It has resulted in the largest following in the world; 1.6 billion people. </a:t>
            </a:r>
          </a:p>
          <a:p>
            <a:pPr algn="just"/>
            <a:endParaRPr lang="en-US" sz="2000" i="1" dirty="0">
              <a:solidFill>
                <a:schemeClr val="tx2"/>
              </a:solidFill>
              <a:effectLst>
                <a:outerShdw blurRad="38100" dist="38100" dir="2700000" algn="tl">
                  <a:srgbClr val="000000">
                    <a:alpha val="43137"/>
                  </a:srgbClr>
                </a:outerShdw>
              </a:effectLst>
            </a:endParaRPr>
          </a:p>
          <a:p>
            <a:pPr algn="just"/>
            <a:r>
              <a:rPr lang="en-US" sz="2000" i="1" dirty="0">
                <a:solidFill>
                  <a:schemeClr val="tx2"/>
                </a:solidFill>
                <a:effectLst>
                  <a:outerShdw blurRad="38100" dist="38100" dir="2700000" algn="tl">
                    <a:srgbClr val="000000">
                      <a:alpha val="43137"/>
                    </a:srgbClr>
                  </a:outerShdw>
                </a:effectLst>
              </a:rPr>
              <a:t>It has produced the fastest growing religion in the world (Guinness book of records 2005). </a:t>
            </a:r>
          </a:p>
          <a:p>
            <a:pPr algn="just"/>
            <a:endParaRPr lang="en-US" sz="2000" i="1" dirty="0">
              <a:solidFill>
                <a:schemeClr val="tx2"/>
              </a:solidFill>
              <a:effectLst>
                <a:outerShdw blurRad="38100" dist="38100" dir="2700000" algn="tl">
                  <a:srgbClr val="000000">
                    <a:alpha val="43137"/>
                  </a:srgbClr>
                </a:outerShdw>
              </a:effectLst>
            </a:endParaRPr>
          </a:p>
          <a:p>
            <a:pPr algn="just"/>
            <a:r>
              <a:rPr lang="en-US" sz="2000" i="1" dirty="0">
                <a:solidFill>
                  <a:schemeClr val="tx2"/>
                </a:solidFill>
                <a:effectLst>
                  <a:outerShdw blurRad="38100" dist="38100" dir="2700000" algn="tl">
                    <a:srgbClr val="000000">
                      <a:alpha val="43137"/>
                    </a:srgbClr>
                  </a:outerShdw>
                </a:effectLst>
              </a:rPr>
              <a:t>This clearly indicates that book is </a:t>
            </a:r>
            <a:r>
              <a:rPr lang="en-US" sz="2000" i="1" dirty="0" smtClean="0">
                <a:solidFill>
                  <a:schemeClr val="tx2"/>
                </a:solidFill>
                <a:effectLst>
                  <a:outerShdw blurRad="38100" dist="38100" dir="2700000" algn="tl">
                    <a:srgbClr val="000000">
                      <a:alpha val="43137"/>
                    </a:srgbClr>
                  </a:outerShdw>
                </a:effectLst>
              </a:rPr>
              <a:t>from </a:t>
            </a:r>
            <a:r>
              <a:rPr lang="en-US" sz="2000" i="1" dirty="0">
                <a:solidFill>
                  <a:schemeClr val="tx2"/>
                </a:solidFill>
                <a:effectLst>
                  <a:outerShdw blurRad="38100" dist="38100" dir="2700000" algn="tl">
                    <a:srgbClr val="000000">
                      <a:alpha val="43137"/>
                    </a:srgbClr>
                  </a:outerShdw>
                </a:effectLst>
              </a:rPr>
              <a:t>the creator. </a:t>
            </a: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3" cstate="print"/>
          <a:stretch>
            <a:fillRect/>
          </a:stretch>
        </p:blipFill>
        <p:spPr>
          <a:xfrm>
            <a:off x="5562600" y="1411683"/>
            <a:ext cx="3411474" cy="2245917"/>
          </a:xfrm>
          <a:prstGeom prst="rect">
            <a:avLst/>
          </a:prstGeom>
          <a:ln>
            <a:noFill/>
          </a:ln>
          <a:effectLst>
            <a:outerShdw blurRad="190500" algn="tl" rotWithShape="0">
              <a:srgbClr val="000000">
                <a:alpha val="70000"/>
              </a:srgbClr>
            </a:outerShdw>
          </a:effectLst>
        </p:spPr>
      </p:pic>
      <p:pic>
        <p:nvPicPr>
          <p:cNvPr id="11" name="Picture 10" descr="lemon-water.jpg"/>
          <p:cNvPicPr>
            <a:picLocks noChangeAspect="1"/>
          </p:cNvPicPr>
          <p:nvPr/>
        </p:nvPicPr>
        <p:blipFill>
          <a:blip r:embed="rId4"/>
          <a:stretch>
            <a:fillRect/>
          </a:stretch>
        </p:blipFill>
        <p:spPr>
          <a:xfrm>
            <a:off x="5580126" y="4267200"/>
            <a:ext cx="3411474" cy="213359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376535"/>
            <a:ext cx="7772400" cy="461665"/>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2400" b="1" dirty="0" smtClean="0">
                <a:solidFill>
                  <a:schemeClr val="tx1">
                    <a:lumMod val="75000"/>
                    <a:lumOff val="25000"/>
                  </a:schemeClr>
                </a:solidFill>
              </a:rPr>
              <a:t>Changes people lives and it is a Complete guidance</a:t>
            </a:r>
            <a:endParaRPr lang="en-US" sz="3600" b="1" dirty="0">
              <a:solidFill>
                <a:schemeClr val="tx1">
                  <a:lumMod val="75000"/>
                  <a:lumOff val="25000"/>
                </a:schemeClr>
              </a:solidFill>
            </a:endParaRPr>
          </a:p>
        </p:txBody>
      </p:sp>
      <p:sp>
        <p:nvSpPr>
          <p:cNvPr id="9" name="TextBox 8"/>
          <p:cNvSpPr txBox="1"/>
          <p:nvPr/>
        </p:nvSpPr>
        <p:spPr>
          <a:xfrm>
            <a:off x="0" y="1143000"/>
            <a:ext cx="5486400" cy="5324535"/>
          </a:xfrm>
          <a:prstGeom prst="rect">
            <a:avLst/>
          </a:prstGeom>
          <a:noFill/>
        </p:spPr>
        <p:txBody>
          <a:bodyPr wrap="square" rtlCol="0">
            <a:spAutoFit/>
          </a:bodyPr>
          <a:lstStyle/>
          <a:p>
            <a:pPr algn="just"/>
            <a:r>
              <a:rPr lang="en-US" sz="2000" i="1" dirty="0" smtClean="0">
                <a:solidFill>
                  <a:schemeClr val="tx2"/>
                </a:solidFill>
                <a:effectLst>
                  <a:outerShdw blurRad="38100" dist="38100" dir="2700000" algn="tl">
                    <a:srgbClr val="000000">
                      <a:alpha val="43137"/>
                    </a:srgbClr>
                  </a:outerShdw>
                </a:effectLst>
              </a:rPr>
              <a:t>Its words have the effect of changing people’s lives forever. </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From darkness to lightness. </a:t>
            </a:r>
          </a:p>
          <a:p>
            <a:pPr algn="just"/>
            <a:r>
              <a:rPr lang="en-US" sz="2000" i="1" dirty="0" smtClean="0">
                <a:solidFill>
                  <a:schemeClr val="tx2"/>
                </a:solidFill>
                <a:effectLst>
                  <a:outerShdw blurRad="38100" dist="38100" dir="2700000" algn="tl">
                    <a:srgbClr val="000000">
                      <a:alpha val="43137"/>
                    </a:srgbClr>
                  </a:outerShdw>
                </a:effectLst>
              </a:rPr>
              <a:t>From sadness to happiness.</a:t>
            </a:r>
          </a:p>
          <a:p>
            <a:pPr algn="just"/>
            <a:r>
              <a:rPr lang="en-US" sz="2000" i="1" dirty="0" smtClean="0">
                <a:solidFill>
                  <a:schemeClr val="tx2"/>
                </a:solidFill>
                <a:effectLst>
                  <a:outerShdw blurRad="38100" dist="38100" dir="2700000" algn="tl">
                    <a:srgbClr val="000000">
                      <a:alpha val="43137"/>
                    </a:srgbClr>
                  </a:outerShdw>
                </a:effectLst>
              </a:rPr>
              <a:t>From worried mind to peaceful mind</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 </a:t>
            </a:r>
          </a:p>
          <a:p>
            <a:pPr algn="just"/>
            <a:r>
              <a:rPr lang="en-US" sz="2000" i="1" dirty="0" smtClean="0">
                <a:solidFill>
                  <a:schemeClr val="tx2"/>
                </a:solidFill>
                <a:effectLst>
                  <a:outerShdw blurRad="38100" dist="38100" dir="2700000" algn="tl">
                    <a:srgbClr val="000000">
                      <a:alpha val="43137"/>
                    </a:srgbClr>
                  </a:outerShdw>
                </a:effectLst>
              </a:rPr>
              <a:t> </a:t>
            </a:r>
          </a:p>
          <a:p>
            <a:pPr algn="just"/>
            <a:r>
              <a:rPr lang="en-US" sz="2000" i="1" dirty="0" smtClean="0">
                <a:solidFill>
                  <a:schemeClr val="accent3">
                    <a:lumMod val="50000"/>
                  </a:schemeClr>
                </a:solidFill>
                <a:effectLst>
                  <a:outerShdw blurRad="38100" dist="38100" dir="2700000" algn="tl">
                    <a:srgbClr val="000000">
                      <a:alpha val="43137"/>
                    </a:srgbClr>
                  </a:outerShdw>
                </a:effectLst>
              </a:rPr>
              <a:t>“……Today I have perfected for you your religion, and have completed My </a:t>
            </a:r>
            <a:r>
              <a:rPr lang="en-US" sz="2000" i="1" dirty="0" smtClean="0">
                <a:solidFill>
                  <a:schemeClr val="accent3">
                    <a:lumMod val="50000"/>
                  </a:schemeClr>
                </a:solidFill>
                <a:effectLst>
                  <a:outerShdw blurRad="38100" dist="38100" dir="2700000" algn="tl">
                    <a:srgbClr val="000000">
                      <a:alpha val="43137"/>
                    </a:srgbClr>
                  </a:outerShdw>
                </a:effectLst>
              </a:rPr>
              <a:t>favour</a:t>
            </a:r>
            <a:r>
              <a:rPr lang="en-US" sz="2000" i="1" dirty="0" smtClean="0">
                <a:solidFill>
                  <a:schemeClr val="accent3">
                    <a:lumMod val="50000"/>
                  </a:schemeClr>
                </a:solidFill>
                <a:effectLst>
                  <a:outerShdw blurRad="38100" dist="38100" dir="2700000" algn="tl">
                    <a:srgbClr val="000000">
                      <a:alpha val="43137"/>
                    </a:srgbClr>
                  </a:outerShdw>
                </a:effectLst>
              </a:rPr>
              <a:t> upon you, and am well-pleased with Islam as your religion. Then whosoever is driven to extreme hunger not inclining to sin, verily then Allah is Forgiving, Merciful.” </a:t>
            </a:r>
            <a:r>
              <a:rPr lang="en-US" sz="2000" b="1" u="sng" dirty="0" smtClean="0">
                <a:solidFill>
                  <a:schemeClr val="accent3">
                    <a:lumMod val="50000"/>
                  </a:schemeClr>
                </a:solidFill>
                <a:effectLst>
                  <a:outerShdw blurRad="38100" dist="38100" dir="2700000" algn="tl">
                    <a:srgbClr val="000000">
                      <a:alpha val="43137"/>
                    </a:srgbClr>
                  </a:outerShdw>
                </a:effectLst>
              </a:rPr>
              <a:t>(Quran 5:3)</a:t>
            </a:r>
          </a:p>
          <a:p>
            <a:r>
              <a:rPr lang="en-US" sz="2000" i="1" dirty="0" smtClean="0">
                <a:solidFill>
                  <a:schemeClr val="accent3">
                    <a:lumMod val="50000"/>
                  </a:schemeClr>
                </a:solidFill>
                <a:effectLst>
                  <a:outerShdw blurRad="38100" dist="38100" dir="2700000" algn="tl">
                    <a:srgbClr val="000000">
                      <a:alpha val="43137"/>
                    </a:srgbClr>
                  </a:outerShdw>
                </a:effectLst>
              </a:rPr>
              <a:t> </a:t>
            </a:r>
          </a:p>
          <a:p>
            <a:endParaRPr lang="en-US" sz="2000" i="1" dirty="0" smtClean="0">
              <a:solidFill>
                <a:schemeClr val="tx2"/>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srcRect/>
          <a:stretch>
            <a:fillRect/>
          </a:stretch>
        </p:blipFill>
        <p:spPr bwMode="auto">
          <a:xfrm>
            <a:off x="6553200" y="1371600"/>
            <a:ext cx="2252662" cy="2405062"/>
          </a:xfrm>
          <a:prstGeom prst="rect">
            <a:avLst/>
          </a:prstGeom>
          <a:noFill/>
          <a:ln w="9525">
            <a:noFill/>
            <a:miter lim="800000"/>
            <a:headEnd/>
            <a:tailEnd/>
          </a:ln>
          <a:effectLst/>
        </p:spPr>
      </p:pic>
      <p:pic>
        <p:nvPicPr>
          <p:cNvPr id="16" name="Picture 15" descr="images.jpg"/>
          <p:cNvPicPr>
            <a:picLocks noChangeAspect="1"/>
          </p:cNvPicPr>
          <p:nvPr/>
        </p:nvPicPr>
        <p:blipFill>
          <a:blip r:embed="rId4"/>
          <a:stretch>
            <a:fillRect/>
          </a:stretch>
        </p:blipFill>
        <p:spPr>
          <a:xfrm>
            <a:off x="6362700" y="4114800"/>
            <a:ext cx="2628900" cy="19716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Easy to memorize </a:t>
            </a:r>
          </a:p>
        </p:txBody>
      </p:sp>
      <p:sp>
        <p:nvSpPr>
          <p:cNvPr id="9" name="TextBox 8"/>
          <p:cNvSpPr txBox="1"/>
          <p:nvPr/>
        </p:nvSpPr>
        <p:spPr>
          <a:xfrm>
            <a:off x="0" y="1143000"/>
            <a:ext cx="5486400" cy="3785652"/>
          </a:xfrm>
          <a:prstGeom prst="rect">
            <a:avLst/>
          </a:prstGeom>
          <a:noFill/>
        </p:spPr>
        <p:txBody>
          <a:bodyPr wrap="square" rtlCol="0">
            <a:spAutoFit/>
          </a:bodyPr>
          <a:lstStyle/>
          <a:p>
            <a:pPr algn="just"/>
            <a:r>
              <a:rPr lang="en-US" sz="2000" i="1" dirty="0" smtClean="0">
                <a:solidFill>
                  <a:schemeClr val="tx2"/>
                </a:solidFill>
                <a:effectLst>
                  <a:outerShdw blurRad="38100" dist="38100" dir="2700000" algn="tl">
                    <a:srgbClr val="000000">
                      <a:alpha val="43137"/>
                    </a:srgbClr>
                  </a:outerShdw>
                </a:effectLst>
              </a:rPr>
              <a:t>Quran </a:t>
            </a:r>
            <a:r>
              <a:rPr lang="en-US" sz="2000" i="1" dirty="0">
                <a:solidFill>
                  <a:schemeClr val="tx2"/>
                </a:solidFill>
                <a:effectLst>
                  <a:outerShdw blurRad="38100" dist="38100" dir="2700000" algn="tl">
                    <a:srgbClr val="000000">
                      <a:alpha val="43137"/>
                    </a:srgbClr>
                  </a:outerShdw>
                </a:effectLst>
              </a:rPr>
              <a:t>is so easy to be memorized and recited. </a:t>
            </a:r>
          </a:p>
          <a:p>
            <a:pPr algn="just"/>
            <a:endParaRPr lang="en-US" sz="2000" i="1" dirty="0">
              <a:solidFill>
                <a:schemeClr val="tx2"/>
              </a:solidFill>
              <a:effectLst>
                <a:outerShdw blurRad="38100" dist="38100" dir="2700000" algn="tl">
                  <a:srgbClr val="000000">
                    <a:alpha val="43137"/>
                  </a:srgbClr>
                </a:outerShdw>
              </a:effectLst>
            </a:endParaRPr>
          </a:p>
          <a:p>
            <a:pPr marL="342900" indent="-342900" algn="just">
              <a:buFont typeface="Wingdings" pitchFamily="2" charset="2"/>
              <a:buChar char="Ø"/>
            </a:pPr>
            <a:r>
              <a:rPr lang="en-US" sz="2000" i="1" dirty="0">
                <a:solidFill>
                  <a:schemeClr val="tx2"/>
                </a:solidFill>
                <a:effectLst>
                  <a:outerShdw blurRad="38100" dist="38100" dir="2700000" algn="tl">
                    <a:srgbClr val="000000">
                      <a:alpha val="43137"/>
                    </a:srgbClr>
                  </a:outerShdw>
                </a:effectLst>
              </a:rPr>
              <a:t>Children </a:t>
            </a:r>
          </a:p>
          <a:p>
            <a:pPr marL="342900" indent="-342900" algn="just">
              <a:buFont typeface="Wingdings" pitchFamily="2" charset="2"/>
              <a:buChar char="Ø"/>
            </a:pPr>
            <a:r>
              <a:rPr lang="en-US" sz="2000" i="1" dirty="0">
                <a:solidFill>
                  <a:schemeClr val="tx2"/>
                </a:solidFill>
                <a:effectLst>
                  <a:outerShdw blurRad="38100" dist="38100" dir="2700000" algn="tl">
                    <a:srgbClr val="000000">
                      <a:alpha val="43137"/>
                    </a:srgbClr>
                  </a:outerShdw>
                </a:effectLst>
              </a:rPr>
              <a:t>Elder  </a:t>
            </a:r>
          </a:p>
          <a:p>
            <a:pPr marL="342900" indent="-342900" algn="just">
              <a:buFont typeface="Wingdings" pitchFamily="2" charset="2"/>
              <a:buChar char="Ø"/>
            </a:pPr>
            <a:r>
              <a:rPr lang="en-US" sz="2000" i="1" dirty="0" smtClean="0">
                <a:solidFill>
                  <a:schemeClr val="tx2"/>
                </a:solidFill>
                <a:effectLst>
                  <a:outerShdw blurRad="38100" dist="38100" dir="2700000" algn="tl">
                    <a:srgbClr val="000000">
                      <a:alpha val="43137"/>
                    </a:srgbClr>
                  </a:outerShdw>
                </a:effectLst>
              </a:rPr>
              <a:t>Non-Arabic </a:t>
            </a:r>
            <a:r>
              <a:rPr lang="en-US" sz="2000" i="1" dirty="0">
                <a:solidFill>
                  <a:schemeClr val="tx2"/>
                </a:solidFill>
                <a:effectLst>
                  <a:outerShdw blurRad="38100" dist="38100" dir="2700000" algn="tl">
                    <a:srgbClr val="000000">
                      <a:alpha val="43137"/>
                    </a:srgbClr>
                  </a:outerShdw>
                </a:effectLst>
              </a:rPr>
              <a:t>speaker </a:t>
            </a:r>
          </a:p>
          <a:p>
            <a:pPr marL="342900" indent="-342900" algn="just">
              <a:buFont typeface="Wingdings" pitchFamily="2" charset="2"/>
              <a:buChar char="Ø"/>
            </a:pPr>
            <a:r>
              <a:rPr lang="en-US" sz="2000" i="1" dirty="0" smtClean="0">
                <a:solidFill>
                  <a:schemeClr val="tx2"/>
                </a:solidFill>
                <a:effectLst>
                  <a:outerShdw blurRad="38100" dist="38100" dir="2700000" algn="tl">
                    <a:srgbClr val="000000">
                      <a:alpha val="43137"/>
                    </a:srgbClr>
                  </a:outerShdw>
                </a:effectLst>
              </a:rPr>
              <a:t>Unlettered </a:t>
            </a:r>
            <a:endParaRPr lang="en-US" sz="2000" i="1" dirty="0">
              <a:solidFill>
                <a:schemeClr val="tx2"/>
              </a:solidFill>
              <a:effectLst>
                <a:outerShdw blurRad="38100" dist="38100" dir="2700000" algn="tl">
                  <a:srgbClr val="000000">
                    <a:alpha val="43137"/>
                  </a:srgbClr>
                </a:outerShdw>
              </a:effectLst>
            </a:endParaRPr>
          </a:p>
          <a:p>
            <a:pPr algn="just"/>
            <a:endParaRPr lang="en-US" sz="2000" dirty="0" smtClean="0"/>
          </a:p>
          <a:p>
            <a:pPr algn="just"/>
            <a:r>
              <a:rPr lang="en-US" sz="2000" i="1" dirty="0" smtClean="0">
                <a:solidFill>
                  <a:schemeClr val="accent3">
                    <a:lumMod val="50000"/>
                  </a:schemeClr>
                </a:solidFill>
                <a:effectLst>
                  <a:outerShdw blurRad="38100" dist="38100" dir="2700000" algn="tl">
                    <a:srgbClr val="000000">
                      <a:alpha val="43137"/>
                    </a:srgbClr>
                  </a:outerShdw>
                </a:effectLst>
              </a:rPr>
              <a:t>“Certainly</a:t>
            </a:r>
            <a:r>
              <a:rPr lang="en-US" sz="2000" i="1" dirty="0">
                <a:solidFill>
                  <a:schemeClr val="accent3">
                    <a:lumMod val="50000"/>
                  </a:schemeClr>
                </a:solidFill>
                <a:effectLst>
                  <a:outerShdw blurRad="38100" dist="38100" dir="2700000" algn="tl">
                    <a:srgbClr val="000000">
                      <a:alpha val="43137"/>
                    </a:srgbClr>
                  </a:outerShdw>
                </a:effectLst>
              </a:rPr>
              <a:t>, We have made this </a:t>
            </a:r>
            <a:r>
              <a:rPr lang="en-US" sz="2000" i="1" dirty="0" smtClean="0">
                <a:solidFill>
                  <a:schemeClr val="accent3">
                    <a:lumMod val="50000"/>
                  </a:schemeClr>
                </a:solidFill>
                <a:effectLst>
                  <a:outerShdw blurRad="38100" dist="38100" dir="2700000" algn="tl">
                    <a:srgbClr val="000000">
                      <a:alpha val="43137"/>
                    </a:srgbClr>
                  </a:outerShdw>
                </a:effectLst>
              </a:rPr>
              <a:t>Quran </a:t>
            </a:r>
            <a:r>
              <a:rPr lang="en-US" sz="2000" i="1" dirty="0">
                <a:solidFill>
                  <a:schemeClr val="accent3">
                    <a:lumMod val="50000"/>
                  </a:schemeClr>
                </a:solidFill>
                <a:effectLst>
                  <a:outerShdw blurRad="38100" dist="38100" dir="2700000" algn="tl">
                    <a:srgbClr val="000000">
                      <a:alpha val="43137"/>
                    </a:srgbClr>
                  </a:outerShdw>
                </a:effectLst>
              </a:rPr>
              <a:t>easy in your tongue, in order that they may </a:t>
            </a:r>
            <a:r>
              <a:rPr lang="en-US" sz="2000" i="1" dirty="0" smtClean="0">
                <a:solidFill>
                  <a:schemeClr val="accent3">
                    <a:lumMod val="50000"/>
                  </a:schemeClr>
                </a:solidFill>
                <a:effectLst>
                  <a:outerShdw blurRad="38100" dist="38100" dir="2700000" algn="tl">
                    <a:srgbClr val="000000">
                      <a:alpha val="43137"/>
                    </a:srgbClr>
                  </a:outerShdw>
                </a:effectLst>
              </a:rPr>
              <a:t>remember”. </a:t>
            </a:r>
            <a:r>
              <a:rPr lang="en-US" sz="2000" b="1" u="sng" dirty="0" smtClean="0">
                <a:solidFill>
                  <a:schemeClr val="accent3">
                    <a:lumMod val="50000"/>
                  </a:schemeClr>
                </a:solidFill>
                <a:effectLst>
                  <a:outerShdw blurRad="38100" dist="38100" dir="2700000" algn="tl">
                    <a:srgbClr val="000000">
                      <a:alpha val="43137"/>
                    </a:srgbClr>
                  </a:outerShdw>
                </a:effectLst>
              </a:rPr>
              <a:t>(Qur’an 44:58)</a:t>
            </a:r>
          </a:p>
          <a:p>
            <a:endParaRPr lang="en-US" sz="2000" i="1" dirty="0">
              <a:solidFill>
                <a:schemeClr val="accent3">
                  <a:lumMod val="50000"/>
                </a:schemeClr>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3"/>
          <a:stretch>
            <a:fillRect/>
          </a:stretch>
        </p:blipFill>
        <p:spPr>
          <a:xfrm>
            <a:off x="5562600" y="1676400"/>
            <a:ext cx="3276600" cy="4114799"/>
          </a:xfrm>
          <a:prstGeom prst="rect">
            <a:avLst/>
          </a:prstGeom>
          <a:ln>
            <a:noFill/>
          </a:ln>
          <a:effectLst>
            <a:outerShdw blurRad="190500" algn="tl" rotWithShape="0">
              <a:srgbClr val="000000">
                <a:alpha val="70000"/>
              </a:srgbClr>
            </a:outerShdw>
          </a:effectLst>
        </p:spPr>
      </p:pic>
      <p:sp>
        <p:nvSpPr>
          <p:cNvPr id="16" name="Rectangle 15">
            <a:hlinkClick r:id="rId4" action="ppaction://hlinkfile"/>
          </p:cNvPr>
          <p:cNvSpPr/>
          <p:nvPr/>
        </p:nvSpPr>
        <p:spPr>
          <a:xfrm>
            <a:off x="6934200" y="1015425"/>
            <a:ext cx="190789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Video Clip</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What is Quran?</a:t>
            </a:r>
            <a:endParaRPr lang="en-US" sz="3600" b="1" dirty="0">
              <a:solidFill>
                <a:schemeClr val="tx1">
                  <a:lumMod val="75000"/>
                  <a:lumOff val="25000"/>
                </a:schemeClr>
              </a:solidFill>
            </a:endParaRPr>
          </a:p>
        </p:txBody>
      </p:sp>
      <p:sp>
        <p:nvSpPr>
          <p:cNvPr id="9" name="TextBox 8"/>
          <p:cNvSpPr txBox="1"/>
          <p:nvPr/>
        </p:nvSpPr>
        <p:spPr>
          <a:xfrm>
            <a:off x="0" y="1143000"/>
            <a:ext cx="5486400" cy="3231654"/>
          </a:xfrm>
          <a:prstGeom prst="rect">
            <a:avLst/>
          </a:prstGeom>
          <a:noFill/>
        </p:spPr>
        <p:txBody>
          <a:bodyPr wrap="square" rtlCol="0">
            <a:spAutoFit/>
          </a:bodyPr>
          <a:lstStyle/>
          <a:p>
            <a:pPr algn="just"/>
            <a:r>
              <a:rPr lang="en-US" sz="2400" b="1" i="1" dirty="0" smtClean="0">
                <a:solidFill>
                  <a:schemeClr val="accent2">
                    <a:lumMod val="75000"/>
                  </a:schemeClr>
                </a:solidFill>
                <a:effectLst>
                  <a:outerShdw blurRad="38100" dist="38100" dir="2700000" algn="tl">
                    <a:srgbClr val="000000">
                      <a:alpha val="43137"/>
                    </a:srgbClr>
                  </a:outerShdw>
                </a:effectLst>
              </a:rPr>
              <a:t>The Holy Quran: </a:t>
            </a:r>
            <a:r>
              <a:rPr lang="en-US" sz="2000" i="1" dirty="0" smtClean="0">
                <a:solidFill>
                  <a:schemeClr val="tx2"/>
                </a:solidFill>
                <a:effectLst>
                  <a:outerShdw blurRad="38100" dist="38100" dir="2700000" algn="tl">
                    <a:srgbClr val="000000">
                      <a:alpha val="43137"/>
                    </a:srgbClr>
                  </a:outerShdw>
                </a:effectLst>
              </a:rPr>
              <a:t>is the last and final word of Almighty God (Allah) to all mankind. It was revealed to Prophet Muhammad through Angel Gabriel. </a:t>
            </a:r>
          </a:p>
          <a:p>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“We have sent the inspiration as We sent it to Noah and the Messengers after him; We sent inspiration to Abraham, Ismail, Isaac, Jacob, and the Tribes to Jesus, Job, Jonah, Aaron, and Solomon, and to David, We gave the Psalms”  </a:t>
            </a:r>
            <a:r>
              <a:rPr lang="en-US" sz="2000" b="1" u="sng" dirty="0" smtClean="0">
                <a:solidFill>
                  <a:schemeClr val="accent3">
                    <a:lumMod val="50000"/>
                  </a:schemeClr>
                </a:solidFill>
                <a:effectLst>
                  <a:outerShdw blurRad="38100" dist="38100" dir="2700000" algn="tl">
                    <a:srgbClr val="000000">
                      <a:alpha val="43137"/>
                    </a:srgbClr>
                  </a:outerShdw>
                </a:effectLst>
              </a:rPr>
              <a:t>(Quran 4:163</a:t>
            </a:r>
            <a:r>
              <a:rPr lang="en-US" sz="2000" b="1" u="sng" dirty="0">
                <a:solidFill>
                  <a:schemeClr val="accent3">
                    <a:lumMod val="50000"/>
                  </a:schemeClr>
                </a:solidFill>
                <a:effectLst>
                  <a:outerShdw blurRad="38100" dist="38100" dir="2700000" algn="tl">
                    <a:srgbClr val="000000">
                      <a:alpha val="43137"/>
                    </a:srgbClr>
                  </a:outerShdw>
                </a:effectLst>
              </a:rPr>
              <a:t>)</a:t>
            </a:r>
            <a:r>
              <a:rPr lang="en-US" sz="2000" b="1" dirty="0">
                <a:solidFill>
                  <a:schemeClr val="accent3">
                    <a:lumMod val="50000"/>
                  </a:schemeClr>
                </a:solidFill>
                <a:effectLst>
                  <a:outerShdw blurRad="38100" dist="38100" dir="2700000" algn="tl">
                    <a:srgbClr val="000000">
                      <a:alpha val="43137"/>
                    </a:srgbClr>
                  </a:outerShdw>
                </a:effectLst>
              </a:rPr>
              <a:t> </a:t>
            </a:r>
            <a:endParaRPr lang="en-US" sz="2000" i="1" dirty="0" smtClean="0">
              <a:solidFill>
                <a:schemeClr val="accent3">
                  <a:lumMod val="50000"/>
                </a:schemeClr>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562600" y="1752600"/>
            <a:ext cx="3411474" cy="39623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Qur’an says it is from Allah </a:t>
            </a:r>
          </a:p>
        </p:txBody>
      </p:sp>
      <p:sp>
        <p:nvSpPr>
          <p:cNvPr id="9" name="TextBox 8"/>
          <p:cNvSpPr txBox="1"/>
          <p:nvPr/>
        </p:nvSpPr>
        <p:spPr>
          <a:xfrm>
            <a:off x="0" y="1143000"/>
            <a:ext cx="5486400" cy="400110"/>
          </a:xfrm>
          <a:prstGeom prst="rect">
            <a:avLst/>
          </a:prstGeom>
          <a:noFill/>
        </p:spPr>
        <p:txBody>
          <a:bodyPr wrap="square" rtlCol="0">
            <a:spAutoFit/>
          </a:bodyPr>
          <a:lstStyle/>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334000" y="2057400"/>
            <a:ext cx="3640074" cy="3124200"/>
          </a:xfrm>
          <a:prstGeom prst="rect">
            <a:avLst/>
          </a:prstGeom>
          <a:ln>
            <a:noFill/>
          </a:ln>
          <a:effectLst>
            <a:outerShdw blurRad="190500" algn="tl" rotWithShape="0">
              <a:srgbClr val="000000">
                <a:alpha val="70000"/>
              </a:srgbClr>
            </a:outerShdw>
          </a:effectLst>
        </p:spPr>
      </p:pic>
      <p:sp>
        <p:nvSpPr>
          <p:cNvPr id="16" name="TextBox 15"/>
          <p:cNvSpPr txBox="1"/>
          <p:nvPr/>
        </p:nvSpPr>
        <p:spPr>
          <a:xfrm>
            <a:off x="0" y="1143000"/>
            <a:ext cx="5486400" cy="1323439"/>
          </a:xfrm>
          <a:prstGeom prst="rect">
            <a:avLst/>
          </a:prstGeom>
          <a:noFill/>
        </p:spPr>
        <p:txBody>
          <a:bodyPr wrap="square" rtlCol="0">
            <a:spAutoFit/>
          </a:bodyPr>
          <a:lstStyle/>
          <a:p>
            <a:pPr algn="just"/>
            <a:r>
              <a:rPr lang="en-US" sz="2000" i="1" dirty="0" smtClean="0">
                <a:solidFill>
                  <a:schemeClr val="accent3">
                    <a:lumMod val="50000"/>
                  </a:schemeClr>
                </a:solidFill>
                <a:effectLst>
                  <a:outerShdw blurRad="38100" dist="38100" dir="2700000" algn="tl">
                    <a:srgbClr val="000000">
                      <a:alpha val="43137"/>
                    </a:srgbClr>
                  </a:outerShdw>
                </a:effectLst>
              </a:rPr>
              <a:t>“Verily this is a Revelation from the Lord of the Worlds”. </a:t>
            </a:r>
            <a:r>
              <a:rPr lang="en-US" sz="2000" b="1" u="sng" dirty="0" smtClean="0">
                <a:solidFill>
                  <a:schemeClr val="accent3">
                    <a:lumMod val="50000"/>
                  </a:schemeClr>
                </a:solidFill>
                <a:effectLst>
                  <a:outerShdw blurRad="38100" dist="38100" dir="2700000" algn="tl">
                    <a:srgbClr val="000000">
                      <a:alpha val="43137"/>
                    </a:srgbClr>
                  </a:outerShdw>
                </a:effectLst>
              </a:rPr>
              <a:t>(Quran 26:192)</a:t>
            </a:r>
          </a:p>
          <a:p>
            <a:endParaRPr lang="en-US" sz="2000" i="1" dirty="0">
              <a:solidFill>
                <a:schemeClr val="accent3">
                  <a:lumMod val="50000"/>
                </a:schemeClr>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Think about this chapter….</a:t>
            </a:r>
          </a:p>
        </p:txBody>
      </p:sp>
      <p:sp>
        <p:nvSpPr>
          <p:cNvPr id="9" name="TextBox 8"/>
          <p:cNvSpPr txBox="1"/>
          <p:nvPr/>
        </p:nvSpPr>
        <p:spPr>
          <a:xfrm>
            <a:off x="1828800" y="4016276"/>
            <a:ext cx="5486400" cy="2308324"/>
          </a:xfrm>
          <a:prstGeom prst="rect">
            <a:avLst/>
          </a:prstGeom>
          <a:noFill/>
          <a:ln w="25400">
            <a:solidFill>
              <a:schemeClr val="bg2">
                <a:lumMod val="25000"/>
              </a:schemeClr>
            </a:solidFill>
          </a:ln>
        </p:spPr>
        <p:txBody>
          <a:bodyPr wrap="square" rtlCol="0">
            <a:spAutoFit/>
          </a:bodyPr>
          <a:lstStyle/>
          <a:p>
            <a:pPr algn="ctr"/>
            <a:r>
              <a:rPr lang="en-US" sz="2400" b="1" u="sng" dirty="0" smtClean="0">
                <a:solidFill>
                  <a:schemeClr val="accent3">
                    <a:lumMod val="50000"/>
                  </a:schemeClr>
                </a:solidFill>
                <a:effectLst>
                  <a:outerShdw blurRad="38100" dist="38100" dir="2700000" algn="tl">
                    <a:srgbClr val="000000">
                      <a:alpha val="43137"/>
                    </a:srgbClr>
                  </a:outerShdw>
                </a:effectLst>
              </a:rPr>
              <a:t>(SINCERITY)</a:t>
            </a:r>
            <a:r>
              <a:rPr lang="en-US" sz="2400" b="1" dirty="0" smtClean="0">
                <a:solidFill>
                  <a:schemeClr val="accent3">
                    <a:lumMod val="50000"/>
                  </a:schemeClr>
                </a:solidFill>
                <a:effectLst>
                  <a:outerShdw blurRad="38100" dist="38100" dir="2700000" algn="tl">
                    <a:srgbClr val="000000">
                      <a:alpha val="43137"/>
                    </a:srgbClr>
                  </a:outerShdw>
                </a:effectLst>
              </a:rPr>
              <a:t> </a:t>
            </a:r>
            <a:r>
              <a:rPr lang="en-US" sz="1600" dirty="0" smtClean="0">
                <a:solidFill>
                  <a:schemeClr val="accent3">
                    <a:lumMod val="50000"/>
                  </a:schemeClr>
                </a:solidFill>
              </a:rPr>
              <a:t>(112)</a:t>
            </a:r>
            <a:endParaRPr lang="en-US" sz="2400" dirty="0" smtClean="0">
              <a:solidFill>
                <a:schemeClr val="accent3">
                  <a:lumMod val="50000"/>
                </a:schemeClr>
              </a:solidFill>
            </a:endParaRPr>
          </a:p>
          <a:p>
            <a:r>
              <a:rPr lang="en-US" sz="2000" dirty="0" smtClean="0"/>
              <a:t/>
            </a:r>
            <a:br>
              <a:rPr lang="en-US" sz="2000" dirty="0" smtClean="0"/>
            </a:br>
            <a:r>
              <a:rPr lang="en-US" sz="2000" i="1" dirty="0" smtClean="0">
                <a:solidFill>
                  <a:schemeClr val="accent3">
                    <a:lumMod val="50000"/>
                  </a:schemeClr>
                </a:solidFill>
                <a:effectLst>
                  <a:outerShdw blurRad="38100" dist="38100" dir="2700000" algn="tl">
                    <a:srgbClr val="000000">
                      <a:alpha val="43137"/>
                    </a:srgbClr>
                  </a:outerShdw>
                </a:effectLst>
              </a:rPr>
              <a:t>(1) Say: He is Allah the One and Only;</a:t>
            </a:r>
          </a:p>
          <a:p>
            <a:r>
              <a:rPr lang="en-US" sz="2000" i="1" dirty="0" smtClean="0">
                <a:solidFill>
                  <a:schemeClr val="accent3">
                    <a:lumMod val="50000"/>
                  </a:schemeClr>
                </a:solidFill>
                <a:effectLst>
                  <a:outerShdw blurRad="38100" dist="38100" dir="2700000" algn="tl">
                    <a:srgbClr val="000000">
                      <a:alpha val="43137"/>
                    </a:srgbClr>
                  </a:outerShdw>
                </a:effectLst>
              </a:rPr>
              <a:t>(2) Allah, the Eternal, Absolute;</a:t>
            </a:r>
          </a:p>
          <a:p>
            <a:r>
              <a:rPr lang="en-US" sz="2000" i="1" dirty="0" smtClean="0">
                <a:solidFill>
                  <a:schemeClr val="accent3">
                    <a:lumMod val="50000"/>
                  </a:schemeClr>
                </a:solidFill>
                <a:effectLst>
                  <a:outerShdw blurRad="38100" dist="38100" dir="2700000" algn="tl">
                    <a:srgbClr val="000000">
                      <a:alpha val="43137"/>
                    </a:srgbClr>
                  </a:outerShdw>
                </a:effectLst>
              </a:rPr>
              <a:t>(3) He begets not, nor was He begotten.</a:t>
            </a:r>
          </a:p>
          <a:p>
            <a:r>
              <a:rPr lang="en-US" sz="2000" i="1" dirty="0" smtClean="0">
                <a:solidFill>
                  <a:schemeClr val="accent3">
                    <a:lumMod val="50000"/>
                  </a:schemeClr>
                </a:solidFill>
                <a:effectLst>
                  <a:outerShdw blurRad="38100" dist="38100" dir="2700000" algn="tl">
                    <a:srgbClr val="000000">
                      <a:alpha val="43137"/>
                    </a:srgbClr>
                  </a:outerShdw>
                </a:effectLst>
              </a:rPr>
              <a:t>(4) And there is none like unto Him.</a:t>
            </a:r>
          </a:p>
          <a:p>
            <a:endParaRPr lang="en-US" sz="2000" i="1" dirty="0" smtClean="0">
              <a:solidFill>
                <a:schemeClr val="tx2"/>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srcRect l="3181" t="5714" r="2982"/>
          <a:stretch>
            <a:fillRect/>
          </a:stretch>
        </p:blipFill>
        <p:spPr bwMode="auto">
          <a:xfrm>
            <a:off x="2286000" y="1219200"/>
            <a:ext cx="4495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382000" cy="6555641"/>
          </a:xfrm>
          <a:prstGeom prst="rect">
            <a:avLst/>
          </a:prstGeom>
          <a:noFill/>
        </p:spPr>
        <p:txBody>
          <a:bodyPr wrap="square" rtlCol="0">
            <a:spAutoFit/>
          </a:bodyPr>
          <a:lstStyle/>
          <a:p>
            <a:pPr algn="ctr" rtl="1"/>
            <a:r>
              <a:rPr lang="ar-SA" sz="2100" dirty="0" smtClean="0"/>
              <a:t>ألوم صديقي وهذا محال</a:t>
            </a:r>
            <a:endParaRPr lang="en-US" sz="2100" dirty="0" smtClean="0"/>
          </a:p>
          <a:p>
            <a:pPr algn="ctr" rtl="1"/>
            <a:r>
              <a:rPr lang="ar-SA" sz="2100" dirty="0" smtClean="0"/>
              <a:t>صديقي أحبه كلام يقال</a:t>
            </a:r>
            <a:endParaRPr lang="en-US" sz="2100" dirty="0" smtClean="0"/>
          </a:p>
          <a:p>
            <a:pPr algn="ctr" rtl="1"/>
            <a:r>
              <a:rPr lang="en-US" sz="2100" dirty="0" smtClean="0"/>
              <a:t> </a:t>
            </a:r>
            <a:r>
              <a:rPr lang="ar-SA" sz="2100" dirty="0" smtClean="0"/>
              <a:t>وهذا كلام بليغ الجمال</a:t>
            </a:r>
            <a:endParaRPr lang="en-US" sz="2100" dirty="0" smtClean="0"/>
          </a:p>
          <a:p>
            <a:pPr algn="ctr" rtl="1"/>
            <a:r>
              <a:rPr lang="en-US" sz="2100" dirty="0" smtClean="0"/>
              <a:t> </a:t>
            </a:r>
            <a:r>
              <a:rPr lang="ar-SA" sz="2100" dirty="0" smtClean="0"/>
              <a:t>محال يقال الجمال خيال</a:t>
            </a:r>
            <a:endParaRPr lang="en-US" sz="2100" dirty="0" smtClean="0"/>
          </a:p>
          <a:p>
            <a:pPr algn="ctr" rtl="1"/>
            <a:r>
              <a:rPr lang="en-US" sz="2100" dirty="0" smtClean="0"/>
              <a:t>******</a:t>
            </a:r>
          </a:p>
          <a:p>
            <a:pPr algn="r" rtl="1"/>
            <a:r>
              <a:rPr lang="en-US" sz="2100" dirty="0" smtClean="0"/>
              <a:t>)</a:t>
            </a:r>
            <a:r>
              <a:rPr lang="ar-SA" sz="2100" dirty="0" smtClean="0"/>
              <a:t>الحمد لله الملك المحمود ، المالك الودود مصور كل مولود ، مآل كل مطرود ساطع المهاد وموطد الأوطاد ومرسل الأمطار ، ومسهل الأوطار وعالم الأسرار ومدركها ومدمر الأملاك ومهلكها ومكور الدهور ومكررها ومورد الأمور ومصدرها عم سماحه وكمل ركامه وهمل وطاوع السؤال والأمل أوسع الرمل وأرمل أحمده حمدا ممدودا وأوحده كما وحد الأواه وهو الله لا إله للأمم سواه ولا صادع لما عدله وسواه ، أرسل محمدا علما للإسلام ، وإماما للحكام ، ومسددا للرعاع ومعطل أحكام ود وسواع أعلم وعلم ، وحكم وأحكم ، واصل الأصول (أصل الأصول) ومهد وأكد الموعود وأوعد ، أوصل الله له الإكرام ، وأودع روحه السلام ورحم آله واهله الكرام ، ما لمع رائل وملع دال ، وطلع هلال وسمع إهلال إعملوا رعاكم الله أصلح الأعمال ، وإسلكوا مسالك الحلال واطرحوا الحرام ودعوه ، واسمعوا أمر الله وعوه وصلوا الأرحام وراعوها وعاصوا الأهواء واردعوها وصاهروا أهل الصلاح والورع وصارموا رهط اللهو والطمع ، ومصاهركم أطهر الأحرار مولدا ، وأسراهم سؤددا وأحلاهم موردا وها هو أمكم وحل حرمكم ، مملكا عروسكم المكرمة وماهر لها كما مهر رسول الله أم سلمة وهو أكرم صهر أودع الأولاد ، وملك ما أراد ، وما سها مملكه ولا وهم ولا وكس ملاحمه ولا وصم أسأل الله لكم احماد وصاله ودوام إسعاده ، وألهم كلا إصلاح حاله والإعداد لمآله ومعاده وله الحمد السرمد والمدح لرسوله أحمد صلى الله عليه وآله</a:t>
            </a:r>
            <a:r>
              <a:rPr lang="en-US" sz="21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382000" cy="5539978"/>
          </a:xfrm>
          <a:prstGeom prst="rect">
            <a:avLst/>
          </a:prstGeom>
          <a:noFill/>
        </p:spPr>
        <p:txBody>
          <a:bodyPr wrap="square" rtlCol="0">
            <a:spAutoFit/>
          </a:bodyPr>
          <a:lstStyle/>
          <a:p>
            <a:pPr algn="ctr" rtl="1"/>
            <a:r>
              <a:rPr lang="en-US" sz="2400" dirty="0" smtClean="0"/>
              <a:t> </a:t>
            </a:r>
            <a:r>
              <a:rPr lang="ar-SA" sz="2400" dirty="0" smtClean="0"/>
              <a:t>حلموا فما ساءَت لهم شيم </a:t>
            </a:r>
            <a:r>
              <a:rPr lang="en-US" sz="2400" dirty="0" smtClean="0"/>
              <a:t>    </a:t>
            </a:r>
            <a:r>
              <a:rPr lang="ar-SA" sz="2400" dirty="0" smtClean="0"/>
              <a:t> سمحوا فما شحّت لهم منُ</a:t>
            </a:r>
            <a:endParaRPr lang="en-US" sz="2400" dirty="0" smtClean="0"/>
          </a:p>
          <a:p>
            <a:pPr algn="ctr" rtl="1"/>
            <a:r>
              <a:rPr lang="en-US" sz="2400" dirty="0" smtClean="0"/>
              <a:t> </a:t>
            </a:r>
          </a:p>
          <a:p>
            <a:pPr algn="ctr" rtl="1"/>
            <a:r>
              <a:rPr lang="ar-SA" sz="2400" dirty="0" smtClean="0"/>
              <a:t>سلموا فلا زلّت لهم قدمُ </a:t>
            </a:r>
            <a:r>
              <a:rPr lang="en-US" sz="2400" dirty="0" smtClean="0"/>
              <a:t>    </a:t>
            </a:r>
            <a:r>
              <a:rPr lang="ar-SA" sz="2400" dirty="0" smtClean="0"/>
              <a:t> رشدوا فلا ضلّت لهم سنُ</a:t>
            </a:r>
            <a:endParaRPr lang="en-US" sz="2400" dirty="0" smtClean="0"/>
          </a:p>
          <a:p>
            <a:pPr algn="ctr" rtl="1"/>
            <a:endParaRPr lang="en-US" sz="2400" dirty="0" smtClean="0"/>
          </a:p>
          <a:p>
            <a:pPr algn="ctr" rtl="1"/>
            <a:r>
              <a:rPr lang="en-US" sz="2400" dirty="0" smtClean="0"/>
              <a:t>******* </a:t>
            </a:r>
          </a:p>
          <a:p>
            <a:pPr algn="ctr" rtl="1"/>
            <a:r>
              <a:rPr lang="en-US" sz="2400" dirty="0" smtClean="0"/>
              <a:t> </a:t>
            </a:r>
            <a:r>
              <a:rPr lang="ar-SA" sz="2400" dirty="0" smtClean="0"/>
              <a:t>قلق يلثم نادي عبلة ... لبعيد أن مثلي قلق</a:t>
            </a:r>
            <a:endParaRPr lang="en-US" sz="2400" dirty="0" smtClean="0"/>
          </a:p>
          <a:p>
            <a:pPr algn="ctr" rtl="1"/>
            <a:endParaRPr lang="en-US" sz="2400" dirty="0" smtClean="0"/>
          </a:p>
          <a:p>
            <a:pPr algn="ctr" rtl="1"/>
            <a:r>
              <a:rPr lang="en-US" sz="2400" dirty="0" smtClean="0"/>
              <a:t> ********</a:t>
            </a:r>
          </a:p>
          <a:p>
            <a:pPr algn="ctr" rtl="1"/>
            <a:r>
              <a:rPr lang="ar-SA" sz="2400" dirty="0" smtClean="0"/>
              <a:t>ؤادي سباه غزال ربيب </a:t>
            </a:r>
            <a:endParaRPr lang="en-US" sz="2400" dirty="0" smtClean="0"/>
          </a:p>
          <a:p>
            <a:pPr algn="ctr" rtl="1"/>
            <a:r>
              <a:rPr lang="ar-SA" sz="2400" dirty="0" smtClean="0"/>
              <a:t>سباه بقد كغصن رطيب </a:t>
            </a:r>
            <a:endParaRPr lang="en-US" sz="2400" dirty="0" smtClean="0"/>
          </a:p>
          <a:p>
            <a:pPr algn="ctr" rtl="1"/>
            <a:r>
              <a:rPr lang="ar-SA" sz="2400" dirty="0" smtClean="0"/>
              <a:t>غزال كغصن جناه عجيب </a:t>
            </a:r>
            <a:endParaRPr lang="en-US" sz="2400" dirty="0" smtClean="0"/>
          </a:p>
          <a:p>
            <a:pPr algn="ctr" rtl="1"/>
            <a:r>
              <a:rPr lang="ar-SA" sz="2400" dirty="0" smtClean="0"/>
              <a:t>ربيب رطيب عجيب حبيب</a:t>
            </a:r>
            <a:endParaRPr lang="en-US" sz="2400" dirty="0" smtClean="0"/>
          </a:p>
          <a:p>
            <a:pPr algn="ctr" rtl="1"/>
            <a:endParaRPr lang="en-US" sz="2400" dirty="0" smtClean="0"/>
          </a:p>
          <a:p>
            <a:pPr algn="ctr" rtl="1"/>
            <a:r>
              <a:rPr lang="en-US" sz="2400" dirty="0" smtClean="0"/>
              <a:t>********</a:t>
            </a:r>
            <a:r>
              <a:rPr lang="en-US" dirty="0" smtClean="0"/>
              <a:t> </a:t>
            </a:r>
          </a:p>
          <a:p>
            <a:pPr algn="ctr" rt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382000" cy="6370975"/>
          </a:xfrm>
          <a:prstGeom prst="rect">
            <a:avLst/>
          </a:prstGeom>
          <a:noFill/>
        </p:spPr>
        <p:txBody>
          <a:bodyPr wrap="square" rtlCol="0">
            <a:spAutoFit/>
          </a:bodyPr>
          <a:lstStyle/>
          <a:p>
            <a:pPr algn="ctr" rtl="1"/>
            <a:r>
              <a:rPr lang="en-US" sz="2400" dirty="0" smtClean="0"/>
              <a:t> </a:t>
            </a:r>
            <a:r>
              <a:rPr lang="ar-SA" sz="2400" u="sng" dirty="0" smtClean="0"/>
              <a:t>من اليمين إلى اليسار .... في المدح</a:t>
            </a:r>
            <a:endParaRPr lang="en-US" sz="2400" u="sng" dirty="0" smtClean="0"/>
          </a:p>
          <a:p>
            <a:pPr algn="ctr" rtl="1"/>
            <a:r>
              <a:rPr lang="en-US" sz="2400" dirty="0" smtClean="0"/>
              <a:t> </a:t>
            </a:r>
          </a:p>
          <a:p>
            <a:pPr algn="ctr" rtl="1"/>
            <a:r>
              <a:rPr lang="ar-SA" sz="2400" dirty="0" smtClean="0"/>
              <a:t>طلبوا الذي نالوا فما حُرمــــوا **** رُفعتْ فما حُطتْ لهـــم رُتبُ</a:t>
            </a:r>
            <a:endParaRPr lang="en-US" sz="2400" dirty="0" smtClean="0"/>
          </a:p>
          <a:p>
            <a:pPr algn="ctr" rtl="1"/>
            <a:r>
              <a:rPr lang="en-US" sz="2400" dirty="0" smtClean="0"/>
              <a:t> </a:t>
            </a:r>
          </a:p>
          <a:p>
            <a:pPr algn="ctr" rtl="1"/>
            <a:r>
              <a:rPr lang="ar-SA" sz="2400" dirty="0" smtClean="0"/>
              <a:t>وهَبوا ومـا تمّتْ لــهم خُلــــــقُ **** سلموا فما أودى بهـــم عطَبُ</a:t>
            </a:r>
            <a:endParaRPr lang="en-US" sz="2400" dirty="0" smtClean="0"/>
          </a:p>
          <a:p>
            <a:pPr algn="ctr" rtl="1"/>
            <a:r>
              <a:rPr lang="en-US" sz="2400" dirty="0" smtClean="0"/>
              <a:t> </a:t>
            </a:r>
          </a:p>
          <a:p>
            <a:pPr algn="ctr" rtl="1"/>
            <a:r>
              <a:rPr lang="ar-SA" sz="2400" dirty="0" smtClean="0"/>
              <a:t>جلبوا الذي نرضى فما كَسَدوا **** حُمدتْ لهم شيمُ فــمـــا كَسَبوا</a:t>
            </a:r>
            <a:endParaRPr lang="en-US" sz="2400" dirty="0" smtClean="0"/>
          </a:p>
          <a:p>
            <a:pPr algn="ctr" rtl="1"/>
            <a:r>
              <a:rPr lang="en-US" sz="2400" dirty="0" smtClean="0"/>
              <a:t> </a:t>
            </a:r>
          </a:p>
          <a:p>
            <a:pPr algn="ctr" rtl="1"/>
            <a:endParaRPr lang="en-US" sz="2400" dirty="0" smtClean="0"/>
          </a:p>
          <a:p>
            <a:pPr algn="ctr" rtl="1"/>
            <a:r>
              <a:rPr lang="ar-SA" sz="2400" dirty="0" smtClean="0"/>
              <a:t>م</a:t>
            </a:r>
            <a:r>
              <a:rPr lang="ar-SA" sz="2400" u="sng" dirty="0" smtClean="0"/>
              <a:t>ن اليسار إلى اليمين .... في الذم</a:t>
            </a:r>
            <a:endParaRPr lang="en-US" sz="2400" u="sng" dirty="0" smtClean="0"/>
          </a:p>
          <a:p>
            <a:pPr algn="ctr" rtl="1"/>
            <a:r>
              <a:rPr lang="en-US" sz="2400" dirty="0" smtClean="0"/>
              <a:t>  </a:t>
            </a:r>
          </a:p>
          <a:p>
            <a:pPr algn="ctr" rtl="1"/>
            <a:r>
              <a:rPr lang="ar-SA" sz="2400" dirty="0" smtClean="0"/>
              <a:t>رُتب لهم حُطتْ فمــــا رُفعتْ **** حُرموا فما نالوا الـــــذي طلبوا</a:t>
            </a:r>
            <a:endParaRPr lang="en-US" sz="2400" dirty="0" smtClean="0"/>
          </a:p>
          <a:p>
            <a:pPr algn="ctr" rtl="1"/>
            <a:r>
              <a:rPr lang="en-US" sz="2400" dirty="0" smtClean="0"/>
              <a:t>  </a:t>
            </a:r>
          </a:p>
          <a:p>
            <a:pPr algn="ctr" rtl="1"/>
            <a:r>
              <a:rPr lang="ar-SA" sz="2400" dirty="0" smtClean="0"/>
              <a:t>عَطَب بهم أودى فمــــا سلموا **** خُلقٌ لهم تمّتْ ومـــــــــا وهبُوا</a:t>
            </a:r>
            <a:endParaRPr lang="en-US" sz="2400" dirty="0" smtClean="0"/>
          </a:p>
          <a:p>
            <a:pPr algn="ctr" rtl="1"/>
            <a:r>
              <a:rPr lang="en-US" sz="2400" dirty="0" smtClean="0"/>
              <a:t> </a:t>
            </a:r>
          </a:p>
          <a:p>
            <a:pPr algn="ctr" rtl="1"/>
            <a:r>
              <a:rPr lang="ar-SA" sz="2400" dirty="0" smtClean="0"/>
              <a:t>كَسَبوا فما شيمٌ لــــهم حُمــدتْ **** كَسَدوا فما نرضى الذي جَلبُ</a:t>
            </a:r>
            <a:endParaRPr lang="en-US" sz="2400" dirty="0" smtClean="0"/>
          </a:p>
          <a:p>
            <a:pPr algn="ctr" rtl="1"/>
            <a:endParaRPr lang="en-US" sz="2400" dirty="0"/>
          </a:p>
        </p:txBody>
      </p:sp>
      <p:sp>
        <p:nvSpPr>
          <p:cNvPr id="3" name="Right Arrow 2">
            <a:hlinkClick r:id="rId2" action="ppaction://hlinksldjump"/>
          </p:cNvPr>
          <p:cNvSpPr/>
          <p:nvPr/>
        </p:nvSpPr>
        <p:spPr>
          <a:xfrm rot="16200000">
            <a:off x="165970" y="200415"/>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77200" cy="6370975"/>
          </a:xfrm>
          <a:prstGeom prst="rect">
            <a:avLst/>
          </a:prstGeom>
          <a:noFill/>
        </p:spPr>
        <p:txBody>
          <a:bodyPr wrap="square" rtlCol="0">
            <a:spAutoFit/>
          </a:bodyPr>
          <a:lstStyle/>
          <a:p>
            <a:pPr fontAlgn="base"/>
            <a:r>
              <a:rPr lang="en-US" b="1" dirty="0" smtClean="0">
                <a:hlinkClick r:id="rId2"/>
              </a:rPr>
              <a:t>http://www.thethinkingatheist.com/page/bible-contradictions</a:t>
            </a:r>
            <a:endParaRPr lang="en-US" b="1" dirty="0" smtClean="0"/>
          </a:p>
          <a:p>
            <a:pPr fontAlgn="base"/>
            <a:r>
              <a:rPr lang="en-US" b="1" dirty="0" smtClean="0">
                <a:hlinkClick r:id="rId3"/>
              </a:rPr>
              <a:t>http://www.infidels.org/library/modern/jim_meritt/bible-contradictions.html</a:t>
            </a:r>
            <a:endParaRPr lang="en-US" b="1" dirty="0" smtClean="0"/>
          </a:p>
          <a:p>
            <a:pPr fontAlgn="base"/>
            <a:endParaRPr lang="en-US" b="1" dirty="0" smtClean="0"/>
          </a:p>
          <a:p>
            <a:pPr fontAlgn="base"/>
            <a:r>
              <a:rPr lang="en-US" sz="1600" b="1" dirty="0" smtClean="0">
                <a:solidFill>
                  <a:srgbClr val="FF0000"/>
                </a:solidFill>
              </a:rPr>
              <a:t>The Order of Creation</a:t>
            </a:r>
          </a:p>
          <a:p>
            <a:pPr fontAlgn="base"/>
            <a:r>
              <a:rPr lang="en-US" sz="1600" b="1" dirty="0" smtClean="0"/>
              <a:t>Genesis 1:11-12 and 1:26-27</a:t>
            </a:r>
            <a:r>
              <a:rPr lang="en-US" sz="1600" dirty="0" smtClean="0"/>
              <a:t> Trees came </a:t>
            </a:r>
            <a:r>
              <a:rPr lang="en-US" sz="1600" b="1" i="1" dirty="0" smtClean="0"/>
              <a:t>before</a:t>
            </a:r>
            <a:r>
              <a:rPr lang="en-US" sz="1600" dirty="0" smtClean="0"/>
              <a:t> Adam.</a:t>
            </a:r>
            <a:br>
              <a:rPr lang="en-US" sz="1600" dirty="0" smtClean="0"/>
            </a:br>
            <a:r>
              <a:rPr lang="en-US" sz="1600" b="1" dirty="0" smtClean="0"/>
              <a:t>Genesis 2:4-9</a:t>
            </a:r>
            <a:r>
              <a:rPr lang="en-US" sz="1600" dirty="0" smtClean="0"/>
              <a:t> Trees came </a:t>
            </a:r>
            <a:r>
              <a:rPr lang="en-US" sz="1600" b="1" i="1" dirty="0" smtClean="0"/>
              <a:t>after</a:t>
            </a:r>
            <a:r>
              <a:rPr lang="en-US" sz="1600" dirty="0" smtClean="0"/>
              <a:t> Adam.</a:t>
            </a:r>
          </a:p>
          <a:p>
            <a:pPr fontAlgn="base"/>
            <a:r>
              <a:rPr lang="en-US" sz="1600" b="1" dirty="0" smtClean="0"/>
              <a:t>Genesis 1:20-21 and 26-27</a:t>
            </a:r>
            <a:r>
              <a:rPr lang="en-US" sz="1600" dirty="0" smtClean="0"/>
              <a:t> Birds were created </a:t>
            </a:r>
            <a:r>
              <a:rPr lang="en-US" sz="1600" b="1" i="1" dirty="0" smtClean="0"/>
              <a:t>before</a:t>
            </a:r>
            <a:r>
              <a:rPr lang="en-US" sz="1600" dirty="0" smtClean="0"/>
              <a:t> Adam.</a:t>
            </a:r>
            <a:br>
              <a:rPr lang="en-US" sz="1600" dirty="0" smtClean="0"/>
            </a:br>
            <a:r>
              <a:rPr lang="en-US" sz="1600" b="1" dirty="0" smtClean="0"/>
              <a:t>Genesis 2:7 and 2:19</a:t>
            </a:r>
            <a:r>
              <a:rPr lang="en-US" sz="1600" dirty="0" smtClean="0"/>
              <a:t> Birds were created </a:t>
            </a:r>
            <a:r>
              <a:rPr lang="en-US" sz="1600" b="1" i="1" dirty="0" smtClean="0"/>
              <a:t>after</a:t>
            </a:r>
            <a:r>
              <a:rPr lang="en-US" sz="1600" dirty="0" smtClean="0"/>
              <a:t> Adam.</a:t>
            </a:r>
          </a:p>
          <a:p>
            <a:pPr fontAlgn="base"/>
            <a:r>
              <a:rPr lang="en-US" sz="1600" b="1" dirty="0" smtClean="0"/>
              <a:t>Genesis 1:24-27</a:t>
            </a:r>
            <a:r>
              <a:rPr lang="en-US" sz="1600" dirty="0" smtClean="0"/>
              <a:t> Animals were created </a:t>
            </a:r>
            <a:r>
              <a:rPr lang="en-US" sz="1600" b="1" i="1" dirty="0" smtClean="0"/>
              <a:t>before</a:t>
            </a:r>
            <a:r>
              <a:rPr lang="en-US" sz="1600" dirty="0" smtClean="0"/>
              <a:t> Adam.</a:t>
            </a:r>
            <a:br>
              <a:rPr lang="en-US" sz="1600" dirty="0" smtClean="0"/>
            </a:br>
            <a:r>
              <a:rPr lang="en-US" sz="1600" b="1" dirty="0" smtClean="0"/>
              <a:t>Genesis 2:7 and 2:19</a:t>
            </a:r>
            <a:r>
              <a:rPr lang="en-US" sz="1600" dirty="0" smtClean="0"/>
              <a:t> Animals were created </a:t>
            </a:r>
            <a:r>
              <a:rPr lang="en-US" sz="1600" b="1" i="1" dirty="0" smtClean="0"/>
              <a:t>after</a:t>
            </a:r>
            <a:r>
              <a:rPr lang="en-US" sz="1600" dirty="0" smtClean="0"/>
              <a:t> Adam.</a:t>
            </a:r>
          </a:p>
          <a:p>
            <a:pPr fontAlgn="base"/>
            <a:r>
              <a:rPr lang="en-US" sz="1600" b="1" dirty="0" smtClean="0"/>
              <a:t>Genesis 1:26-27</a:t>
            </a:r>
            <a:r>
              <a:rPr lang="en-US" sz="1600" dirty="0" smtClean="0"/>
              <a:t> Adam and Eve were created at the </a:t>
            </a:r>
            <a:r>
              <a:rPr lang="en-US" sz="1600" b="1" i="1" dirty="0" smtClean="0"/>
              <a:t>same time</a:t>
            </a:r>
            <a:r>
              <a:rPr lang="en-US" sz="1600" dirty="0" smtClean="0"/>
              <a:t>.</a:t>
            </a:r>
            <a:br>
              <a:rPr lang="en-US" sz="1600" dirty="0" smtClean="0"/>
            </a:br>
            <a:r>
              <a:rPr lang="en-US" sz="1600" b="1" dirty="0" smtClean="0"/>
              <a:t>Genesis 2:7 and 2:21-22</a:t>
            </a:r>
            <a:r>
              <a:rPr lang="en-US" sz="1600" dirty="0" smtClean="0"/>
              <a:t> Adam was created first, woman sometime </a:t>
            </a:r>
            <a:r>
              <a:rPr lang="en-US" sz="1600" b="1" i="1" dirty="0" smtClean="0"/>
              <a:t>later</a:t>
            </a:r>
            <a:r>
              <a:rPr lang="en-US" sz="1600" dirty="0" smtClean="0"/>
              <a:t>.</a:t>
            </a:r>
          </a:p>
          <a:p>
            <a:pPr fontAlgn="base"/>
            <a:endParaRPr lang="en-US" sz="1600" dirty="0" smtClean="0"/>
          </a:p>
          <a:p>
            <a:pPr fontAlgn="base"/>
            <a:r>
              <a:rPr lang="en-US" sz="1600" b="1" dirty="0" smtClean="0">
                <a:solidFill>
                  <a:srgbClr val="FF0000"/>
                </a:solidFill>
              </a:rPr>
              <a:t>Who Has Seen God?</a:t>
            </a:r>
          </a:p>
          <a:p>
            <a:pPr fontAlgn="base"/>
            <a:r>
              <a:rPr lang="en-US" sz="1600" b="1" dirty="0" smtClean="0"/>
              <a:t>Genesis 32:30: And Jacob called the name of the place </a:t>
            </a:r>
            <a:r>
              <a:rPr lang="en-US" sz="1600" b="1" dirty="0" smtClean="0"/>
              <a:t>Peniel</a:t>
            </a:r>
            <a:r>
              <a:rPr lang="en-US" sz="1600" b="1" dirty="0" smtClean="0"/>
              <a:t>: for I have seen God face to face, and my life is preserved.</a:t>
            </a:r>
            <a:br>
              <a:rPr lang="en-US" sz="1600" b="1" dirty="0" smtClean="0"/>
            </a:br>
            <a:r>
              <a:rPr lang="en-US" sz="1600" b="1" i="1" dirty="0" smtClean="0"/>
              <a:t>Jacob actually wrestled with God and was renamed "Israel" by God at that moment.</a:t>
            </a:r>
            <a:endParaRPr lang="en-US" sz="1600" dirty="0" smtClean="0"/>
          </a:p>
          <a:p>
            <a:pPr fontAlgn="base"/>
            <a:r>
              <a:rPr lang="en-US" sz="1600" b="1" dirty="0" smtClean="0"/>
              <a:t>John 1:18: No man hath seen God at any time.</a:t>
            </a:r>
            <a:br>
              <a:rPr lang="en-US" sz="1600" b="1" dirty="0" smtClean="0"/>
            </a:br>
            <a:r>
              <a:rPr lang="en-US" sz="1600" b="1" i="1" dirty="0" smtClean="0"/>
              <a:t>John the Baptist was denying to the Jews of Jerusalem that he was the Christ.</a:t>
            </a:r>
            <a:endParaRPr lang="en-US" sz="1600" dirty="0" smtClean="0"/>
          </a:p>
          <a:p>
            <a:pPr fontAlgn="base"/>
            <a:r>
              <a:rPr lang="en-US" sz="1600" b="1" dirty="0" smtClean="0"/>
              <a:t>Numbers 14:14: Thou, Lord, art seen face to face.</a:t>
            </a:r>
            <a:br>
              <a:rPr lang="en-US" sz="1600" b="1" dirty="0" smtClean="0"/>
            </a:br>
            <a:r>
              <a:rPr lang="en-US" sz="1600" b="1" i="1" dirty="0" smtClean="0"/>
              <a:t>Moses was explaining to the grumbling Israelite assembly that God had displayed his presence to free them from Egypt.</a:t>
            </a:r>
            <a:endParaRPr lang="en-US" sz="1600" dirty="0" smtClean="0"/>
          </a:p>
          <a:p>
            <a:pPr fontAlgn="base"/>
            <a:r>
              <a:rPr lang="en-US" sz="1600" b="1" dirty="0" smtClean="0"/>
              <a:t>John 6:46: Not that any man hath seen the Father.</a:t>
            </a:r>
            <a:br>
              <a:rPr lang="en-US" sz="1600" b="1" dirty="0" smtClean="0"/>
            </a:br>
            <a:r>
              <a:rPr lang="en-US" sz="1600" b="1" i="1" dirty="0" smtClean="0"/>
              <a:t>Jesus was explaining why he is the "bread of life"...God’s proxy here on earth.</a:t>
            </a:r>
            <a:endParaRPr lang="en-US" dirty="0" smtClean="0"/>
          </a:p>
          <a:p>
            <a:endParaRPr lang="en-US" dirty="0"/>
          </a:p>
        </p:txBody>
      </p:sp>
      <p:sp>
        <p:nvSpPr>
          <p:cNvPr id="3" name="Down Arrow 2">
            <a:hlinkClick r:id="rId4" action="ppaction://hlinksldjump"/>
          </p:cNvPr>
          <p:cNvSpPr/>
          <p:nvPr/>
        </p:nvSpPr>
        <p:spPr>
          <a:xfrm rot="10800000">
            <a:off x="8534400" y="228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Some Facts</a:t>
            </a:r>
            <a:endParaRPr lang="en-US" sz="3600" b="1" dirty="0">
              <a:solidFill>
                <a:schemeClr val="tx1">
                  <a:lumMod val="75000"/>
                  <a:lumOff val="25000"/>
                </a:schemeClr>
              </a:solidFill>
            </a:endParaRPr>
          </a:p>
        </p:txBody>
      </p:sp>
      <p:sp>
        <p:nvSpPr>
          <p:cNvPr id="9" name="TextBox 8"/>
          <p:cNvSpPr txBox="1"/>
          <p:nvPr/>
        </p:nvSpPr>
        <p:spPr>
          <a:xfrm>
            <a:off x="0" y="1143000"/>
            <a:ext cx="5486400" cy="5288627"/>
          </a:xfrm>
          <a:prstGeom prst="rect">
            <a:avLst/>
          </a:prstGeom>
          <a:noFill/>
        </p:spPr>
        <p:txBody>
          <a:bodyPr wrap="square" rtlCol="0">
            <a:spAutoFit/>
          </a:bodyPr>
          <a:lstStyle/>
          <a:p>
            <a:pPr marL="176213" lvl="0" indent="-176213" algn="just">
              <a:spcBef>
                <a:spcPts val="800"/>
              </a:spcBef>
              <a:buFont typeface="Arial" pitchFamily="34" charset="0"/>
              <a:buChar char="•"/>
            </a:pPr>
            <a:r>
              <a:rPr lang="en-US" sz="2000" i="1" dirty="0" smtClean="0">
                <a:solidFill>
                  <a:schemeClr val="tx2"/>
                </a:solidFill>
                <a:effectLst>
                  <a:outerShdw blurRad="38100" dist="38100" dir="2700000" algn="tl">
                    <a:srgbClr val="000000">
                      <a:alpha val="43137"/>
                    </a:srgbClr>
                  </a:outerShdw>
                </a:effectLst>
              </a:rPr>
              <a:t>It guides all mankind to the correct way of worshiping The true God. </a:t>
            </a:r>
          </a:p>
          <a:p>
            <a:pPr marL="176213" indent="-176213" algn="just">
              <a:spcBef>
                <a:spcPts val="800"/>
              </a:spcBef>
              <a:buFont typeface="Arial" pitchFamily="34" charset="0"/>
              <a:buChar char="•"/>
            </a:pPr>
            <a:r>
              <a:rPr lang="en-US" sz="2000" i="1" dirty="0">
                <a:solidFill>
                  <a:schemeClr val="tx2"/>
                </a:solidFill>
                <a:effectLst>
                  <a:outerShdw blurRad="38100" dist="38100" dir="2700000" algn="tl">
                    <a:srgbClr val="000000">
                      <a:alpha val="43137"/>
                    </a:srgbClr>
                  </a:outerShdw>
                </a:effectLst>
              </a:rPr>
              <a:t>It calls all mankind to think in </a:t>
            </a:r>
            <a:r>
              <a:rPr lang="en-US" sz="2000" i="1" dirty="0" smtClean="0">
                <a:solidFill>
                  <a:schemeClr val="tx2"/>
                </a:solidFill>
                <a:effectLst>
                  <a:outerShdw blurRad="38100" dist="38100" dir="2700000" algn="tl">
                    <a:srgbClr val="000000">
                      <a:alpha val="43137"/>
                    </a:srgbClr>
                  </a:outerShdw>
                </a:effectLst>
              </a:rPr>
              <a:t>God’s creatures, </a:t>
            </a:r>
            <a:r>
              <a:rPr lang="en-US" sz="2000" i="1" dirty="0">
                <a:solidFill>
                  <a:schemeClr val="tx2"/>
                </a:solidFill>
                <a:effectLst>
                  <a:outerShdw blurRad="38100" dist="38100" dir="2700000" algn="tl">
                    <a:srgbClr val="000000">
                      <a:alpha val="43137"/>
                    </a:srgbClr>
                  </a:outerShdw>
                </a:effectLst>
              </a:rPr>
              <a:t>which is the right way to believe in God. </a:t>
            </a:r>
          </a:p>
          <a:p>
            <a:pPr marL="176213" lvl="0" indent="-176213" algn="just">
              <a:spcBef>
                <a:spcPts val="800"/>
              </a:spcBef>
              <a:buFont typeface="Arial" pitchFamily="34" charset="0"/>
              <a:buChar char="•"/>
            </a:pPr>
            <a:r>
              <a:rPr lang="en-US" sz="2000" i="1" dirty="0" smtClean="0">
                <a:solidFill>
                  <a:schemeClr val="tx2"/>
                </a:solidFill>
                <a:effectLst>
                  <a:outerShdw blurRad="38100" dist="38100" dir="2700000" algn="tl">
                    <a:srgbClr val="000000">
                      <a:alpha val="43137"/>
                    </a:srgbClr>
                  </a:outerShdw>
                </a:effectLst>
              </a:rPr>
              <a:t>It has a complete system and rules (morality, marriage, inheritance, finance, politics, …etc) </a:t>
            </a:r>
          </a:p>
          <a:p>
            <a:pPr marL="176213" lvl="0" indent="-176213" algn="just">
              <a:spcBef>
                <a:spcPts val="800"/>
              </a:spcBef>
              <a:buFont typeface="Arial" pitchFamily="34" charset="0"/>
              <a:buChar char="•"/>
            </a:pPr>
            <a:r>
              <a:rPr lang="en-US" sz="2000" i="1" dirty="0" smtClean="0">
                <a:solidFill>
                  <a:schemeClr val="tx2"/>
                </a:solidFill>
                <a:effectLst>
                  <a:outerShdw blurRad="38100" dist="38100" dir="2700000" algn="tl">
                    <a:srgbClr val="000000">
                      <a:alpha val="43137"/>
                    </a:srgbClr>
                  </a:outerShdw>
                </a:effectLst>
              </a:rPr>
              <a:t>It has stories about old nations; to get advice, lessons learned and wisdom.</a:t>
            </a:r>
          </a:p>
          <a:p>
            <a:pPr marL="176213" lvl="0" indent="-176213" algn="just">
              <a:spcBef>
                <a:spcPts val="800"/>
              </a:spcBef>
              <a:buFont typeface="Arial" pitchFamily="34" charset="0"/>
              <a:buChar char="•"/>
            </a:pPr>
            <a:r>
              <a:rPr lang="en-US" sz="2000" i="1" dirty="0" smtClean="0">
                <a:solidFill>
                  <a:schemeClr val="tx2"/>
                </a:solidFill>
                <a:effectLst>
                  <a:outerShdw blurRad="38100" dist="38100" dir="2700000" algn="tl">
                    <a:srgbClr val="000000">
                      <a:alpha val="43137"/>
                    </a:srgbClr>
                  </a:outerShdw>
                </a:effectLst>
              </a:rPr>
              <a:t>It contains a wide variety of scientific statements that have been proven recently</a:t>
            </a:r>
            <a:r>
              <a:rPr lang="en-US" sz="2000" i="1" dirty="0">
                <a:solidFill>
                  <a:schemeClr val="tx2"/>
                </a:solidFill>
                <a:effectLst>
                  <a:outerShdw blurRad="38100" dist="38100" dir="2700000" algn="tl">
                    <a:srgbClr val="000000">
                      <a:alpha val="43137"/>
                    </a:srgbClr>
                  </a:outerShdw>
                </a:effectLst>
              </a:rPr>
              <a:t>. </a:t>
            </a:r>
            <a:endParaRPr lang="en-US" sz="2000" i="1" dirty="0" smtClean="0">
              <a:solidFill>
                <a:schemeClr val="tx2"/>
              </a:solidFill>
              <a:effectLst>
                <a:outerShdw blurRad="38100" dist="38100" dir="2700000" algn="tl">
                  <a:srgbClr val="000000">
                    <a:alpha val="43137"/>
                  </a:srgbClr>
                </a:outerShdw>
              </a:effectLst>
            </a:endParaRPr>
          </a:p>
          <a:p>
            <a:pPr marL="176213" lvl="0" indent="-176213" algn="just">
              <a:spcBef>
                <a:spcPts val="800"/>
              </a:spcBef>
              <a:buFont typeface="Arial" pitchFamily="34" charset="0"/>
              <a:buChar char="•"/>
            </a:pPr>
            <a:r>
              <a:rPr lang="en-US" sz="2000" i="1" dirty="0">
                <a:solidFill>
                  <a:schemeClr val="tx2"/>
                </a:solidFill>
                <a:effectLst>
                  <a:outerShdw blurRad="38100" dist="38100" dir="2700000" algn="tl">
                    <a:srgbClr val="000000">
                      <a:alpha val="43137"/>
                    </a:srgbClr>
                  </a:outerShdw>
                </a:effectLst>
              </a:rPr>
              <a:t>I</a:t>
            </a:r>
            <a:r>
              <a:rPr lang="en-US" sz="2000" i="1" dirty="0" smtClean="0">
                <a:solidFill>
                  <a:schemeClr val="tx2"/>
                </a:solidFill>
                <a:effectLst>
                  <a:outerShdw blurRad="38100" dist="38100" dir="2700000" algn="tl">
                    <a:srgbClr val="000000">
                      <a:alpha val="43137"/>
                    </a:srgbClr>
                  </a:outerShdw>
                </a:effectLst>
              </a:rPr>
              <a:t>t is a source for peaceful mind and relaxation through reciting and listening. </a:t>
            </a:r>
          </a:p>
          <a:p>
            <a:pPr marL="176213" lvl="0" indent="-176213" algn="just">
              <a:spcBef>
                <a:spcPts val="800"/>
              </a:spcBef>
              <a:buFont typeface="Arial" pitchFamily="34" charset="0"/>
              <a:buChar char="•"/>
            </a:pPr>
            <a:r>
              <a:rPr lang="en-US" sz="2000" i="1" dirty="0">
                <a:solidFill>
                  <a:schemeClr val="tx2"/>
                </a:solidFill>
                <a:effectLst>
                  <a:outerShdw blurRad="38100" dist="38100" dir="2700000" algn="tl">
                    <a:srgbClr val="000000">
                      <a:alpha val="43137"/>
                    </a:srgbClr>
                  </a:outerShdw>
                </a:effectLst>
              </a:rPr>
              <a:t>It has been revealed over 23 years.</a:t>
            </a:r>
          </a:p>
          <a:p>
            <a:pPr marL="176213" lvl="0" indent="-176213" algn="just">
              <a:spcBef>
                <a:spcPts val="800"/>
              </a:spcBef>
              <a:buFont typeface="Arial" pitchFamily="34" charset="0"/>
              <a:buChar char="•"/>
            </a:pPr>
            <a:r>
              <a:rPr lang="en-US" sz="2000" i="1" dirty="0" smtClean="0">
                <a:solidFill>
                  <a:schemeClr val="tx2"/>
                </a:solidFill>
                <a:effectLst>
                  <a:outerShdw blurRad="38100" dist="38100" dir="2700000" algn="tl">
                    <a:srgbClr val="000000">
                      <a:alpha val="43137"/>
                    </a:srgbClr>
                  </a:outerShdw>
                </a:effectLst>
              </a:rPr>
              <a:t>It has 114 Chapters</a:t>
            </a:r>
            <a:r>
              <a:rPr lang="en-US" sz="1100" i="1" dirty="0" smtClean="0">
                <a:solidFill>
                  <a:schemeClr val="tx2"/>
                </a:solidFill>
                <a:effectLst>
                  <a:outerShdw blurRad="38100" dist="38100" dir="2700000" algn="tl">
                    <a:srgbClr val="000000">
                      <a:alpha val="43137"/>
                    </a:srgbClr>
                  </a:outerShdw>
                </a:effectLst>
              </a:rPr>
              <a:t>.</a:t>
            </a:r>
            <a:endParaRPr lang="en-US" sz="1100" dirty="0" smtClean="0"/>
          </a:p>
          <a:p>
            <a:endParaRPr lang="en-US" sz="1100" i="1" dirty="0" smtClean="0">
              <a:solidFill>
                <a:schemeClr val="accent3">
                  <a:lumMod val="50000"/>
                </a:schemeClr>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3"/>
          <a:stretch>
            <a:fillRect/>
          </a:stretch>
        </p:blipFill>
        <p:spPr>
          <a:xfrm>
            <a:off x="5562600" y="1676400"/>
            <a:ext cx="3411474" cy="4038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5632311"/>
          </a:xfrm>
          <a:prstGeom prst="rect">
            <a:avLst/>
          </a:prstGeom>
          <a:noFill/>
        </p:spPr>
        <p:txBody>
          <a:bodyPr wrap="square" rtlCol="0">
            <a:spAutoFit/>
          </a:bodyPr>
          <a:lstStyle/>
          <a:p>
            <a:r>
              <a:rPr lang="en-GB" sz="2400" b="1" i="1" dirty="0" smtClean="0">
                <a:solidFill>
                  <a:schemeClr val="accent2">
                    <a:lumMod val="75000"/>
                  </a:schemeClr>
                </a:solidFill>
                <a:effectLst>
                  <a:outerShdw blurRad="38100" dist="38100" dir="2700000" algn="tl">
                    <a:srgbClr val="000000">
                      <a:alpha val="43137"/>
                    </a:srgbClr>
                  </a:outerShdw>
                </a:effectLst>
              </a:rPr>
              <a:t>Embryology  (embryo development)</a:t>
            </a:r>
          </a:p>
          <a:p>
            <a:r>
              <a:rPr lang="en-GB" sz="2000" i="1" dirty="0" smtClean="0">
                <a:effectLst>
                  <a:outerShdw blurRad="38100" dist="38100" dir="2700000" algn="tl">
                    <a:srgbClr val="000000">
                      <a:alpha val="43137"/>
                    </a:srgbClr>
                  </a:outerShdw>
                </a:effectLst>
              </a:rPr>
              <a:t>Discovered in </a:t>
            </a:r>
            <a:r>
              <a:rPr lang="en-US" sz="2000" i="1" dirty="0" smtClean="0">
                <a:effectLst>
                  <a:outerShdw blurRad="38100" dist="38100" dir="2700000" algn="tl">
                    <a:srgbClr val="000000">
                      <a:alpha val="43137"/>
                    </a:srgbClr>
                  </a:outerShdw>
                </a:effectLst>
              </a:rPr>
              <a:t>18</a:t>
            </a:r>
            <a:r>
              <a:rPr lang="en-US" sz="2000" i="1" baseline="30000" dirty="0" smtClean="0">
                <a:effectLst>
                  <a:outerShdw blurRad="38100" dist="38100" dir="2700000" algn="tl">
                    <a:srgbClr val="000000">
                      <a:alpha val="43137"/>
                    </a:srgbClr>
                  </a:outerShdw>
                </a:effectLst>
              </a:rPr>
              <a:t>th</a:t>
            </a:r>
            <a:r>
              <a:rPr lang="en-US" sz="2000" i="1" dirty="0" smtClean="0">
                <a:effectLst>
                  <a:outerShdw blurRad="38100" dist="38100" dir="2700000" algn="tl">
                    <a:srgbClr val="000000">
                      <a:alpha val="43137"/>
                    </a:srgbClr>
                  </a:outerShdw>
                </a:effectLst>
              </a:rPr>
              <a:t> century</a:t>
            </a:r>
          </a:p>
          <a:p>
            <a:endParaRPr lang="en-GB" sz="2000" i="1" dirty="0" smtClean="0">
              <a:solidFill>
                <a:schemeClr val="accent3">
                  <a:lumMod val="50000"/>
                </a:schemeClr>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Month#1</a:t>
            </a:r>
            <a:endParaRPr lang="en-US" sz="2000" dirty="0" smtClean="0"/>
          </a:p>
          <a:p>
            <a:r>
              <a:rPr lang="en-US" sz="1600" i="1" dirty="0" smtClean="0">
                <a:solidFill>
                  <a:schemeClr val="tx2"/>
                </a:solidFill>
                <a:effectLst>
                  <a:outerShdw blurRad="38100" dist="38100" dir="2700000" algn="tl">
                    <a:srgbClr val="000000">
                      <a:alpha val="43137"/>
                    </a:srgbClr>
                  </a:outerShdw>
                </a:effectLst>
              </a:rPr>
              <a:t>baby consisting of two layers of cells from which all organs and body parts will develop.</a:t>
            </a:r>
          </a:p>
          <a:p>
            <a:endParaRPr lang="en-US" sz="1600" i="1" dirty="0" smtClean="0">
              <a:solidFill>
                <a:schemeClr val="tx2"/>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Month#2</a:t>
            </a:r>
            <a:endParaRPr lang="en-US" sz="2000" dirty="0" smtClean="0"/>
          </a:p>
          <a:p>
            <a:r>
              <a:rPr lang="en-US" sz="1600" i="1" dirty="0" smtClean="0">
                <a:solidFill>
                  <a:schemeClr val="tx2"/>
                </a:solidFill>
                <a:effectLst>
                  <a:outerShdw blurRad="38100" dist="38100" dir="2700000" algn="tl">
                    <a:srgbClr val="000000">
                      <a:alpha val="43137"/>
                    </a:srgbClr>
                  </a:outerShdw>
                </a:effectLst>
              </a:rPr>
              <a:t>baby is now about the size of a kidney bean and is constantly moving. He has distinct, slightly webbed fingers.</a:t>
            </a:r>
          </a:p>
          <a:p>
            <a:endParaRPr lang="en-US" sz="1600" i="1" dirty="0" smtClean="0">
              <a:solidFill>
                <a:schemeClr val="tx2"/>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Month#3</a:t>
            </a:r>
            <a:endParaRPr lang="en-US" sz="2000" dirty="0" smtClean="0"/>
          </a:p>
          <a:p>
            <a:r>
              <a:rPr lang="en-US" sz="1600" i="1" dirty="0" smtClean="0">
                <a:solidFill>
                  <a:schemeClr val="tx2"/>
                </a:solidFill>
                <a:effectLst>
                  <a:outerShdw blurRad="38100" dist="38100" dir="2700000" algn="tl">
                    <a:srgbClr val="000000">
                      <a:alpha val="43137"/>
                    </a:srgbClr>
                  </a:outerShdw>
                </a:effectLst>
              </a:rPr>
              <a:t>baby is about 3 inches long and weighs nearly an ounce. Her tiny, unique fingerprints are now in place.</a:t>
            </a:r>
          </a:p>
          <a:p>
            <a:endParaRPr lang="en-GB" sz="1600" i="1" dirty="0" smtClean="0">
              <a:solidFill>
                <a:schemeClr val="tx2"/>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Month#4</a:t>
            </a:r>
            <a:endParaRPr lang="en-US" sz="2000" dirty="0" smtClean="0"/>
          </a:p>
          <a:p>
            <a:r>
              <a:rPr lang="en-US" sz="1600" i="1" dirty="0" smtClean="0">
                <a:solidFill>
                  <a:schemeClr val="tx2"/>
                </a:solidFill>
                <a:effectLst>
                  <a:outerShdw blurRad="38100" dist="38100" dir="2700000" algn="tl">
                    <a:srgbClr val="000000">
                      <a:alpha val="43137"/>
                    </a:srgbClr>
                  </a:outerShdw>
                </a:effectLst>
              </a:rPr>
              <a:t>baby is now about 5 inches long and weighs 5 ounces. His skeleton is starting to harden from rubbery cartilage to bone.</a:t>
            </a:r>
            <a:endParaRPr lang="en-GB" sz="1600" i="1" dirty="0" smtClean="0">
              <a:solidFill>
                <a:schemeClr val="tx2"/>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562600" y="1676400"/>
            <a:ext cx="3411474" cy="403859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5078313"/>
          </a:xfrm>
          <a:prstGeom prst="rect">
            <a:avLst/>
          </a:prstGeom>
          <a:noFill/>
        </p:spPr>
        <p:txBody>
          <a:bodyPr wrap="square" rtlCol="0">
            <a:spAutoFit/>
          </a:bodyPr>
          <a:lstStyle/>
          <a:p>
            <a:r>
              <a:rPr lang="en-GB" sz="2000" i="1" dirty="0" smtClean="0">
                <a:solidFill>
                  <a:schemeClr val="accent3">
                    <a:lumMod val="50000"/>
                  </a:schemeClr>
                </a:solidFill>
                <a:effectLst>
                  <a:outerShdw blurRad="38100" dist="38100" dir="2700000" algn="tl">
                    <a:srgbClr val="000000">
                      <a:alpha val="43137"/>
                    </a:srgbClr>
                  </a:outerShdw>
                </a:effectLst>
              </a:rPr>
              <a:t>Month#5</a:t>
            </a:r>
            <a:endParaRPr lang="en-US" sz="2000" dirty="0" smtClean="0"/>
          </a:p>
          <a:p>
            <a:r>
              <a:rPr lang="en-US" sz="1600" i="1" dirty="0" smtClean="0">
                <a:solidFill>
                  <a:schemeClr val="tx2"/>
                </a:solidFill>
                <a:effectLst>
                  <a:outerShdw blurRad="38100" dist="38100" dir="2700000" algn="tl">
                    <a:srgbClr val="000000">
                      <a:alpha val="43137"/>
                    </a:srgbClr>
                  </a:outerShdw>
                </a:effectLst>
              </a:rPr>
              <a:t>Eyebrows and eyelids are now in place. Your baby would now be more than 10 inches long if you stretched out her legs.</a:t>
            </a:r>
          </a:p>
          <a:p>
            <a:endParaRPr lang="en-US" sz="1600" i="1" dirty="0" smtClean="0">
              <a:solidFill>
                <a:schemeClr val="tx2"/>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Month#6</a:t>
            </a:r>
            <a:endParaRPr lang="en-US" sz="2000" dirty="0" smtClean="0"/>
          </a:p>
          <a:p>
            <a:r>
              <a:rPr lang="en-US" sz="1600" i="1" dirty="0" smtClean="0">
                <a:solidFill>
                  <a:schemeClr val="tx2"/>
                </a:solidFill>
                <a:effectLst>
                  <a:outerShdw blurRad="38100" dist="38100" dir="2700000" algn="tl">
                    <a:srgbClr val="000000">
                      <a:alpha val="43137"/>
                    </a:srgbClr>
                  </a:outerShdw>
                </a:effectLst>
              </a:rPr>
              <a:t>baby weighs about a pound and a half. His wrinkled skin is starting to smooth out as he puts on baby fat.</a:t>
            </a:r>
          </a:p>
          <a:p>
            <a:endParaRPr lang="en-US" sz="1600" i="1" dirty="0" smtClean="0">
              <a:solidFill>
                <a:schemeClr val="tx2"/>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Month#7</a:t>
            </a:r>
            <a:endParaRPr lang="en-US" sz="2000" dirty="0" smtClean="0"/>
          </a:p>
          <a:p>
            <a:r>
              <a:rPr lang="en-US" sz="1600" i="1" dirty="0" smtClean="0">
                <a:solidFill>
                  <a:schemeClr val="tx2"/>
                </a:solidFill>
                <a:effectLst>
                  <a:outerShdw blurRad="38100" dist="38100" dir="2700000" algn="tl">
                    <a:srgbClr val="000000">
                      <a:alpha val="43137"/>
                    </a:srgbClr>
                  </a:outerShdw>
                </a:effectLst>
              </a:rPr>
              <a:t>baby weighs about 3 pounds and is more than 15 inches long. She can open and close her eyes and follow a light.</a:t>
            </a:r>
          </a:p>
          <a:p>
            <a:endParaRPr lang="en-GB" sz="1600" i="1" dirty="0" smtClean="0">
              <a:solidFill>
                <a:schemeClr val="tx2"/>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Month#8</a:t>
            </a:r>
            <a:endParaRPr lang="en-US" sz="2000" dirty="0" smtClean="0"/>
          </a:p>
          <a:p>
            <a:r>
              <a:rPr lang="en-US" sz="1600" i="1" dirty="0" smtClean="0">
                <a:solidFill>
                  <a:schemeClr val="tx2"/>
                </a:solidFill>
                <a:effectLst>
                  <a:outerShdw blurRad="38100" dist="38100" dir="2700000" algn="tl">
                    <a:srgbClr val="000000">
                      <a:alpha val="43137"/>
                    </a:srgbClr>
                  </a:outerShdw>
                </a:effectLst>
              </a:rPr>
              <a:t>baby now weighs about 4 3/4 pounds. His layers of </a:t>
            </a:r>
            <a:r>
              <a:rPr lang="en-US" sz="1600" i="1" dirty="0" smtClean="0">
                <a:solidFill>
                  <a:schemeClr val="tx2"/>
                </a:solidFill>
                <a:effectLst>
                  <a:outerShdw blurRad="38100" dist="38100" dir="2700000" algn="tl">
                    <a:srgbClr val="000000">
                      <a:alpha val="43137"/>
                    </a:srgbClr>
                  </a:outerShdw>
                </a:effectLst>
              </a:rPr>
              <a:t>fatare</a:t>
            </a:r>
            <a:r>
              <a:rPr lang="en-US" sz="1600" i="1" dirty="0" smtClean="0">
                <a:solidFill>
                  <a:schemeClr val="tx2"/>
                </a:solidFill>
                <a:effectLst>
                  <a:outerShdw blurRad="38100" dist="38100" dir="2700000" algn="tl">
                    <a:srgbClr val="000000">
                      <a:alpha val="43137"/>
                    </a:srgbClr>
                  </a:outerShdw>
                </a:effectLst>
              </a:rPr>
              <a:t> filling him out, making him rounder, and his lungs are well developed</a:t>
            </a:r>
            <a:r>
              <a:rPr lang="en-US" sz="1600" dirty="0" smtClean="0"/>
              <a:t>.</a:t>
            </a:r>
          </a:p>
          <a:p>
            <a:endParaRPr lang="en-US" sz="1600" i="1" dirty="0" smtClean="0">
              <a:solidFill>
                <a:schemeClr val="tx2"/>
              </a:solidFill>
              <a:effectLst>
                <a:outerShdw blurRad="38100" dist="38100" dir="2700000" algn="tl">
                  <a:srgbClr val="000000">
                    <a:alpha val="43137"/>
                  </a:srgbClr>
                </a:outerShdw>
              </a:effectLst>
            </a:endParaRPr>
          </a:p>
          <a:p>
            <a:r>
              <a:rPr lang="en-GB" sz="2000" i="1" dirty="0" smtClean="0">
                <a:solidFill>
                  <a:schemeClr val="accent3">
                    <a:lumMod val="50000"/>
                  </a:schemeClr>
                </a:solidFill>
                <a:effectLst>
                  <a:outerShdw blurRad="38100" dist="38100" dir="2700000" algn="tl">
                    <a:srgbClr val="000000">
                      <a:alpha val="43137"/>
                    </a:srgbClr>
                  </a:outerShdw>
                </a:effectLst>
              </a:rPr>
              <a:t>Month#9</a:t>
            </a:r>
            <a:endParaRPr lang="en-US" sz="2000" dirty="0" smtClean="0"/>
          </a:p>
          <a:p>
            <a:r>
              <a:rPr lang="en-US" sz="1600" b="1" dirty="0" smtClean="0"/>
              <a:t> </a:t>
            </a:r>
            <a:r>
              <a:rPr lang="en-US" sz="1600" i="1" dirty="0" smtClean="0">
                <a:solidFill>
                  <a:schemeClr val="tx2"/>
                </a:solidFill>
                <a:effectLst>
                  <a:outerShdw blurRad="38100" dist="38100" dir="2700000" algn="tl">
                    <a:srgbClr val="000000">
                      <a:alpha val="43137"/>
                    </a:srgbClr>
                  </a:outerShdw>
                </a:effectLst>
              </a:rPr>
              <a:t>baby is more than 19 inches long and weighs nearly 7 pounds now, but babies vary widely in size at this stage.</a:t>
            </a:r>
          </a:p>
        </p:txBody>
      </p:sp>
      <p:pic>
        <p:nvPicPr>
          <p:cNvPr id="10" name="Picture 9" descr="lemon-water.jpg"/>
          <p:cNvPicPr>
            <a:picLocks noChangeAspect="1"/>
          </p:cNvPicPr>
          <p:nvPr/>
        </p:nvPicPr>
        <p:blipFill>
          <a:blip r:embed="rId2"/>
          <a:stretch>
            <a:fillRect/>
          </a:stretch>
        </p:blipFill>
        <p:spPr>
          <a:xfrm>
            <a:off x="5562600" y="2133600"/>
            <a:ext cx="3411474" cy="3276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8915400" cy="2000548"/>
          </a:xfrm>
          <a:prstGeom prst="rect">
            <a:avLst/>
          </a:prstGeom>
          <a:noFill/>
        </p:spPr>
        <p:txBody>
          <a:bodyPr wrap="square" rtlCol="0">
            <a:spAutoFit/>
          </a:bodyPr>
          <a:lstStyle/>
          <a:p>
            <a:r>
              <a:rPr lang="en-GB" sz="2400" b="1" i="1" dirty="0" smtClean="0">
                <a:solidFill>
                  <a:schemeClr val="accent2">
                    <a:lumMod val="75000"/>
                  </a:schemeClr>
                </a:solidFill>
                <a:effectLst>
                  <a:outerShdw blurRad="38100" dist="38100" dir="2700000" algn="tl">
                    <a:srgbClr val="000000">
                      <a:alpha val="43137"/>
                    </a:srgbClr>
                  </a:outerShdw>
                </a:effectLst>
              </a:rPr>
              <a:t>Embryology  (embryo development)</a:t>
            </a:r>
          </a:p>
          <a:p>
            <a:pPr algn="just"/>
            <a:r>
              <a:rPr lang="en-US" sz="2000" i="1" dirty="0" smtClean="0">
                <a:solidFill>
                  <a:schemeClr val="accent3">
                    <a:lumMod val="50000"/>
                  </a:schemeClr>
                </a:solidFill>
                <a:effectLst>
                  <a:outerShdw blurRad="38100" dist="38100" dir="2700000" algn="tl">
                    <a:srgbClr val="000000">
                      <a:alpha val="43137"/>
                    </a:srgbClr>
                  </a:outerShdw>
                </a:effectLst>
              </a:rPr>
              <a:t>“We have created man from an extract of clay, Then We placed him as (a drop of) sperm in a place of rest firmly fixed, Thereafter We created the sperm a clot; then We created the clot a lump of flesh; then We created the lump of flesh bones; then We clothed the bones with flesh: thereafter We brought him forth as another creature. Blest then be Allah, the Best of creators” </a:t>
            </a:r>
            <a:r>
              <a:rPr lang="en-US" sz="2000" b="1" u="sng" dirty="0" smtClean="0">
                <a:solidFill>
                  <a:schemeClr val="accent3">
                    <a:lumMod val="50000"/>
                  </a:schemeClr>
                </a:solidFill>
                <a:effectLst>
                  <a:outerShdw blurRad="38100" dist="38100" dir="2700000" algn="tl">
                    <a:srgbClr val="000000">
                      <a:alpha val="43137"/>
                    </a:srgbClr>
                  </a:outerShdw>
                </a:effectLst>
              </a:rPr>
              <a:t>(</a:t>
            </a:r>
            <a:r>
              <a:rPr lang="en-US" sz="2000" b="1" u="sng" dirty="0">
                <a:solidFill>
                  <a:schemeClr val="accent3">
                    <a:lumMod val="50000"/>
                  </a:schemeClr>
                </a:solidFill>
                <a:effectLst>
                  <a:outerShdw blurRad="38100" dist="38100" dir="2700000" algn="tl">
                    <a:srgbClr val="000000">
                      <a:alpha val="43137"/>
                    </a:srgbClr>
                  </a:outerShdw>
                </a:effectLst>
              </a:rPr>
              <a:t>Quran 23:12-14</a:t>
            </a:r>
            <a:r>
              <a:rPr lang="en-US" sz="2000" b="1" u="sng" dirty="0" smtClean="0">
                <a:solidFill>
                  <a:schemeClr val="accent3">
                    <a:lumMod val="50000"/>
                  </a:schemeClr>
                </a:solidFill>
                <a:effectLst>
                  <a:outerShdw blurRad="38100" dist="38100" dir="2700000" algn="tl">
                    <a:srgbClr val="000000">
                      <a:alpha val="43137"/>
                    </a:srgbClr>
                  </a:outerShdw>
                </a:effectLst>
              </a:rPr>
              <a:t>)</a:t>
            </a:r>
          </a:p>
        </p:txBody>
      </p:sp>
      <p:grpSp>
        <p:nvGrpSpPr>
          <p:cNvPr id="21" name="Group 20"/>
          <p:cNvGrpSpPr/>
          <p:nvPr/>
        </p:nvGrpSpPr>
        <p:grpSpPr>
          <a:xfrm>
            <a:off x="1905000" y="3429000"/>
            <a:ext cx="1905000" cy="1318073"/>
            <a:chOff x="152400" y="3505200"/>
            <a:chExt cx="1905000" cy="1318073"/>
          </a:xfrm>
        </p:grpSpPr>
        <p:pic>
          <p:nvPicPr>
            <p:cNvPr id="22" name="Picture 21" descr="lemon-water.jpg"/>
            <p:cNvPicPr>
              <a:picLocks noChangeAspect="1"/>
            </p:cNvPicPr>
            <p:nvPr/>
          </p:nvPicPr>
          <p:blipFill>
            <a:blip r:embed="rId2"/>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23" name="Right Arrow 22"/>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1</a:t>
              </a:r>
              <a:endParaRPr lang="en-US" b="1" dirty="0"/>
            </a:p>
          </p:txBody>
        </p:sp>
      </p:grpSp>
      <p:grpSp>
        <p:nvGrpSpPr>
          <p:cNvPr id="29" name="Group 28"/>
          <p:cNvGrpSpPr/>
          <p:nvPr/>
        </p:nvGrpSpPr>
        <p:grpSpPr>
          <a:xfrm>
            <a:off x="3657600" y="3429000"/>
            <a:ext cx="1905000" cy="1318073"/>
            <a:chOff x="152400" y="3505200"/>
            <a:chExt cx="1905000" cy="1318073"/>
          </a:xfrm>
        </p:grpSpPr>
        <p:pic>
          <p:nvPicPr>
            <p:cNvPr id="30" name="Picture 29" descr="lemon-water.jpg"/>
            <p:cNvPicPr>
              <a:picLocks noChangeAspect="1"/>
            </p:cNvPicPr>
            <p:nvPr/>
          </p:nvPicPr>
          <p:blipFill>
            <a:blip r:embed="rId3"/>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31" name="Right Arrow 30"/>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2</a:t>
              </a:r>
              <a:endParaRPr lang="en-US" b="1" dirty="0"/>
            </a:p>
          </p:txBody>
        </p:sp>
      </p:grpSp>
      <p:grpSp>
        <p:nvGrpSpPr>
          <p:cNvPr id="33" name="Group 32"/>
          <p:cNvGrpSpPr/>
          <p:nvPr/>
        </p:nvGrpSpPr>
        <p:grpSpPr>
          <a:xfrm>
            <a:off x="5410200" y="3505200"/>
            <a:ext cx="1905000" cy="1318073"/>
            <a:chOff x="152400" y="3505200"/>
            <a:chExt cx="1905000" cy="1318073"/>
          </a:xfrm>
        </p:grpSpPr>
        <p:pic>
          <p:nvPicPr>
            <p:cNvPr id="34" name="Picture 33" descr="lemon-water.jpg"/>
            <p:cNvPicPr>
              <a:picLocks noChangeAspect="1"/>
            </p:cNvPicPr>
            <p:nvPr/>
          </p:nvPicPr>
          <p:blipFill>
            <a:blip r:embed="rId4"/>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35" name="Right Arrow 34"/>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3</a:t>
              </a:r>
              <a:endParaRPr lang="en-US" b="1" dirty="0"/>
            </a:p>
          </p:txBody>
        </p:sp>
      </p:grpSp>
      <p:grpSp>
        <p:nvGrpSpPr>
          <p:cNvPr id="37" name="Group 36"/>
          <p:cNvGrpSpPr/>
          <p:nvPr/>
        </p:nvGrpSpPr>
        <p:grpSpPr>
          <a:xfrm>
            <a:off x="7162800" y="3429000"/>
            <a:ext cx="1905000" cy="1318073"/>
            <a:chOff x="152400" y="3505200"/>
            <a:chExt cx="1905000" cy="1318073"/>
          </a:xfrm>
        </p:grpSpPr>
        <p:pic>
          <p:nvPicPr>
            <p:cNvPr id="38" name="Picture 37" descr="lemon-water.jpg"/>
            <p:cNvPicPr>
              <a:picLocks noChangeAspect="1"/>
            </p:cNvPicPr>
            <p:nvPr/>
          </p:nvPicPr>
          <p:blipFill>
            <a:blip r:embed="rId5"/>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39" name="Right Arrow 38"/>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4</a:t>
              </a:r>
              <a:endParaRPr lang="en-US" b="1" dirty="0"/>
            </a:p>
          </p:txBody>
        </p:sp>
      </p:grpSp>
      <p:grpSp>
        <p:nvGrpSpPr>
          <p:cNvPr id="41" name="Group 40"/>
          <p:cNvGrpSpPr/>
          <p:nvPr/>
        </p:nvGrpSpPr>
        <p:grpSpPr>
          <a:xfrm>
            <a:off x="152400" y="5105400"/>
            <a:ext cx="1905000" cy="1318073"/>
            <a:chOff x="152400" y="3505200"/>
            <a:chExt cx="1905000" cy="1318073"/>
          </a:xfrm>
        </p:grpSpPr>
        <p:pic>
          <p:nvPicPr>
            <p:cNvPr id="42" name="Picture 41" descr="lemon-water.jpg"/>
            <p:cNvPicPr>
              <a:picLocks noChangeAspect="1"/>
            </p:cNvPicPr>
            <p:nvPr/>
          </p:nvPicPr>
          <p:blipFill>
            <a:blip r:embed="rId6"/>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43" name="Right Arrow 42"/>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5</a:t>
              </a:r>
              <a:endParaRPr lang="en-US" b="1" dirty="0"/>
            </a:p>
          </p:txBody>
        </p:sp>
      </p:grpSp>
      <p:grpSp>
        <p:nvGrpSpPr>
          <p:cNvPr id="45" name="Group 44"/>
          <p:cNvGrpSpPr/>
          <p:nvPr/>
        </p:nvGrpSpPr>
        <p:grpSpPr>
          <a:xfrm>
            <a:off x="1905000" y="5105400"/>
            <a:ext cx="1905000" cy="1318073"/>
            <a:chOff x="152400" y="3505200"/>
            <a:chExt cx="1905000" cy="1318073"/>
          </a:xfrm>
        </p:grpSpPr>
        <p:pic>
          <p:nvPicPr>
            <p:cNvPr id="46" name="Picture 45" descr="lemon-water.jpg"/>
            <p:cNvPicPr>
              <a:picLocks noChangeAspect="1"/>
            </p:cNvPicPr>
            <p:nvPr/>
          </p:nvPicPr>
          <p:blipFill>
            <a:blip r:embed="rId7"/>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47" name="Right Arrow 46"/>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6</a:t>
              </a:r>
              <a:endParaRPr lang="en-US" b="1" dirty="0"/>
            </a:p>
          </p:txBody>
        </p:sp>
      </p:grpSp>
      <p:grpSp>
        <p:nvGrpSpPr>
          <p:cNvPr id="49" name="Group 48"/>
          <p:cNvGrpSpPr/>
          <p:nvPr/>
        </p:nvGrpSpPr>
        <p:grpSpPr>
          <a:xfrm>
            <a:off x="7162800" y="5105400"/>
            <a:ext cx="1387213" cy="1318073"/>
            <a:chOff x="152400" y="3505200"/>
            <a:chExt cx="1387213" cy="1318073"/>
          </a:xfrm>
        </p:grpSpPr>
        <p:pic>
          <p:nvPicPr>
            <p:cNvPr id="50" name="Picture 49" descr="lemon-water.jpg"/>
            <p:cNvPicPr>
              <a:picLocks noChangeAspect="1"/>
            </p:cNvPicPr>
            <p:nvPr/>
          </p:nvPicPr>
          <p:blipFill>
            <a:blip r:embed="rId8"/>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52" name="Oval 51"/>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9</a:t>
              </a:r>
              <a:endParaRPr lang="en-US" b="1" dirty="0"/>
            </a:p>
          </p:txBody>
        </p:sp>
      </p:grpSp>
      <p:grpSp>
        <p:nvGrpSpPr>
          <p:cNvPr id="53" name="Group 52"/>
          <p:cNvGrpSpPr/>
          <p:nvPr/>
        </p:nvGrpSpPr>
        <p:grpSpPr>
          <a:xfrm>
            <a:off x="3657600" y="5105400"/>
            <a:ext cx="1905000" cy="1318073"/>
            <a:chOff x="152400" y="3505200"/>
            <a:chExt cx="1905000" cy="1318073"/>
          </a:xfrm>
        </p:grpSpPr>
        <p:pic>
          <p:nvPicPr>
            <p:cNvPr id="54" name="Picture 53" descr="lemon-water.jpg"/>
            <p:cNvPicPr>
              <a:picLocks noChangeAspect="1"/>
            </p:cNvPicPr>
            <p:nvPr/>
          </p:nvPicPr>
          <p:blipFill>
            <a:blip r:embed="rId9"/>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55" name="Right Arrow 54"/>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7</a:t>
              </a:r>
              <a:endParaRPr lang="en-US" b="1" dirty="0"/>
            </a:p>
          </p:txBody>
        </p:sp>
      </p:grpSp>
      <p:grpSp>
        <p:nvGrpSpPr>
          <p:cNvPr id="57" name="Group 56"/>
          <p:cNvGrpSpPr/>
          <p:nvPr/>
        </p:nvGrpSpPr>
        <p:grpSpPr>
          <a:xfrm>
            <a:off x="5410200" y="5105400"/>
            <a:ext cx="1905000" cy="1318073"/>
            <a:chOff x="152400" y="3505200"/>
            <a:chExt cx="1905000" cy="1318073"/>
          </a:xfrm>
        </p:grpSpPr>
        <p:pic>
          <p:nvPicPr>
            <p:cNvPr id="58" name="Picture 57" descr="lemon-water.jpg"/>
            <p:cNvPicPr>
              <a:picLocks noChangeAspect="1"/>
            </p:cNvPicPr>
            <p:nvPr/>
          </p:nvPicPr>
          <p:blipFill>
            <a:blip r:embed="rId10"/>
            <a:stretch>
              <a:fillRect/>
            </a:stretch>
          </p:blipFill>
          <p:spPr>
            <a:xfrm>
              <a:off x="381000" y="3863527"/>
              <a:ext cx="1158613" cy="959746"/>
            </a:xfrm>
            <a:prstGeom prst="rect">
              <a:avLst/>
            </a:prstGeom>
            <a:ln>
              <a:noFill/>
            </a:ln>
            <a:effectLst>
              <a:outerShdw blurRad="292100" dist="139700" dir="2700000" algn="tl" rotWithShape="0">
                <a:srgbClr val="333333">
                  <a:alpha val="65000"/>
                </a:srgbClr>
              </a:outerShdw>
            </a:effectLst>
          </p:spPr>
        </p:pic>
        <p:sp>
          <p:nvSpPr>
            <p:cNvPr id="59" name="Right Arrow 58"/>
            <p:cNvSpPr/>
            <p:nvPr/>
          </p:nvSpPr>
          <p:spPr>
            <a:xfrm>
              <a:off x="16002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152400" y="3505200"/>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8</a:t>
              </a:r>
              <a:endParaRPr lang="en-US" b="1" dirty="0"/>
            </a:p>
          </p:txBody>
        </p:sp>
      </p:grpSp>
      <p:sp>
        <p:nvSpPr>
          <p:cNvPr id="51" name="Rectangle 50">
            <a:hlinkClick r:id="rId11" action="ppaction://hlinkfile"/>
          </p:cNvPr>
          <p:cNvSpPr/>
          <p:nvPr/>
        </p:nvSpPr>
        <p:spPr>
          <a:xfrm>
            <a:off x="6934200" y="1015425"/>
            <a:ext cx="190789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Video Clip</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0"/>
                                        <p:tgtEl>
                                          <p:spTgt spid="2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1000"/>
                                        <p:tgtEl>
                                          <p:spTgt spid="33"/>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1000"/>
                                        <p:tgtEl>
                                          <p:spTgt spid="37"/>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1000"/>
                                        <p:tgtEl>
                                          <p:spTgt spid="41"/>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1000"/>
                                        <p:tgtEl>
                                          <p:spTgt spid="45"/>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1000"/>
                                        <p:tgtEl>
                                          <p:spTgt spid="53"/>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1000"/>
                                        <p:tgtEl>
                                          <p:spTgt spid="57"/>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4370427"/>
          </a:xfrm>
          <a:prstGeom prst="rect">
            <a:avLst/>
          </a:prstGeom>
          <a:noFill/>
        </p:spPr>
        <p:txBody>
          <a:bodyPr wrap="square" rtlCol="0">
            <a:spAutoFit/>
          </a:bodyPr>
          <a:lstStyle/>
          <a:p>
            <a:r>
              <a:rPr lang="en-US" sz="2400" b="1" i="1" dirty="0" smtClean="0">
                <a:solidFill>
                  <a:schemeClr val="accent2">
                    <a:lumMod val="75000"/>
                  </a:schemeClr>
                </a:solidFill>
                <a:effectLst>
                  <a:outerShdw blurRad="38100" dist="38100" dir="2700000" algn="tl">
                    <a:srgbClr val="000000">
                      <a:alpha val="43137"/>
                    </a:srgbClr>
                  </a:outerShdw>
                </a:effectLst>
              </a:rPr>
              <a:t>Water Cycle</a:t>
            </a:r>
          </a:p>
          <a:p>
            <a:r>
              <a:rPr lang="en-US" sz="2000" i="1" dirty="0">
                <a:effectLst>
                  <a:outerShdw blurRad="38100" dist="38100" dir="2700000" algn="tl">
                    <a:srgbClr val="000000">
                      <a:alpha val="43137"/>
                    </a:srgbClr>
                  </a:outerShdw>
                </a:effectLst>
              </a:rPr>
              <a:t>D</a:t>
            </a:r>
            <a:r>
              <a:rPr lang="en-US" sz="2000" i="1" dirty="0" smtClean="0">
                <a:effectLst>
                  <a:outerShdw blurRad="38100" dist="38100" dir="2700000" algn="tl">
                    <a:srgbClr val="000000">
                      <a:alpha val="43137"/>
                    </a:srgbClr>
                  </a:outerShdw>
                </a:effectLst>
              </a:rPr>
              <a:t>iscovered </a:t>
            </a:r>
            <a:r>
              <a:rPr lang="en-US" sz="2000" i="1" dirty="0">
                <a:effectLst>
                  <a:outerShdw blurRad="38100" dist="38100" dir="2700000" algn="tl">
                    <a:srgbClr val="000000">
                      <a:alpha val="43137"/>
                    </a:srgbClr>
                  </a:outerShdw>
                </a:effectLst>
              </a:rPr>
              <a:t>in 17</a:t>
            </a:r>
            <a:r>
              <a:rPr lang="en-US" sz="2000" i="1" baseline="30000" dirty="0">
                <a:effectLst>
                  <a:outerShdw blurRad="38100" dist="38100" dir="2700000" algn="tl">
                    <a:srgbClr val="000000">
                      <a:alpha val="43137"/>
                    </a:srgbClr>
                  </a:outerShdw>
                </a:effectLst>
              </a:rPr>
              <a:t>th</a:t>
            </a:r>
            <a:r>
              <a:rPr lang="en-US" sz="2000" i="1" dirty="0">
                <a:effectLst>
                  <a:outerShdw blurRad="38100" dist="38100" dir="2700000" algn="tl">
                    <a:srgbClr val="000000">
                      <a:alpha val="43137"/>
                    </a:srgbClr>
                  </a:outerShdw>
                </a:effectLst>
              </a:rPr>
              <a:t> </a:t>
            </a:r>
            <a:r>
              <a:rPr lang="en-US" sz="2000" i="1" dirty="0" smtClean="0">
                <a:effectLst>
                  <a:outerShdw blurRad="38100" dist="38100" dir="2700000" algn="tl">
                    <a:srgbClr val="000000">
                      <a:alpha val="43137"/>
                    </a:srgbClr>
                  </a:outerShdw>
                </a:effectLst>
              </a:rPr>
              <a:t>century</a:t>
            </a:r>
          </a:p>
          <a:p>
            <a:r>
              <a:rPr lang="en-US" i="1" dirty="0" smtClean="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a:p>
            <a:pPr algn="just"/>
            <a:r>
              <a:rPr lang="en-US" i="1" dirty="0" smtClean="0">
                <a:solidFill>
                  <a:schemeClr val="tx2"/>
                </a:solidFill>
                <a:effectLst>
                  <a:outerShdw blurRad="38100" dist="38100" dir="2700000" algn="tl">
                    <a:srgbClr val="000000">
                      <a:alpha val="43137"/>
                    </a:srgbClr>
                  </a:outerShdw>
                </a:effectLst>
              </a:rPr>
              <a:t>The water cycle describes the continuous movement of water on, above and below the surface of the Earth</a:t>
            </a:r>
          </a:p>
          <a:p>
            <a:endParaRPr lang="en-US" i="1" dirty="0" smtClean="0">
              <a:solidFill>
                <a:schemeClr val="tx2"/>
              </a:solidFill>
              <a:effectLst>
                <a:outerShdw blurRad="38100" dist="38100" dir="2700000" algn="tl">
                  <a:srgbClr val="000000">
                    <a:alpha val="43137"/>
                  </a:srgbClr>
                </a:outerShdw>
              </a:effectLst>
            </a:endParaRPr>
          </a:p>
          <a:p>
            <a:pPr algn="just"/>
            <a:r>
              <a:rPr lang="en-US" i="1" dirty="0" smtClean="0">
                <a:solidFill>
                  <a:schemeClr val="tx2"/>
                </a:solidFill>
                <a:effectLst>
                  <a:outerShdw blurRad="38100" dist="38100" dir="2700000" algn="tl">
                    <a:srgbClr val="000000">
                      <a:alpha val="43137"/>
                    </a:srgbClr>
                  </a:outerShdw>
                </a:effectLst>
              </a:rPr>
              <a:t>Simply, The Sun heats water in oceans and seas. Water evaporates as water vapor into the air. Air currents take the vapor up into the atmosphere where cooler temperatures cause it to condense into clouds. Cloud particles collide, grow, and fall out of the upper atmospheric layers as precipitation. Most precipitation falls back into the oceans or onto land as rain and some precipitation falls as snow or hail. </a:t>
            </a: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562600" y="1828800"/>
            <a:ext cx="3411474" cy="3505199"/>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4462760"/>
          </a:xfrm>
          <a:prstGeom prst="rect">
            <a:avLst/>
          </a:prstGeom>
          <a:noFill/>
        </p:spPr>
        <p:txBody>
          <a:bodyPr wrap="square" rtlCol="0">
            <a:spAutoFit/>
          </a:bodyPr>
          <a:lstStyle/>
          <a:p>
            <a:r>
              <a:rPr lang="en-US" sz="2400" b="1" i="1" dirty="0" smtClean="0">
                <a:solidFill>
                  <a:schemeClr val="accent2">
                    <a:lumMod val="75000"/>
                  </a:schemeClr>
                </a:solidFill>
                <a:effectLst>
                  <a:outerShdw blurRad="38100" dist="38100" dir="2700000" algn="tl">
                    <a:srgbClr val="000000">
                      <a:alpha val="43137"/>
                    </a:srgbClr>
                  </a:outerShdw>
                </a:effectLst>
              </a:rPr>
              <a:t>Water Cycle</a:t>
            </a:r>
          </a:p>
          <a:p>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“And We sent down from the heaven water in measure, and We caused it to settle in the earth; and verily to take it away We are Able. (18) Then We produced with it gardens of date-palms and vines for your benefit. For you there are many fruits in them, and of them you eat  (19)” </a:t>
            </a:r>
            <a:r>
              <a:rPr lang="en-US" sz="2000" b="1" u="sng" dirty="0" smtClean="0">
                <a:solidFill>
                  <a:schemeClr val="accent3">
                    <a:lumMod val="50000"/>
                  </a:schemeClr>
                </a:solidFill>
                <a:effectLst>
                  <a:outerShdw blurRad="38100" dist="38100" dir="2700000" algn="tl">
                    <a:srgbClr val="000000">
                      <a:alpha val="43137"/>
                    </a:srgbClr>
                  </a:outerShdw>
                </a:effectLst>
              </a:rPr>
              <a:t>(Quran  23:18-19)</a:t>
            </a:r>
          </a:p>
          <a:p>
            <a:pPr algn="just"/>
            <a:endParaRPr lang="en-US" sz="2000" b="1" i="1" u="sng" dirty="0" smtClean="0">
              <a:solidFill>
                <a:schemeClr val="accent3">
                  <a:lumMod val="50000"/>
                </a:schemeClr>
              </a:solidFill>
              <a:effectLst>
                <a:outerShdw blurRad="38100" dist="38100" dir="2700000" algn="tl">
                  <a:srgbClr val="000000">
                    <a:alpha val="43137"/>
                  </a:srgbClr>
                </a:outerShdw>
              </a:effectLst>
            </a:endParaRPr>
          </a:p>
          <a:p>
            <a:pPr algn="just"/>
            <a:r>
              <a:rPr lang="en-US" sz="2000" i="1" dirty="0" smtClean="0">
                <a:solidFill>
                  <a:schemeClr val="accent3">
                    <a:lumMod val="50000"/>
                  </a:schemeClr>
                </a:solidFill>
                <a:effectLst>
                  <a:outerShdw blurRad="38100" dist="38100" dir="2700000" algn="tl">
                    <a:srgbClr val="000000">
                      <a:alpha val="43137"/>
                    </a:srgbClr>
                  </a:outerShdw>
                </a:effectLst>
              </a:rPr>
              <a:t>“And We sent forth winds carrying the clouds, then sent down water from the sky and gave it to you to drink, and you are not able to store it” (</a:t>
            </a:r>
            <a:r>
              <a:rPr lang="en-US" sz="2000" b="1" u="sng" dirty="0" smtClean="0">
                <a:solidFill>
                  <a:schemeClr val="accent3">
                    <a:lumMod val="50000"/>
                  </a:schemeClr>
                </a:solidFill>
                <a:effectLst>
                  <a:outerShdw blurRad="38100" dist="38100" dir="2700000" algn="tl">
                    <a:srgbClr val="000000">
                      <a:alpha val="43137"/>
                    </a:srgbClr>
                  </a:outerShdw>
                </a:effectLst>
              </a:rPr>
              <a:t>Quran  15:22)</a:t>
            </a:r>
          </a:p>
        </p:txBody>
      </p:sp>
      <p:pic>
        <p:nvPicPr>
          <p:cNvPr id="10" name="Picture 9" descr="lemon-water.jpg"/>
          <p:cNvPicPr>
            <a:picLocks noChangeAspect="1"/>
          </p:cNvPicPr>
          <p:nvPr/>
        </p:nvPicPr>
        <p:blipFill>
          <a:blip r:embed="rId3"/>
          <a:stretch>
            <a:fillRect/>
          </a:stretch>
        </p:blipFill>
        <p:spPr>
          <a:xfrm>
            <a:off x="5562600" y="2057400"/>
            <a:ext cx="3411474" cy="3200400"/>
          </a:xfrm>
          <a:prstGeom prst="rect">
            <a:avLst/>
          </a:prstGeom>
          <a:ln>
            <a:noFill/>
          </a:ln>
          <a:effectLst>
            <a:softEdge rad="112500"/>
          </a:effectLst>
        </p:spPr>
      </p:pic>
      <p:sp>
        <p:nvSpPr>
          <p:cNvPr id="16" name="Rectangle 15">
            <a:hlinkClick r:id="rId4" action="ppaction://hlinkfile"/>
          </p:cNvPr>
          <p:cNvSpPr/>
          <p:nvPr/>
        </p:nvSpPr>
        <p:spPr>
          <a:xfrm>
            <a:off x="6934200" y="1015425"/>
            <a:ext cx="190789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Video Clip</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705600"/>
            <a:ext cx="91440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p:cNvSpPr>
          <p:nvPr/>
        </p:nvSpPr>
        <p:spPr>
          <a:xfrm>
            <a:off x="8534400" y="304800"/>
            <a:ext cx="304800" cy="3048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8839200" y="0"/>
            <a:ext cx="304800" cy="304800"/>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229600" y="609600"/>
            <a:ext cx="304800" cy="30480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7924800" y="304800"/>
            <a:ext cx="304800" cy="304800"/>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0" y="989012"/>
            <a:ext cx="9144000" cy="15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28600"/>
            <a:ext cx="6172200" cy="646331"/>
          </a:xfrm>
          <a:prstGeom prst="rect">
            <a:avLst/>
          </a:prstGeom>
          <a:gradFill flip="none" rotWithShape="1">
            <a:gsLst>
              <a:gs pos="34000">
                <a:schemeClr val="accent2">
                  <a:lumMod val="20000"/>
                  <a:lumOff val="80000"/>
                </a:schemeClr>
              </a:gs>
              <a:gs pos="75000">
                <a:schemeClr val="bg1">
                  <a:lumMod val="65000"/>
                  <a:alpha val="85000"/>
                </a:schemeClr>
              </a:gs>
            </a:gsLst>
            <a:lin ang="8100000" scaled="1"/>
            <a:tileRect/>
          </a:gradFill>
        </p:spPr>
        <p:txBody>
          <a:bodyPr wrap="square" rtlCol="0">
            <a:spAutoFit/>
          </a:bodyPr>
          <a:lstStyle/>
          <a:p>
            <a:r>
              <a:rPr lang="en-US" sz="3600" b="1" dirty="0" smtClean="0">
                <a:solidFill>
                  <a:schemeClr val="tx1">
                    <a:lumMod val="75000"/>
                    <a:lumOff val="25000"/>
                  </a:schemeClr>
                </a:solidFill>
              </a:rPr>
              <a:t>Scientific Facts</a:t>
            </a:r>
            <a:endParaRPr lang="en-US" sz="3600" b="1" dirty="0">
              <a:solidFill>
                <a:schemeClr val="tx1">
                  <a:lumMod val="75000"/>
                  <a:lumOff val="25000"/>
                </a:schemeClr>
              </a:solidFill>
            </a:endParaRPr>
          </a:p>
        </p:txBody>
      </p:sp>
      <p:sp>
        <p:nvSpPr>
          <p:cNvPr id="9" name="TextBox 8"/>
          <p:cNvSpPr txBox="1"/>
          <p:nvPr/>
        </p:nvSpPr>
        <p:spPr>
          <a:xfrm>
            <a:off x="0" y="1143000"/>
            <a:ext cx="5486400" cy="4770537"/>
          </a:xfrm>
          <a:prstGeom prst="rect">
            <a:avLst/>
          </a:prstGeom>
          <a:noFill/>
        </p:spPr>
        <p:txBody>
          <a:bodyPr wrap="square" rtlCol="0">
            <a:spAutoFit/>
          </a:bodyPr>
          <a:lstStyle/>
          <a:p>
            <a:r>
              <a:rPr lang="en-US" sz="2400" b="1" i="1" dirty="0" smtClean="0">
                <a:solidFill>
                  <a:schemeClr val="accent2">
                    <a:lumMod val="75000"/>
                  </a:schemeClr>
                </a:solidFill>
                <a:effectLst>
                  <a:outerShdw blurRad="38100" dist="38100" dir="2700000" algn="tl">
                    <a:srgbClr val="000000">
                      <a:alpha val="43137"/>
                    </a:srgbClr>
                  </a:outerShdw>
                </a:effectLst>
              </a:rPr>
              <a:t>The Expansion of the universe</a:t>
            </a:r>
          </a:p>
          <a:p>
            <a:pPr algn="just"/>
            <a:r>
              <a:rPr lang="en-US" sz="2000" i="1" dirty="0">
                <a:effectLst>
                  <a:outerShdw blurRad="38100" dist="38100" dir="2700000" algn="tl">
                    <a:srgbClr val="000000">
                      <a:alpha val="43137"/>
                    </a:srgbClr>
                  </a:outerShdw>
                </a:effectLst>
              </a:rPr>
              <a:t>D</a:t>
            </a:r>
            <a:r>
              <a:rPr lang="en-US" sz="2000" i="1" dirty="0" smtClean="0">
                <a:effectLst>
                  <a:outerShdw blurRad="38100" dist="38100" dir="2700000" algn="tl">
                    <a:srgbClr val="000000">
                      <a:alpha val="43137"/>
                    </a:srgbClr>
                  </a:outerShdw>
                </a:effectLst>
              </a:rPr>
              <a:t>iscovered </a:t>
            </a:r>
            <a:r>
              <a:rPr lang="en-US" sz="2000" i="1" dirty="0">
                <a:effectLst>
                  <a:outerShdw blurRad="38100" dist="38100" dir="2700000" algn="tl">
                    <a:srgbClr val="000000">
                      <a:alpha val="43137"/>
                    </a:srgbClr>
                  </a:outerShdw>
                </a:effectLst>
              </a:rPr>
              <a:t>in 17</a:t>
            </a:r>
            <a:r>
              <a:rPr lang="en-US" sz="2000" i="1" baseline="30000" dirty="0">
                <a:effectLst>
                  <a:outerShdw blurRad="38100" dist="38100" dir="2700000" algn="tl">
                    <a:srgbClr val="000000">
                      <a:alpha val="43137"/>
                    </a:srgbClr>
                  </a:outerShdw>
                </a:effectLst>
              </a:rPr>
              <a:t>th</a:t>
            </a:r>
            <a:r>
              <a:rPr lang="en-US" sz="2000" i="1" dirty="0">
                <a:effectLst>
                  <a:outerShdw blurRad="38100" dist="38100" dir="2700000" algn="tl">
                    <a:srgbClr val="000000">
                      <a:alpha val="43137"/>
                    </a:srgbClr>
                  </a:outerShdw>
                </a:effectLst>
              </a:rPr>
              <a:t> century</a:t>
            </a:r>
          </a:p>
          <a:p>
            <a:pPr algn="just"/>
            <a:endParaRPr lang="en-US" sz="2000" i="1" dirty="0" smtClean="0">
              <a:solidFill>
                <a:schemeClr val="tx2"/>
              </a:solidFill>
              <a:effectLst>
                <a:outerShdw blurRad="38100" dist="38100" dir="2700000" algn="tl">
                  <a:srgbClr val="000000">
                    <a:alpha val="43137"/>
                  </a:srgbClr>
                </a:outerShdw>
              </a:effectLst>
            </a:endParaRPr>
          </a:p>
          <a:p>
            <a:pPr algn="just"/>
            <a:r>
              <a:rPr lang="en-US" sz="2000" i="1" dirty="0" smtClean="0">
                <a:solidFill>
                  <a:schemeClr val="tx2"/>
                </a:solidFill>
                <a:effectLst>
                  <a:outerShdw blurRad="38100" dist="38100" dir="2700000" algn="tl">
                    <a:srgbClr val="000000">
                      <a:alpha val="43137"/>
                    </a:srgbClr>
                  </a:outerShdw>
                </a:effectLst>
              </a:rPr>
              <a:t>Hubble (space telescope) building on results and measurements of astronomy; to conclude that almost all galaxies were flying away from the Milky Way</a:t>
            </a:r>
            <a:r>
              <a:rPr lang="en-US" sz="2000" i="1" dirty="0">
                <a:solidFill>
                  <a:schemeClr val="tx2"/>
                </a:solidFill>
                <a:effectLst>
                  <a:outerShdw blurRad="38100" dist="38100" dir="2700000" algn="tl">
                    <a:srgbClr val="000000">
                      <a:alpha val="43137"/>
                    </a:srgbClr>
                  </a:outerShdw>
                </a:effectLst>
              </a:rPr>
              <a:t>.</a:t>
            </a:r>
            <a:r>
              <a:rPr lang="en-US" sz="2000" i="1" dirty="0" smtClean="0">
                <a:solidFill>
                  <a:schemeClr val="tx2"/>
                </a:solidFill>
                <a:effectLst>
                  <a:outerShdw blurRad="38100" dist="38100" dir="2700000" algn="tl">
                    <a:srgbClr val="000000">
                      <a:alpha val="43137"/>
                    </a:srgbClr>
                  </a:outerShdw>
                </a:effectLst>
              </a:rPr>
              <a:t> Once scientists understood that the universe was expanding, they immediately realized that it would have been smaller in the past. At some point in the past, the entire universe would have been a single point. This point, later called the big bang, was the beginning of the universe as we understand it today.</a:t>
            </a:r>
          </a:p>
          <a:p>
            <a:endParaRPr lang="en-US" sz="2000" i="1" dirty="0" smtClean="0">
              <a:solidFill>
                <a:schemeClr val="tx2"/>
              </a:solidFill>
              <a:effectLst>
                <a:outerShdw blurRad="38100" dist="38100" dir="2700000" algn="tl">
                  <a:srgbClr val="000000">
                    <a:alpha val="43137"/>
                  </a:srgbClr>
                </a:outerShdw>
              </a:effectLst>
            </a:endParaRPr>
          </a:p>
          <a:p>
            <a:endParaRPr lang="en-US" sz="2000" i="1" dirty="0" smtClean="0">
              <a:solidFill>
                <a:schemeClr val="tx2"/>
              </a:solidFill>
              <a:effectLst>
                <a:outerShdw blurRad="38100" dist="38100" dir="2700000" algn="tl">
                  <a:srgbClr val="000000">
                    <a:alpha val="43137"/>
                  </a:srgbClr>
                </a:outerShdw>
              </a:effectLst>
            </a:endParaRPr>
          </a:p>
        </p:txBody>
      </p:sp>
      <p:pic>
        <p:nvPicPr>
          <p:cNvPr id="10" name="Picture 9" descr="lemon-water.jpg"/>
          <p:cNvPicPr>
            <a:picLocks noChangeAspect="1"/>
          </p:cNvPicPr>
          <p:nvPr/>
        </p:nvPicPr>
        <p:blipFill>
          <a:blip r:embed="rId2"/>
          <a:stretch>
            <a:fillRect/>
          </a:stretch>
        </p:blipFill>
        <p:spPr>
          <a:xfrm>
            <a:off x="5562600" y="2120736"/>
            <a:ext cx="3411474" cy="314992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1386</Words>
  <Application>Microsoft Office PowerPoint</Application>
  <PresentationFormat>On-screen Show (4:3)</PresentationFormat>
  <Paragraphs>224</Paragraphs>
  <Slides>25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mohmed abdulhay</dc:creator>
  <cp:lastModifiedBy>Maraoof</cp:lastModifiedBy>
  <cp:revision>158</cp:revision>
  <dcterms:created xsi:type="dcterms:W3CDTF">2006-08-16T00:00:00Z</dcterms:created>
  <dcterms:modified xsi:type="dcterms:W3CDTF">2014-11-02T12:27:04Z</dcterms:modified>
</cp:coreProperties>
</file>