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slideshow.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9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7" d="100"/>
          <a:sy n="67" d="100"/>
        </p:scale>
        <p:origin x="-60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grpSp>
        <p:nvGrpSpPr>
          <p:cNvPr id="4" name="Group 16"/>
          <p:cNvGrpSpPr>
            <a:grpSpLocks/>
          </p:cNvGrpSpPr>
          <p:nvPr/>
        </p:nvGrpSpPr>
        <p:grpSpPr bwMode="auto">
          <a:xfrm>
            <a:off x="0" y="3268663"/>
            <a:ext cx="9144000" cy="146050"/>
            <a:chOff x="0" y="3268345"/>
            <a:chExt cx="9144000" cy="146304"/>
          </a:xfrm>
        </p:grpSpPr>
        <p:sp>
          <p:nvSpPr>
            <p:cNvPr id="5" name="Rectangle 12"/>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13"/>
            <p:cNvSpPr/>
            <p:nvPr userDrawn="1"/>
          </p:nvSpPr>
          <p:spPr>
            <a:xfrm>
              <a:off x="5181600" y="3268345"/>
              <a:ext cx="1096963"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14"/>
            <p:cNvSpPr/>
            <p:nvPr userDrawn="1"/>
          </p:nvSpPr>
          <p:spPr>
            <a:xfrm>
              <a:off x="6278563" y="3268345"/>
              <a:ext cx="1096962"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15"/>
            <p:cNvSpPr/>
            <p:nvPr userDrawn="1"/>
          </p:nvSpPr>
          <p:spPr>
            <a:xfrm>
              <a:off x="7375525" y="3268345"/>
              <a:ext cx="109855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 name="Title 1"/>
          <p:cNvSpPr>
            <a:spLocks noGrp="1"/>
          </p:cNvSpPr>
          <p:nvPr>
            <p:ph type="ctrTitle"/>
          </p:nvPr>
        </p:nvSpPr>
        <p:spPr>
          <a:xfrm>
            <a:off x="609600" y="1752600"/>
            <a:ext cx="7924800" cy="1470025"/>
          </a:xfrm>
          <a:prstGeom prst="rect">
            <a:avLst/>
          </a:prstGeom>
        </p:spPr>
        <p:txBody>
          <a:bodyPr anchor="b"/>
          <a:lstStyle>
            <a:lvl1pPr algn="ctr">
              <a:defRPr/>
            </a:lvl1pPr>
          </a:lstStyle>
          <a:p>
            <a:r>
              <a:rPr lang="ar-SA" smtClean="0"/>
              <a:t>انقر لتحرير نمط العنوان الرئيسي</a:t>
            </a:r>
            <a:endParaRPr lang="en-US"/>
          </a:p>
        </p:txBody>
      </p:sp>
      <p:sp>
        <p:nvSpPr>
          <p:cNvPr id="3" name="Subtitle 2"/>
          <p:cNvSpPr>
            <a:spLocks noGrp="1"/>
          </p:cNvSpPr>
          <p:nvPr>
            <p:ph type="subTitle" idx="1"/>
          </p:nvPr>
        </p:nvSpPr>
        <p:spPr>
          <a:xfrm>
            <a:off x="1371600" y="3505200"/>
            <a:ext cx="6400800" cy="1752600"/>
          </a:xfrm>
        </p:spPr>
        <p:txBody>
          <a:bodyPr>
            <a:normAutofit/>
          </a:bodyPr>
          <a:lstStyle>
            <a:lvl1pPr marL="0" indent="0" algn="ctr">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a:p>
        </p:txBody>
      </p:sp>
      <p:sp>
        <p:nvSpPr>
          <p:cNvPr id="9" name="Date Placeholder 3"/>
          <p:cNvSpPr>
            <a:spLocks noGrp="1"/>
          </p:cNvSpPr>
          <p:nvPr>
            <p:ph type="dt" sz="half" idx="10"/>
          </p:nvPr>
        </p:nvSpPr>
        <p:spPr/>
        <p:txBody>
          <a:bodyPr/>
          <a:lstStyle>
            <a:lvl1pPr>
              <a:defRPr/>
            </a:lvl1pPr>
          </a:lstStyle>
          <a:p>
            <a:pPr>
              <a:defRPr/>
            </a:pPr>
            <a:fld id="{5D6BE994-806D-4CA1-BA5D-28654B692E92}" type="datetimeFigureOut">
              <a:rPr lang="ar-SA"/>
              <a:pPr>
                <a:defRPr/>
              </a:pPr>
              <a:t>01/02/1433</a:t>
            </a:fld>
            <a:endParaRPr lang="ar-SA"/>
          </a:p>
        </p:txBody>
      </p:sp>
      <p:sp>
        <p:nvSpPr>
          <p:cNvPr id="10" name="Footer Placeholder 4"/>
          <p:cNvSpPr>
            <a:spLocks noGrp="1"/>
          </p:cNvSpPr>
          <p:nvPr>
            <p:ph type="ftr" sz="quarter" idx="11"/>
          </p:nvPr>
        </p:nvSpPr>
        <p:spPr/>
        <p:txBody>
          <a:bodyPr/>
          <a:lstStyle>
            <a:lvl1pPr>
              <a:defRPr/>
            </a:lvl1pPr>
          </a:lstStyle>
          <a:p>
            <a:pPr>
              <a:defRPr/>
            </a:pPr>
            <a:endParaRPr lang="ar-SA"/>
          </a:p>
        </p:txBody>
      </p:sp>
      <p:sp>
        <p:nvSpPr>
          <p:cNvPr id="11" name="Slide Number Placeholder 5"/>
          <p:cNvSpPr>
            <a:spLocks noGrp="1"/>
          </p:cNvSpPr>
          <p:nvPr>
            <p:ph type="sldNum" sz="quarter" idx="12"/>
          </p:nvPr>
        </p:nvSpPr>
        <p:spPr/>
        <p:txBody>
          <a:bodyPr/>
          <a:lstStyle>
            <a:lvl1pPr>
              <a:defRPr/>
            </a:lvl1pPr>
          </a:lstStyle>
          <a:p>
            <a:pPr>
              <a:defRPr/>
            </a:pPr>
            <a:fld id="{E969DD68-0A32-4094-9BC9-A3950687141B}" type="slidenum">
              <a:rPr lang="ar-SA"/>
              <a:pPr>
                <a:defRPr/>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عنوان ونص عمودي">
    <p:spTree>
      <p:nvGrpSpPr>
        <p:cNvPr id="1" name=""/>
        <p:cNvGrpSpPr/>
        <p:nvPr/>
      </p:nvGrpSpPr>
      <p:grpSpPr>
        <a:xfrm>
          <a:off x="0" y="0"/>
          <a:ext cx="0" cy="0"/>
          <a:chOff x="0" y="0"/>
          <a:chExt cx="0" cy="0"/>
        </a:xfrm>
      </p:grpSpPr>
      <p:grpSp>
        <p:nvGrpSpPr>
          <p:cNvPr id="4" name="Group 7"/>
          <p:cNvGrpSpPr>
            <a:grpSpLocks/>
          </p:cNvGrpSpPr>
          <p:nvPr/>
        </p:nvGrpSpPr>
        <p:grpSpPr bwMode="auto">
          <a:xfrm flipH="1">
            <a:off x="0" y="1371600"/>
            <a:ext cx="9144000" cy="73025"/>
            <a:chOff x="0" y="3268345"/>
            <a:chExt cx="9144000" cy="146304"/>
          </a:xfrm>
        </p:grpSpPr>
        <p:sp>
          <p:nvSpPr>
            <p:cNvPr id="5" name="Rectangle 8"/>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9"/>
            <p:cNvSpPr/>
            <p:nvPr userDrawn="1"/>
          </p:nvSpPr>
          <p:spPr>
            <a:xfrm>
              <a:off x="5181600" y="3268345"/>
              <a:ext cx="1096962"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10"/>
            <p:cNvSpPr/>
            <p:nvPr userDrawn="1"/>
          </p:nvSpPr>
          <p:spPr>
            <a:xfrm>
              <a:off x="6278562" y="3268345"/>
              <a:ext cx="1096963"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11"/>
            <p:cNvSpPr/>
            <p:nvPr userDrawn="1"/>
          </p:nvSpPr>
          <p:spPr>
            <a:xfrm>
              <a:off x="7375525" y="3268345"/>
              <a:ext cx="109855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Title 6"/>
          <p:cNvSpPr>
            <a:spLocks noGrp="1"/>
          </p:cNvSpPr>
          <p:nvPr>
            <p:ph type="title"/>
          </p:nvPr>
        </p:nvSpPr>
        <p:spPr/>
        <p:txBody>
          <a:bodyPr/>
          <a:lstStyle/>
          <a:p>
            <a:r>
              <a:rPr lang="ar-SA" smtClean="0"/>
              <a:t>انقر لتحرير نمط العنوان الرئيسي</a:t>
            </a:r>
            <a:endParaRPr lang="en-US"/>
          </a:p>
        </p:txBody>
      </p:sp>
      <p:sp>
        <p:nvSpPr>
          <p:cNvPr id="10" name="Date Placeholder 3"/>
          <p:cNvSpPr>
            <a:spLocks noGrp="1"/>
          </p:cNvSpPr>
          <p:nvPr>
            <p:ph type="dt" sz="half" idx="10"/>
          </p:nvPr>
        </p:nvSpPr>
        <p:spPr/>
        <p:txBody>
          <a:bodyPr/>
          <a:lstStyle>
            <a:lvl1pPr>
              <a:defRPr/>
            </a:lvl1pPr>
          </a:lstStyle>
          <a:p>
            <a:pPr>
              <a:defRPr/>
            </a:pPr>
            <a:fld id="{2B4AAE27-7315-41D0-A6E3-7611EECB3171}" type="datetimeFigureOut">
              <a:rPr lang="ar-SA"/>
              <a:pPr>
                <a:defRPr/>
              </a:pPr>
              <a:t>01/02/1433</a:t>
            </a:fld>
            <a:endParaRPr lang="ar-SA"/>
          </a:p>
        </p:txBody>
      </p:sp>
      <p:sp>
        <p:nvSpPr>
          <p:cNvPr id="11" name="Footer Placeholder 4"/>
          <p:cNvSpPr>
            <a:spLocks noGrp="1"/>
          </p:cNvSpPr>
          <p:nvPr>
            <p:ph type="ftr" sz="quarter" idx="11"/>
          </p:nvPr>
        </p:nvSpPr>
        <p:spPr/>
        <p:txBody>
          <a:bodyPr/>
          <a:lstStyle>
            <a:lvl1pPr>
              <a:defRPr/>
            </a:lvl1pPr>
          </a:lstStyle>
          <a:p>
            <a:pPr>
              <a:defRPr/>
            </a:pPr>
            <a:endParaRPr lang="ar-SA"/>
          </a:p>
        </p:txBody>
      </p:sp>
      <p:sp>
        <p:nvSpPr>
          <p:cNvPr id="12" name="Slide Number Placeholder 5"/>
          <p:cNvSpPr>
            <a:spLocks noGrp="1"/>
          </p:cNvSpPr>
          <p:nvPr>
            <p:ph type="sldNum" sz="quarter" idx="12"/>
          </p:nvPr>
        </p:nvSpPr>
        <p:spPr/>
        <p:txBody>
          <a:bodyPr/>
          <a:lstStyle>
            <a:lvl1pPr>
              <a:defRPr/>
            </a:lvl1pPr>
          </a:lstStyle>
          <a:p>
            <a:pPr>
              <a:defRPr/>
            </a:pPr>
            <a:fld id="{6A1C5F4E-AE0B-4F71-8249-E85D2EFD4F65}" type="slidenum">
              <a:rPr lang="ar-SA"/>
              <a:pPr>
                <a:defRPr/>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grpSp>
        <p:nvGrpSpPr>
          <p:cNvPr id="4" name="Group 6"/>
          <p:cNvGrpSpPr>
            <a:grpSpLocks/>
          </p:cNvGrpSpPr>
          <p:nvPr/>
        </p:nvGrpSpPr>
        <p:grpSpPr bwMode="auto">
          <a:xfrm rot="5400000" flipH="1">
            <a:off x="3332163" y="3384550"/>
            <a:ext cx="6867525" cy="73025"/>
            <a:chOff x="0" y="3268345"/>
            <a:chExt cx="9144000" cy="146304"/>
          </a:xfrm>
        </p:grpSpPr>
        <p:sp>
          <p:nvSpPr>
            <p:cNvPr id="5" name="Rectangle 7"/>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8"/>
            <p:cNvSpPr/>
            <p:nvPr userDrawn="1"/>
          </p:nvSpPr>
          <p:spPr>
            <a:xfrm>
              <a:off x="5180755" y="3268344"/>
              <a:ext cx="109914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9"/>
            <p:cNvSpPr/>
            <p:nvPr userDrawn="1"/>
          </p:nvSpPr>
          <p:spPr>
            <a:xfrm>
              <a:off x="6279894" y="3268345"/>
              <a:ext cx="1097027"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10"/>
            <p:cNvSpPr/>
            <p:nvPr userDrawn="1"/>
          </p:nvSpPr>
          <p:spPr>
            <a:xfrm>
              <a:off x="7376922" y="3268344"/>
              <a:ext cx="1097026"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 name="Vertical Title 1"/>
          <p:cNvSpPr>
            <a:spLocks noGrp="1"/>
          </p:cNvSpPr>
          <p:nvPr>
            <p:ph type="title" orient="vert"/>
          </p:nvPr>
        </p:nvSpPr>
        <p:spPr>
          <a:xfrm>
            <a:off x="6858000" y="274638"/>
            <a:ext cx="1828800" cy="5851525"/>
          </a:xfrm>
          <a:prstGeom prst="rect">
            <a:avLst/>
          </a:prstGeom>
        </p:spPr>
        <p:txBody>
          <a:bodyPr vert="eaVert"/>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457200" y="274638"/>
            <a:ext cx="61722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9" name="Date Placeholder 3"/>
          <p:cNvSpPr>
            <a:spLocks noGrp="1"/>
          </p:cNvSpPr>
          <p:nvPr>
            <p:ph type="dt" sz="half" idx="10"/>
          </p:nvPr>
        </p:nvSpPr>
        <p:spPr>
          <a:xfrm>
            <a:off x="6838950" y="6356350"/>
            <a:ext cx="1868488" cy="365125"/>
          </a:xfrm>
        </p:spPr>
        <p:txBody>
          <a:bodyPr/>
          <a:lstStyle>
            <a:lvl1pPr>
              <a:defRPr/>
            </a:lvl1pPr>
          </a:lstStyle>
          <a:p>
            <a:pPr>
              <a:defRPr/>
            </a:pPr>
            <a:fld id="{C78F315A-ED94-4988-9694-178C91635AD3}" type="datetimeFigureOut">
              <a:rPr lang="ar-SA"/>
              <a:pPr>
                <a:defRPr/>
              </a:pPr>
              <a:t>01/02/1433</a:t>
            </a:fld>
            <a:endParaRPr lang="ar-SA"/>
          </a:p>
        </p:txBody>
      </p:sp>
      <p:sp>
        <p:nvSpPr>
          <p:cNvPr id="10" name="Footer Placeholder 4"/>
          <p:cNvSpPr>
            <a:spLocks noGrp="1"/>
          </p:cNvSpPr>
          <p:nvPr>
            <p:ph type="ftr" sz="quarter" idx="11"/>
          </p:nvPr>
        </p:nvSpPr>
        <p:spPr/>
        <p:txBody>
          <a:bodyPr/>
          <a:lstStyle>
            <a:lvl1pPr>
              <a:defRPr/>
            </a:lvl1pPr>
          </a:lstStyle>
          <a:p>
            <a:pPr>
              <a:defRPr/>
            </a:pPr>
            <a:endParaRPr lang="ar-SA"/>
          </a:p>
        </p:txBody>
      </p:sp>
      <p:sp>
        <p:nvSpPr>
          <p:cNvPr id="11" name="Slide Number Placeholder 5"/>
          <p:cNvSpPr>
            <a:spLocks noGrp="1"/>
          </p:cNvSpPr>
          <p:nvPr>
            <p:ph type="sldNum" sz="quarter" idx="12"/>
          </p:nvPr>
        </p:nvSpPr>
        <p:spPr/>
        <p:txBody>
          <a:bodyPr/>
          <a:lstStyle>
            <a:lvl1pPr>
              <a:defRPr/>
            </a:lvl1pPr>
          </a:lstStyle>
          <a:p>
            <a:pPr>
              <a:defRPr/>
            </a:pPr>
            <a:fld id="{AFE3C0BE-2B23-486D-A2C1-1B8475F448AD}" type="slidenum">
              <a:rPr lang="ar-SA"/>
              <a:pPr>
                <a:defRPr/>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عنوان ومحتوى">
    <p:spTree>
      <p:nvGrpSpPr>
        <p:cNvPr id="1" name=""/>
        <p:cNvGrpSpPr/>
        <p:nvPr/>
      </p:nvGrpSpPr>
      <p:grpSpPr>
        <a:xfrm>
          <a:off x="0" y="0"/>
          <a:ext cx="0" cy="0"/>
          <a:chOff x="0" y="0"/>
          <a:chExt cx="0" cy="0"/>
        </a:xfrm>
      </p:grpSpPr>
      <p:grpSp>
        <p:nvGrpSpPr>
          <p:cNvPr id="4" name="Group 13"/>
          <p:cNvGrpSpPr>
            <a:grpSpLocks/>
          </p:cNvGrpSpPr>
          <p:nvPr/>
        </p:nvGrpSpPr>
        <p:grpSpPr bwMode="auto">
          <a:xfrm>
            <a:off x="0" y="1371600"/>
            <a:ext cx="9144000" cy="73025"/>
            <a:chOff x="0" y="3268345"/>
            <a:chExt cx="9144000" cy="146304"/>
          </a:xfrm>
        </p:grpSpPr>
        <p:sp>
          <p:nvSpPr>
            <p:cNvPr id="5" name="Rectangle 14"/>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15"/>
            <p:cNvSpPr/>
            <p:nvPr userDrawn="1"/>
          </p:nvSpPr>
          <p:spPr>
            <a:xfrm>
              <a:off x="5181600" y="3268345"/>
              <a:ext cx="1096963"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16"/>
            <p:cNvSpPr/>
            <p:nvPr userDrawn="1"/>
          </p:nvSpPr>
          <p:spPr>
            <a:xfrm>
              <a:off x="6278563" y="3268345"/>
              <a:ext cx="1096962"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17"/>
            <p:cNvSpPr/>
            <p:nvPr userDrawn="1"/>
          </p:nvSpPr>
          <p:spPr>
            <a:xfrm>
              <a:off x="7375525" y="3268345"/>
              <a:ext cx="109855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 name="Content Placeholder 2"/>
          <p:cNvSpPr>
            <a:spLocks noGrp="1"/>
          </p:cNvSpPr>
          <p:nvPr>
            <p:ph idx="1"/>
          </p:nvPr>
        </p:nvSpPr>
        <p:spPr>
          <a:xfrm>
            <a:off x="457200" y="1499616"/>
            <a:ext cx="8229600" cy="4626547"/>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9" name="Title 18"/>
          <p:cNvSpPr>
            <a:spLocks noGrp="1"/>
          </p:cNvSpPr>
          <p:nvPr>
            <p:ph type="title"/>
          </p:nvPr>
        </p:nvSpPr>
        <p:spPr/>
        <p:txBody>
          <a:bodyPr/>
          <a:lstStyle/>
          <a:p>
            <a:r>
              <a:rPr lang="ar-SA" smtClean="0"/>
              <a:t>انقر لتحرير نمط العنوان الرئيسي</a:t>
            </a:r>
            <a:endParaRPr lang="en-US"/>
          </a:p>
        </p:txBody>
      </p:sp>
      <p:sp>
        <p:nvSpPr>
          <p:cNvPr id="9" name="Date Placeholder 3"/>
          <p:cNvSpPr>
            <a:spLocks noGrp="1"/>
          </p:cNvSpPr>
          <p:nvPr>
            <p:ph type="dt" sz="half" idx="10"/>
          </p:nvPr>
        </p:nvSpPr>
        <p:spPr/>
        <p:txBody>
          <a:bodyPr/>
          <a:lstStyle>
            <a:lvl1pPr>
              <a:defRPr/>
            </a:lvl1pPr>
          </a:lstStyle>
          <a:p>
            <a:pPr>
              <a:defRPr/>
            </a:pPr>
            <a:fld id="{881DAD77-742F-4EDC-811C-80C0AFBDDC69}" type="datetimeFigureOut">
              <a:rPr lang="ar-SA"/>
              <a:pPr>
                <a:defRPr/>
              </a:pPr>
              <a:t>01/02/1433</a:t>
            </a:fld>
            <a:endParaRPr lang="ar-SA"/>
          </a:p>
        </p:txBody>
      </p:sp>
      <p:sp>
        <p:nvSpPr>
          <p:cNvPr id="10" name="Footer Placeholder 4"/>
          <p:cNvSpPr>
            <a:spLocks noGrp="1"/>
          </p:cNvSpPr>
          <p:nvPr>
            <p:ph type="ftr" sz="quarter" idx="11"/>
          </p:nvPr>
        </p:nvSpPr>
        <p:spPr/>
        <p:txBody>
          <a:bodyPr/>
          <a:lstStyle>
            <a:lvl1pPr>
              <a:defRPr/>
            </a:lvl1pPr>
          </a:lstStyle>
          <a:p>
            <a:pPr>
              <a:defRPr/>
            </a:pPr>
            <a:endParaRPr lang="ar-SA"/>
          </a:p>
        </p:txBody>
      </p:sp>
      <p:sp>
        <p:nvSpPr>
          <p:cNvPr id="11" name="Slide Number Placeholder 5"/>
          <p:cNvSpPr>
            <a:spLocks noGrp="1"/>
          </p:cNvSpPr>
          <p:nvPr>
            <p:ph type="sldNum" sz="quarter" idx="12"/>
          </p:nvPr>
        </p:nvSpPr>
        <p:spPr/>
        <p:txBody>
          <a:bodyPr/>
          <a:lstStyle>
            <a:lvl1pPr>
              <a:defRPr/>
            </a:lvl1pPr>
          </a:lstStyle>
          <a:p>
            <a:pPr>
              <a:defRPr/>
            </a:pPr>
            <a:fld id="{7AA391CA-B4CC-4B82-82D0-891CC127CFE0}" type="slidenum">
              <a:rPr lang="ar-SA"/>
              <a:pPr>
                <a:defRPr/>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grpSp>
        <p:nvGrpSpPr>
          <p:cNvPr id="4" name="Group 12"/>
          <p:cNvGrpSpPr>
            <a:grpSpLocks/>
          </p:cNvGrpSpPr>
          <p:nvPr/>
        </p:nvGrpSpPr>
        <p:grpSpPr bwMode="auto">
          <a:xfrm flipH="1">
            <a:off x="0" y="4229100"/>
            <a:ext cx="9144000" cy="146050"/>
            <a:chOff x="0" y="3268345"/>
            <a:chExt cx="9144000" cy="146304"/>
          </a:xfrm>
        </p:grpSpPr>
        <p:sp>
          <p:nvSpPr>
            <p:cNvPr id="5" name="Rectangle 13"/>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14"/>
            <p:cNvSpPr/>
            <p:nvPr userDrawn="1"/>
          </p:nvSpPr>
          <p:spPr>
            <a:xfrm>
              <a:off x="5181600" y="3268345"/>
              <a:ext cx="1096962"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15"/>
            <p:cNvSpPr/>
            <p:nvPr userDrawn="1"/>
          </p:nvSpPr>
          <p:spPr>
            <a:xfrm>
              <a:off x="6278562" y="3268345"/>
              <a:ext cx="1096963"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16"/>
            <p:cNvSpPr/>
            <p:nvPr userDrawn="1"/>
          </p:nvSpPr>
          <p:spPr>
            <a:xfrm>
              <a:off x="7375525" y="3268345"/>
              <a:ext cx="109855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 name="Title 1"/>
          <p:cNvSpPr>
            <a:spLocks noGrp="1"/>
          </p:cNvSpPr>
          <p:nvPr>
            <p:ph type="title"/>
          </p:nvPr>
        </p:nvSpPr>
        <p:spPr>
          <a:xfrm>
            <a:off x="667512" y="4406900"/>
            <a:ext cx="7827201" cy="1362075"/>
          </a:xfrm>
          <a:prstGeom prst="rect">
            <a:avLst/>
          </a:prstGeom>
        </p:spPr>
        <p:txBody>
          <a:bodyPr anchor="t"/>
          <a:lstStyle>
            <a:lvl1pPr algn="l">
              <a:defRPr sz="4000" b="1" cap="all"/>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667512" y="2667000"/>
            <a:ext cx="7827201"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9" name="Date Placeholder 3"/>
          <p:cNvSpPr>
            <a:spLocks noGrp="1"/>
          </p:cNvSpPr>
          <p:nvPr>
            <p:ph type="dt" sz="half" idx="10"/>
          </p:nvPr>
        </p:nvSpPr>
        <p:spPr/>
        <p:txBody>
          <a:bodyPr/>
          <a:lstStyle>
            <a:lvl1pPr>
              <a:defRPr/>
            </a:lvl1pPr>
          </a:lstStyle>
          <a:p>
            <a:pPr>
              <a:defRPr/>
            </a:pPr>
            <a:fld id="{6DBC37C7-EDF3-4F82-A807-6B94E4207CD4}" type="datetimeFigureOut">
              <a:rPr lang="ar-SA"/>
              <a:pPr>
                <a:defRPr/>
              </a:pPr>
              <a:t>01/02/1433</a:t>
            </a:fld>
            <a:endParaRPr lang="ar-SA"/>
          </a:p>
        </p:txBody>
      </p:sp>
      <p:sp>
        <p:nvSpPr>
          <p:cNvPr id="10" name="Footer Placeholder 4"/>
          <p:cNvSpPr>
            <a:spLocks noGrp="1"/>
          </p:cNvSpPr>
          <p:nvPr>
            <p:ph type="ftr" sz="quarter" idx="11"/>
          </p:nvPr>
        </p:nvSpPr>
        <p:spPr/>
        <p:txBody>
          <a:bodyPr/>
          <a:lstStyle>
            <a:lvl1pPr>
              <a:defRPr/>
            </a:lvl1pPr>
          </a:lstStyle>
          <a:p>
            <a:pPr>
              <a:defRPr/>
            </a:pPr>
            <a:endParaRPr lang="ar-SA"/>
          </a:p>
        </p:txBody>
      </p:sp>
      <p:sp>
        <p:nvSpPr>
          <p:cNvPr id="11" name="Slide Number Placeholder 5"/>
          <p:cNvSpPr>
            <a:spLocks noGrp="1"/>
          </p:cNvSpPr>
          <p:nvPr>
            <p:ph type="sldNum" sz="quarter" idx="12"/>
          </p:nvPr>
        </p:nvSpPr>
        <p:spPr/>
        <p:txBody>
          <a:bodyPr/>
          <a:lstStyle>
            <a:lvl1pPr>
              <a:defRPr/>
            </a:lvl1pPr>
          </a:lstStyle>
          <a:p>
            <a:pPr>
              <a:defRPr/>
            </a:pPr>
            <a:fld id="{FAB4138E-1784-4593-BBBB-C5F826D71C41}" type="slidenum">
              <a:rPr lang="ar-SA"/>
              <a:pPr>
                <a:defRPr/>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محتويين">
    <p:spTree>
      <p:nvGrpSpPr>
        <p:cNvPr id="1" name=""/>
        <p:cNvGrpSpPr/>
        <p:nvPr/>
      </p:nvGrpSpPr>
      <p:grpSpPr>
        <a:xfrm>
          <a:off x="0" y="0"/>
          <a:ext cx="0" cy="0"/>
          <a:chOff x="0" y="0"/>
          <a:chExt cx="0" cy="0"/>
        </a:xfrm>
      </p:grpSpPr>
      <p:grpSp>
        <p:nvGrpSpPr>
          <p:cNvPr id="5" name="Group 14"/>
          <p:cNvGrpSpPr>
            <a:grpSpLocks/>
          </p:cNvGrpSpPr>
          <p:nvPr/>
        </p:nvGrpSpPr>
        <p:grpSpPr bwMode="auto">
          <a:xfrm>
            <a:off x="0" y="1371600"/>
            <a:ext cx="9144000" cy="73025"/>
            <a:chOff x="0" y="3268345"/>
            <a:chExt cx="9144000" cy="146304"/>
          </a:xfrm>
        </p:grpSpPr>
        <p:sp>
          <p:nvSpPr>
            <p:cNvPr id="6" name="Rectangle 15"/>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16"/>
            <p:cNvSpPr/>
            <p:nvPr userDrawn="1"/>
          </p:nvSpPr>
          <p:spPr>
            <a:xfrm>
              <a:off x="5181600" y="3268345"/>
              <a:ext cx="1096963"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17"/>
            <p:cNvSpPr/>
            <p:nvPr userDrawn="1"/>
          </p:nvSpPr>
          <p:spPr>
            <a:xfrm>
              <a:off x="6278563" y="3268345"/>
              <a:ext cx="1096962"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18"/>
            <p:cNvSpPr/>
            <p:nvPr userDrawn="1"/>
          </p:nvSpPr>
          <p:spPr>
            <a:xfrm>
              <a:off x="7375525" y="3268345"/>
              <a:ext cx="109855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4" name="Title 13"/>
          <p:cNvSpPr>
            <a:spLocks noGrp="1"/>
          </p:cNvSpPr>
          <p:nvPr>
            <p:ph type="title"/>
          </p:nvPr>
        </p:nvSpPr>
        <p:spPr/>
        <p:txBody>
          <a:bodyPr/>
          <a:lstStyle/>
          <a:p>
            <a:r>
              <a:rPr lang="ar-SA" smtClean="0"/>
              <a:t>انقر لتحرير نمط العنوان الرئيسي</a:t>
            </a:r>
            <a:endParaRPr lang="en-US"/>
          </a:p>
        </p:txBody>
      </p:sp>
      <p:sp>
        <p:nvSpPr>
          <p:cNvPr id="10" name="Date Placeholder 4"/>
          <p:cNvSpPr>
            <a:spLocks noGrp="1"/>
          </p:cNvSpPr>
          <p:nvPr>
            <p:ph type="dt" sz="half" idx="10"/>
          </p:nvPr>
        </p:nvSpPr>
        <p:spPr/>
        <p:txBody>
          <a:bodyPr/>
          <a:lstStyle>
            <a:lvl1pPr>
              <a:defRPr/>
            </a:lvl1pPr>
          </a:lstStyle>
          <a:p>
            <a:pPr>
              <a:defRPr/>
            </a:pPr>
            <a:fld id="{A3C9FAB5-53E4-4320-B6C4-6E309D25F671}" type="datetimeFigureOut">
              <a:rPr lang="ar-SA"/>
              <a:pPr>
                <a:defRPr/>
              </a:pPr>
              <a:t>01/02/1433</a:t>
            </a:fld>
            <a:endParaRPr lang="ar-SA"/>
          </a:p>
        </p:txBody>
      </p:sp>
      <p:sp>
        <p:nvSpPr>
          <p:cNvPr id="11" name="Footer Placeholder 5"/>
          <p:cNvSpPr>
            <a:spLocks noGrp="1"/>
          </p:cNvSpPr>
          <p:nvPr>
            <p:ph type="ftr" sz="quarter" idx="11"/>
          </p:nvPr>
        </p:nvSpPr>
        <p:spPr/>
        <p:txBody>
          <a:bodyPr/>
          <a:lstStyle>
            <a:lvl1pPr>
              <a:defRPr/>
            </a:lvl1pPr>
          </a:lstStyle>
          <a:p>
            <a:pPr>
              <a:defRPr/>
            </a:pPr>
            <a:endParaRPr lang="ar-SA"/>
          </a:p>
        </p:txBody>
      </p:sp>
      <p:sp>
        <p:nvSpPr>
          <p:cNvPr id="12" name="Slide Number Placeholder 6"/>
          <p:cNvSpPr>
            <a:spLocks noGrp="1"/>
          </p:cNvSpPr>
          <p:nvPr>
            <p:ph type="sldNum" sz="quarter" idx="12"/>
          </p:nvPr>
        </p:nvSpPr>
        <p:spPr/>
        <p:txBody>
          <a:bodyPr/>
          <a:lstStyle>
            <a:lvl1pPr>
              <a:defRPr/>
            </a:lvl1pPr>
          </a:lstStyle>
          <a:p>
            <a:pPr>
              <a:defRPr/>
            </a:pPr>
            <a:fld id="{CC0D3466-F3B8-4AC2-8032-73FC73347B08}" type="slidenum">
              <a:rPr lang="ar-SA"/>
              <a:pPr>
                <a:defRPr/>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مقارنة">
    <p:spTree>
      <p:nvGrpSpPr>
        <p:cNvPr id="1" name=""/>
        <p:cNvGrpSpPr/>
        <p:nvPr/>
      </p:nvGrpSpPr>
      <p:grpSpPr>
        <a:xfrm>
          <a:off x="0" y="0"/>
          <a:ext cx="0" cy="0"/>
          <a:chOff x="0" y="0"/>
          <a:chExt cx="0" cy="0"/>
        </a:xfrm>
      </p:grpSpPr>
      <p:grpSp>
        <p:nvGrpSpPr>
          <p:cNvPr id="7" name="Group 16"/>
          <p:cNvGrpSpPr>
            <a:grpSpLocks/>
          </p:cNvGrpSpPr>
          <p:nvPr/>
        </p:nvGrpSpPr>
        <p:grpSpPr bwMode="auto">
          <a:xfrm>
            <a:off x="0" y="1371600"/>
            <a:ext cx="9144000" cy="73025"/>
            <a:chOff x="0" y="3268345"/>
            <a:chExt cx="9144000" cy="146304"/>
          </a:xfrm>
        </p:grpSpPr>
        <p:sp>
          <p:nvSpPr>
            <p:cNvPr id="8" name="Rectangle 17"/>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18"/>
            <p:cNvSpPr/>
            <p:nvPr userDrawn="1"/>
          </p:nvSpPr>
          <p:spPr>
            <a:xfrm>
              <a:off x="5181600" y="3268345"/>
              <a:ext cx="1096963"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19"/>
            <p:cNvSpPr/>
            <p:nvPr userDrawn="1"/>
          </p:nvSpPr>
          <p:spPr>
            <a:xfrm>
              <a:off x="6278563" y="3268345"/>
              <a:ext cx="1096962"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20"/>
            <p:cNvSpPr/>
            <p:nvPr userDrawn="1"/>
          </p:nvSpPr>
          <p:spPr>
            <a:xfrm>
              <a:off x="7375525" y="3268345"/>
              <a:ext cx="109855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 name="Text Placeholder 2"/>
          <p:cNvSpPr>
            <a:spLocks noGrp="1"/>
          </p:cNvSpPr>
          <p:nvPr>
            <p:ph type="body" idx="1"/>
          </p:nvPr>
        </p:nvSpPr>
        <p:spPr>
          <a:xfrm>
            <a:off x="457200" y="16002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457200" y="22971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Text Placeholder 4"/>
          <p:cNvSpPr>
            <a:spLocks noGrp="1"/>
          </p:cNvSpPr>
          <p:nvPr>
            <p:ph type="body" sz="quarter" idx="3"/>
          </p:nvPr>
        </p:nvSpPr>
        <p:spPr>
          <a:xfrm>
            <a:off x="4645025" y="16002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645025" y="22971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6" name="Title 15"/>
          <p:cNvSpPr>
            <a:spLocks noGrp="1"/>
          </p:cNvSpPr>
          <p:nvPr>
            <p:ph type="title"/>
          </p:nvPr>
        </p:nvSpPr>
        <p:spPr/>
        <p:txBody>
          <a:bodyPr/>
          <a:lstStyle/>
          <a:p>
            <a:r>
              <a:rPr lang="ar-SA" smtClean="0"/>
              <a:t>انقر لتحرير نمط العنوان الرئيسي</a:t>
            </a:r>
            <a:endParaRPr lang="en-US"/>
          </a:p>
        </p:txBody>
      </p:sp>
      <p:sp>
        <p:nvSpPr>
          <p:cNvPr id="12" name="Date Placeholder 6"/>
          <p:cNvSpPr>
            <a:spLocks noGrp="1"/>
          </p:cNvSpPr>
          <p:nvPr>
            <p:ph type="dt" sz="half" idx="10"/>
          </p:nvPr>
        </p:nvSpPr>
        <p:spPr/>
        <p:txBody>
          <a:bodyPr/>
          <a:lstStyle>
            <a:lvl1pPr>
              <a:defRPr/>
            </a:lvl1pPr>
          </a:lstStyle>
          <a:p>
            <a:pPr>
              <a:defRPr/>
            </a:pPr>
            <a:fld id="{E4581B88-69B0-499A-B564-7A75A72C83C5}" type="datetimeFigureOut">
              <a:rPr lang="ar-SA"/>
              <a:pPr>
                <a:defRPr/>
              </a:pPr>
              <a:t>01/02/1433</a:t>
            </a:fld>
            <a:endParaRPr lang="ar-SA"/>
          </a:p>
        </p:txBody>
      </p:sp>
      <p:sp>
        <p:nvSpPr>
          <p:cNvPr id="13" name="Footer Placeholder 7"/>
          <p:cNvSpPr>
            <a:spLocks noGrp="1"/>
          </p:cNvSpPr>
          <p:nvPr>
            <p:ph type="ftr" sz="quarter" idx="11"/>
          </p:nvPr>
        </p:nvSpPr>
        <p:spPr/>
        <p:txBody>
          <a:bodyPr/>
          <a:lstStyle>
            <a:lvl1pPr>
              <a:defRPr/>
            </a:lvl1pPr>
          </a:lstStyle>
          <a:p>
            <a:pPr>
              <a:defRPr/>
            </a:pPr>
            <a:endParaRPr lang="ar-SA"/>
          </a:p>
        </p:txBody>
      </p:sp>
      <p:sp>
        <p:nvSpPr>
          <p:cNvPr id="14" name="Slide Number Placeholder 8"/>
          <p:cNvSpPr>
            <a:spLocks noGrp="1"/>
          </p:cNvSpPr>
          <p:nvPr>
            <p:ph type="sldNum" sz="quarter" idx="12"/>
          </p:nvPr>
        </p:nvSpPr>
        <p:spPr/>
        <p:txBody>
          <a:bodyPr/>
          <a:lstStyle>
            <a:lvl1pPr>
              <a:defRPr/>
            </a:lvl1pPr>
          </a:lstStyle>
          <a:p>
            <a:pPr>
              <a:defRPr/>
            </a:pPr>
            <a:fld id="{1142E0E9-FD2B-4F57-B2DA-7AB5884DB602}" type="slidenum">
              <a:rPr lang="ar-SA"/>
              <a:pPr>
                <a:defRPr/>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عنوان فقط">
    <p:spTree>
      <p:nvGrpSpPr>
        <p:cNvPr id="1" name=""/>
        <p:cNvGrpSpPr/>
        <p:nvPr/>
      </p:nvGrpSpPr>
      <p:grpSpPr>
        <a:xfrm>
          <a:off x="0" y="0"/>
          <a:ext cx="0" cy="0"/>
          <a:chOff x="0" y="0"/>
          <a:chExt cx="0" cy="0"/>
        </a:xfrm>
      </p:grpSpPr>
      <p:grpSp>
        <p:nvGrpSpPr>
          <p:cNvPr id="3" name="Group 12"/>
          <p:cNvGrpSpPr>
            <a:grpSpLocks/>
          </p:cNvGrpSpPr>
          <p:nvPr/>
        </p:nvGrpSpPr>
        <p:grpSpPr bwMode="auto">
          <a:xfrm flipH="1">
            <a:off x="0" y="1371600"/>
            <a:ext cx="9144000" cy="73025"/>
            <a:chOff x="0" y="3268345"/>
            <a:chExt cx="9144000" cy="146304"/>
          </a:xfrm>
        </p:grpSpPr>
        <p:sp>
          <p:nvSpPr>
            <p:cNvPr id="4" name="Rectangle 13"/>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14"/>
            <p:cNvSpPr/>
            <p:nvPr userDrawn="1"/>
          </p:nvSpPr>
          <p:spPr>
            <a:xfrm>
              <a:off x="5181600" y="3268345"/>
              <a:ext cx="1096962"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15"/>
            <p:cNvSpPr/>
            <p:nvPr userDrawn="1"/>
          </p:nvSpPr>
          <p:spPr>
            <a:xfrm>
              <a:off x="6278562" y="3268345"/>
              <a:ext cx="1096963"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16"/>
            <p:cNvSpPr/>
            <p:nvPr userDrawn="1"/>
          </p:nvSpPr>
          <p:spPr>
            <a:xfrm>
              <a:off x="7375525" y="3268345"/>
              <a:ext cx="109855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2" name="Title 11"/>
          <p:cNvSpPr>
            <a:spLocks noGrp="1"/>
          </p:cNvSpPr>
          <p:nvPr>
            <p:ph type="title"/>
          </p:nvPr>
        </p:nvSpPr>
        <p:spPr/>
        <p:txBody>
          <a:bodyPr/>
          <a:lstStyle/>
          <a:p>
            <a:r>
              <a:rPr lang="ar-SA" smtClean="0"/>
              <a:t>انقر لتحرير نمط العنوان الرئيسي</a:t>
            </a:r>
            <a:endParaRPr lang="en-US"/>
          </a:p>
        </p:txBody>
      </p:sp>
      <p:sp>
        <p:nvSpPr>
          <p:cNvPr id="8" name="Date Placeholder 2"/>
          <p:cNvSpPr>
            <a:spLocks noGrp="1"/>
          </p:cNvSpPr>
          <p:nvPr>
            <p:ph type="dt" sz="half" idx="10"/>
          </p:nvPr>
        </p:nvSpPr>
        <p:spPr/>
        <p:txBody>
          <a:bodyPr/>
          <a:lstStyle>
            <a:lvl1pPr>
              <a:defRPr/>
            </a:lvl1pPr>
          </a:lstStyle>
          <a:p>
            <a:pPr>
              <a:defRPr/>
            </a:pPr>
            <a:fld id="{80A1706B-2B7E-45B1-BC2A-98361F3B47D3}" type="datetimeFigureOut">
              <a:rPr lang="ar-SA"/>
              <a:pPr>
                <a:defRPr/>
              </a:pPr>
              <a:t>01/02/1433</a:t>
            </a:fld>
            <a:endParaRPr lang="ar-SA"/>
          </a:p>
        </p:txBody>
      </p:sp>
      <p:sp>
        <p:nvSpPr>
          <p:cNvPr id="9" name="Footer Placeholder 3"/>
          <p:cNvSpPr>
            <a:spLocks noGrp="1"/>
          </p:cNvSpPr>
          <p:nvPr>
            <p:ph type="ftr" sz="quarter" idx="11"/>
          </p:nvPr>
        </p:nvSpPr>
        <p:spPr/>
        <p:txBody>
          <a:bodyPr/>
          <a:lstStyle>
            <a:lvl1pPr>
              <a:defRPr/>
            </a:lvl1pPr>
          </a:lstStyle>
          <a:p>
            <a:pPr>
              <a:defRPr/>
            </a:pPr>
            <a:endParaRPr lang="ar-SA"/>
          </a:p>
        </p:txBody>
      </p:sp>
      <p:sp>
        <p:nvSpPr>
          <p:cNvPr id="10" name="Slide Number Placeholder 4"/>
          <p:cNvSpPr>
            <a:spLocks noGrp="1"/>
          </p:cNvSpPr>
          <p:nvPr>
            <p:ph type="sldNum" sz="quarter" idx="12"/>
          </p:nvPr>
        </p:nvSpPr>
        <p:spPr/>
        <p:txBody>
          <a:bodyPr/>
          <a:lstStyle>
            <a:lvl1pPr>
              <a:defRPr/>
            </a:lvl1pPr>
          </a:lstStyle>
          <a:p>
            <a:pPr>
              <a:defRPr/>
            </a:pPr>
            <a:fld id="{26CBCDF4-D6AD-455D-9AD1-F20640D28392}" type="slidenum">
              <a:rPr lang="ar-SA"/>
              <a:pPr>
                <a:defRPr/>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grpSp>
        <p:nvGrpSpPr>
          <p:cNvPr id="2" name="Group 10"/>
          <p:cNvGrpSpPr>
            <a:grpSpLocks/>
          </p:cNvGrpSpPr>
          <p:nvPr/>
        </p:nvGrpSpPr>
        <p:grpSpPr bwMode="auto">
          <a:xfrm>
            <a:off x="-9525" y="-19050"/>
            <a:ext cx="9144000" cy="147638"/>
            <a:chOff x="0" y="3268345"/>
            <a:chExt cx="9144000" cy="146304"/>
          </a:xfrm>
        </p:grpSpPr>
        <p:sp>
          <p:nvSpPr>
            <p:cNvPr id="3" name="Rectangle 11"/>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Rectangle 12"/>
            <p:cNvSpPr/>
            <p:nvPr userDrawn="1"/>
          </p:nvSpPr>
          <p:spPr>
            <a:xfrm>
              <a:off x="5495925" y="3268345"/>
              <a:ext cx="1096963"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13"/>
            <p:cNvSpPr/>
            <p:nvPr userDrawn="1"/>
          </p:nvSpPr>
          <p:spPr>
            <a:xfrm>
              <a:off x="6592888" y="3268345"/>
              <a:ext cx="1096962"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14"/>
            <p:cNvSpPr/>
            <p:nvPr userDrawn="1"/>
          </p:nvSpPr>
          <p:spPr>
            <a:xfrm>
              <a:off x="7689850" y="3268345"/>
              <a:ext cx="1096963"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7" name="Date Placeholder 1"/>
          <p:cNvSpPr>
            <a:spLocks noGrp="1"/>
          </p:cNvSpPr>
          <p:nvPr>
            <p:ph type="dt" sz="half" idx="10"/>
          </p:nvPr>
        </p:nvSpPr>
        <p:spPr/>
        <p:txBody>
          <a:bodyPr/>
          <a:lstStyle>
            <a:lvl1pPr>
              <a:defRPr/>
            </a:lvl1pPr>
          </a:lstStyle>
          <a:p>
            <a:pPr>
              <a:defRPr/>
            </a:pPr>
            <a:fld id="{95AD7A63-4F0F-4D5D-AC9E-4C5E9C3CDB49}" type="datetimeFigureOut">
              <a:rPr lang="ar-SA"/>
              <a:pPr>
                <a:defRPr/>
              </a:pPr>
              <a:t>01/02/1433</a:t>
            </a:fld>
            <a:endParaRPr lang="ar-SA"/>
          </a:p>
        </p:txBody>
      </p:sp>
      <p:sp>
        <p:nvSpPr>
          <p:cNvPr id="8" name="Footer Placeholder 2"/>
          <p:cNvSpPr>
            <a:spLocks noGrp="1"/>
          </p:cNvSpPr>
          <p:nvPr>
            <p:ph type="ftr" sz="quarter" idx="11"/>
          </p:nvPr>
        </p:nvSpPr>
        <p:spPr/>
        <p:txBody>
          <a:bodyPr/>
          <a:lstStyle>
            <a:lvl1pPr>
              <a:defRPr/>
            </a:lvl1pPr>
          </a:lstStyle>
          <a:p>
            <a:pPr>
              <a:defRPr/>
            </a:pPr>
            <a:endParaRPr lang="ar-SA"/>
          </a:p>
        </p:txBody>
      </p:sp>
      <p:sp>
        <p:nvSpPr>
          <p:cNvPr id="9" name="Slide Number Placeholder 3"/>
          <p:cNvSpPr>
            <a:spLocks noGrp="1"/>
          </p:cNvSpPr>
          <p:nvPr>
            <p:ph type="sldNum" sz="quarter" idx="12"/>
          </p:nvPr>
        </p:nvSpPr>
        <p:spPr/>
        <p:txBody>
          <a:bodyPr/>
          <a:lstStyle>
            <a:lvl1pPr>
              <a:defRPr/>
            </a:lvl1pPr>
          </a:lstStyle>
          <a:p>
            <a:pPr>
              <a:defRPr/>
            </a:pPr>
            <a:fld id="{9AFD6FD9-756F-48A2-9CB6-B367762FCC02}" type="slidenum">
              <a:rPr lang="ar-SA"/>
              <a:pPr>
                <a:defRPr/>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grpSp>
        <p:nvGrpSpPr>
          <p:cNvPr id="5" name="Group 13"/>
          <p:cNvGrpSpPr>
            <a:grpSpLocks/>
          </p:cNvGrpSpPr>
          <p:nvPr/>
        </p:nvGrpSpPr>
        <p:grpSpPr bwMode="auto">
          <a:xfrm flipH="1">
            <a:off x="0" y="1143000"/>
            <a:ext cx="9144000" cy="73025"/>
            <a:chOff x="0" y="3268345"/>
            <a:chExt cx="9144000" cy="146304"/>
          </a:xfrm>
        </p:grpSpPr>
        <p:sp>
          <p:nvSpPr>
            <p:cNvPr id="6" name="Rectangle 14"/>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15"/>
            <p:cNvSpPr/>
            <p:nvPr userDrawn="1"/>
          </p:nvSpPr>
          <p:spPr>
            <a:xfrm>
              <a:off x="5181600" y="3268345"/>
              <a:ext cx="1096962"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16"/>
            <p:cNvSpPr/>
            <p:nvPr userDrawn="1"/>
          </p:nvSpPr>
          <p:spPr>
            <a:xfrm>
              <a:off x="6278562" y="3268345"/>
              <a:ext cx="1096963"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17"/>
            <p:cNvSpPr/>
            <p:nvPr userDrawn="1"/>
          </p:nvSpPr>
          <p:spPr>
            <a:xfrm>
              <a:off x="7375525" y="3268345"/>
              <a:ext cx="109855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 name="Title 1"/>
          <p:cNvSpPr>
            <a:spLocks noGrp="1"/>
          </p:cNvSpPr>
          <p:nvPr>
            <p:ph type="title"/>
          </p:nvPr>
        </p:nvSpPr>
        <p:spPr>
          <a:xfrm>
            <a:off x="457200" y="273050"/>
            <a:ext cx="8229600" cy="793750"/>
          </a:xfrm>
          <a:prstGeom prst="rect">
            <a:avLst/>
          </a:prstGeom>
        </p:spPr>
        <p:txBody>
          <a:bodyPr anchor="b"/>
          <a:lstStyle>
            <a:lvl1pPr algn="l">
              <a:defRPr sz="2800" b="1"/>
            </a:lvl1pPr>
          </a:lstStyle>
          <a:p>
            <a:r>
              <a:rPr lang="ar-SA" smtClean="0"/>
              <a:t>انقر لتحرير نمط العنوان الرئيسي</a:t>
            </a:r>
            <a:endParaRPr lang="en-US"/>
          </a:p>
        </p:txBody>
      </p:sp>
      <p:sp>
        <p:nvSpPr>
          <p:cNvPr id="3" name="Content Placeholder 2"/>
          <p:cNvSpPr>
            <a:spLocks noGrp="1"/>
          </p:cNvSpPr>
          <p:nvPr>
            <p:ph idx="1"/>
          </p:nvPr>
        </p:nvSpPr>
        <p:spPr>
          <a:xfrm>
            <a:off x="3575050" y="1371600"/>
            <a:ext cx="5111750"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Text Placeholder 3"/>
          <p:cNvSpPr>
            <a:spLocks noGrp="1"/>
          </p:cNvSpPr>
          <p:nvPr>
            <p:ph type="body" sz="half" idx="2"/>
          </p:nvPr>
        </p:nvSpPr>
        <p:spPr>
          <a:xfrm>
            <a:off x="457200" y="1371600"/>
            <a:ext cx="3008313" cy="4754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10" name="Date Placeholder 4"/>
          <p:cNvSpPr>
            <a:spLocks noGrp="1"/>
          </p:cNvSpPr>
          <p:nvPr>
            <p:ph type="dt" sz="half" idx="10"/>
          </p:nvPr>
        </p:nvSpPr>
        <p:spPr/>
        <p:txBody>
          <a:bodyPr/>
          <a:lstStyle>
            <a:lvl1pPr>
              <a:defRPr/>
            </a:lvl1pPr>
          </a:lstStyle>
          <a:p>
            <a:pPr>
              <a:defRPr/>
            </a:pPr>
            <a:fld id="{DD6ED68C-9383-4B8F-97F4-0ACD9B8B3B7B}" type="datetimeFigureOut">
              <a:rPr lang="ar-SA"/>
              <a:pPr>
                <a:defRPr/>
              </a:pPr>
              <a:t>01/02/1433</a:t>
            </a:fld>
            <a:endParaRPr lang="ar-SA"/>
          </a:p>
        </p:txBody>
      </p:sp>
      <p:sp>
        <p:nvSpPr>
          <p:cNvPr id="11" name="Footer Placeholder 5"/>
          <p:cNvSpPr>
            <a:spLocks noGrp="1"/>
          </p:cNvSpPr>
          <p:nvPr>
            <p:ph type="ftr" sz="quarter" idx="11"/>
          </p:nvPr>
        </p:nvSpPr>
        <p:spPr/>
        <p:txBody>
          <a:bodyPr/>
          <a:lstStyle>
            <a:lvl1pPr>
              <a:defRPr/>
            </a:lvl1pPr>
          </a:lstStyle>
          <a:p>
            <a:pPr>
              <a:defRPr/>
            </a:pPr>
            <a:endParaRPr lang="ar-SA"/>
          </a:p>
        </p:txBody>
      </p:sp>
      <p:sp>
        <p:nvSpPr>
          <p:cNvPr id="12" name="Slide Number Placeholder 6"/>
          <p:cNvSpPr>
            <a:spLocks noGrp="1"/>
          </p:cNvSpPr>
          <p:nvPr>
            <p:ph type="sldNum" sz="quarter" idx="12"/>
          </p:nvPr>
        </p:nvSpPr>
        <p:spPr/>
        <p:txBody>
          <a:bodyPr/>
          <a:lstStyle>
            <a:lvl1pPr>
              <a:defRPr/>
            </a:lvl1pPr>
          </a:lstStyle>
          <a:p>
            <a:pPr>
              <a:defRPr/>
            </a:pPr>
            <a:fld id="{8118B240-65AB-419A-B851-B75B5F5B5E77}" type="slidenum">
              <a:rPr lang="ar-SA"/>
              <a:pPr>
                <a:defRPr/>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صورة ذو تسمية توضيحية">
    <p:spTree>
      <p:nvGrpSpPr>
        <p:cNvPr id="1" name=""/>
        <p:cNvGrpSpPr/>
        <p:nvPr/>
      </p:nvGrpSpPr>
      <p:grpSpPr>
        <a:xfrm>
          <a:off x="0" y="0"/>
          <a:ext cx="0" cy="0"/>
          <a:chOff x="0" y="0"/>
          <a:chExt cx="0" cy="0"/>
        </a:xfrm>
      </p:grpSpPr>
      <p:grpSp>
        <p:nvGrpSpPr>
          <p:cNvPr id="5" name="Group 15"/>
          <p:cNvGrpSpPr>
            <a:grpSpLocks/>
          </p:cNvGrpSpPr>
          <p:nvPr/>
        </p:nvGrpSpPr>
        <p:grpSpPr bwMode="auto">
          <a:xfrm>
            <a:off x="-9525" y="-19050"/>
            <a:ext cx="9144000" cy="147638"/>
            <a:chOff x="0" y="3268345"/>
            <a:chExt cx="9144000" cy="146304"/>
          </a:xfrm>
        </p:grpSpPr>
        <p:sp>
          <p:nvSpPr>
            <p:cNvPr id="6" name="Rectangle 16"/>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17"/>
            <p:cNvSpPr/>
            <p:nvPr userDrawn="1"/>
          </p:nvSpPr>
          <p:spPr>
            <a:xfrm>
              <a:off x="5495925" y="3268345"/>
              <a:ext cx="1096963"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18"/>
            <p:cNvSpPr/>
            <p:nvPr userDrawn="1"/>
          </p:nvSpPr>
          <p:spPr>
            <a:xfrm>
              <a:off x="6592888" y="3268345"/>
              <a:ext cx="1096962"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19"/>
            <p:cNvSpPr/>
            <p:nvPr userDrawn="1"/>
          </p:nvSpPr>
          <p:spPr>
            <a:xfrm>
              <a:off x="7689850" y="3268345"/>
              <a:ext cx="1096963"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5" name="Picture Placeholder 14"/>
          <p:cNvSpPr>
            <a:spLocks noGrp="1"/>
          </p:cNvSpPr>
          <p:nvPr>
            <p:ph type="pic" sz="quarter" idx="13"/>
          </p:nvPr>
        </p:nvSpPr>
        <p:spPr>
          <a:xfrm>
            <a:off x="1801368" y="685800"/>
            <a:ext cx="5495544" cy="3886200"/>
          </a:xfrm>
          <a:solidFill>
            <a:schemeClr val="accent1"/>
          </a:solidFill>
          <a:effectLst>
            <a:reflection blurRad="6350" stA="52000" endA="300" endPos="35000" dir="5400000" sy="-100000" algn="bl" rotWithShape="0"/>
          </a:effectLst>
          <a:scene3d>
            <a:camera prst="orthographicFront"/>
            <a:lightRig rig="contrasting" dir="t"/>
          </a:scene3d>
          <a:sp3d contourW="12700" prstMaterial="softEdge">
            <a:bevelT prst="cross"/>
            <a:contourClr>
              <a:srgbClr val="FFFFFF"/>
            </a:contourClr>
          </a:sp3d>
        </p:spPr>
        <p:txBody>
          <a:bodyPr rtlCol="0">
            <a:normAutofit/>
          </a:bodyPr>
          <a:lstStyle/>
          <a:p>
            <a:pPr lvl="0"/>
            <a:r>
              <a:rPr lang="ar-SA" noProof="0" smtClean="0"/>
              <a:t>انقر فوق الرمز لإضافة صورة</a:t>
            </a:r>
            <a:endParaRPr lang="en-US" noProof="0"/>
          </a:p>
        </p:txBody>
      </p:sp>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ar-SA" smtClean="0"/>
              <a:t>انقر لتحرير نمط العنوان الرئيسي</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10" name="Date Placeholder 4"/>
          <p:cNvSpPr>
            <a:spLocks noGrp="1"/>
          </p:cNvSpPr>
          <p:nvPr>
            <p:ph type="dt" sz="half" idx="14"/>
          </p:nvPr>
        </p:nvSpPr>
        <p:spPr/>
        <p:txBody>
          <a:bodyPr/>
          <a:lstStyle>
            <a:lvl1pPr>
              <a:defRPr/>
            </a:lvl1pPr>
          </a:lstStyle>
          <a:p>
            <a:pPr>
              <a:defRPr/>
            </a:pPr>
            <a:fld id="{5264AA1D-9D81-4C42-B912-897A68C02C33}" type="datetimeFigureOut">
              <a:rPr lang="ar-SA"/>
              <a:pPr>
                <a:defRPr/>
              </a:pPr>
              <a:t>01/02/1433</a:t>
            </a:fld>
            <a:endParaRPr lang="ar-SA"/>
          </a:p>
        </p:txBody>
      </p:sp>
      <p:sp>
        <p:nvSpPr>
          <p:cNvPr id="11" name="Footer Placeholder 5"/>
          <p:cNvSpPr>
            <a:spLocks noGrp="1"/>
          </p:cNvSpPr>
          <p:nvPr>
            <p:ph type="ftr" sz="quarter" idx="15"/>
          </p:nvPr>
        </p:nvSpPr>
        <p:spPr/>
        <p:txBody>
          <a:bodyPr/>
          <a:lstStyle>
            <a:lvl1pPr>
              <a:defRPr/>
            </a:lvl1pPr>
          </a:lstStyle>
          <a:p>
            <a:pPr>
              <a:defRPr/>
            </a:pPr>
            <a:endParaRPr lang="ar-SA"/>
          </a:p>
        </p:txBody>
      </p:sp>
      <p:sp>
        <p:nvSpPr>
          <p:cNvPr id="12" name="Slide Number Placeholder 6"/>
          <p:cNvSpPr>
            <a:spLocks noGrp="1"/>
          </p:cNvSpPr>
          <p:nvPr>
            <p:ph type="sldNum" sz="quarter" idx="16"/>
          </p:nvPr>
        </p:nvSpPr>
        <p:spPr/>
        <p:txBody>
          <a:bodyPr/>
          <a:lstStyle>
            <a:lvl1pPr>
              <a:defRPr/>
            </a:lvl1pPr>
          </a:lstStyle>
          <a:p>
            <a:pPr>
              <a:defRPr/>
            </a:pPr>
            <a:fld id="{A7085BAC-06AA-4B90-B6D2-4F9C52E0943B}" type="slidenum">
              <a:rPr lang="ar-SA"/>
              <a:pPr>
                <a:defRPr/>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l="-6000" r="-6000"/>
          </a:stretch>
        </a:blipFill>
        <a:effectLst/>
      </p:bgPr>
    </p:bg>
    <p:spTree>
      <p:nvGrpSpPr>
        <p:cNvPr id="1" name=""/>
        <p:cNvGrpSpPr/>
        <p:nvPr/>
      </p:nvGrpSpPr>
      <p:grpSpPr>
        <a:xfrm>
          <a:off x="0" y="0"/>
          <a:ext cx="0" cy="0"/>
          <a:chOff x="0" y="0"/>
          <a:chExt cx="0" cy="0"/>
        </a:xfrm>
      </p:grpSpPr>
      <p:sp>
        <p:nvSpPr>
          <p:cNvPr id="7" name="Rectangle 6"/>
          <p:cNvSpPr/>
          <p:nvPr/>
        </p:nvSpPr>
        <p:spPr>
          <a:xfrm>
            <a:off x="-6826" y="0"/>
            <a:ext cx="9144000" cy="6286520"/>
          </a:xfrm>
          <a:prstGeom prst="rect">
            <a:avLst/>
          </a:prstGeom>
          <a:gradFill flip="none" rotWithShape="1">
            <a:gsLst>
              <a:gs pos="1000">
                <a:schemeClr val="bg2">
                  <a:alpha val="0"/>
                </a:schemeClr>
              </a:gs>
              <a:gs pos="100000">
                <a:schemeClr val="bg1">
                  <a:alpha val="92000"/>
                </a:schemeClr>
              </a:gs>
            </a:gsLst>
            <a:lin ang="16200000" scaled="1"/>
            <a:tileRect/>
          </a:gradFill>
          <a:ln w="28575"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a:p>
        </p:txBody>
      </p:sp>
      <p:sp>
        <p:nvSpPr>
          <p:cNvPr id="102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4" name="Date Placeholder 3"/>
          <p:cNvSpPr>
            <a:spLocks noGrp="1"/>
          </p:cNvSpPr>
          <p:nvPr>
            <p:ph type="dt" sz="half" idx="2"/>
          </p:nvPr>
        </p:nvSpPr>
        <p:spPr>
          <a:xfrm>
            <a:off x="6573838"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ysClr val="windowText" lastClr="000000"/>
                </a:solidFill>
                <a:latin typeface="+mn-lt"/>
                <a:cs typeface="+mn-cs"/>
              </a:defRPr>
            </a:lvl1pPr>
          </a:lstStyle>
          <a:p>
            <a:pPr>
              <a:defRPr/>
            </a:pPr>
            <a:fld id="{EB1B9E68-A041-453A-B04A-D3040E953235}" type="datetimeFigureOut">
              <a:rPr lang="ar-SA"/>
              <a:pPr>
                <a:defRPr/>
              </a:pPr>
              <a:t>01/02/1433</a:t>
            </a:fld>
            <a:endParaRPr lang="ar-S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ysClr val="windowText" lastClr="000000"/>
                </a:solidFill>
                <a:latin typeface="+mn-lt"/>
                <a:cs typeface="+mn-cs"/>
              </a:defRPr>
            </a:lvl1pPr>
          </a:lstStyle>
          <a:p>
            <a:pPr>
              <a:defRPr/>
            </a:pPr>
            <a:endParaRPr lang="ar-SA"/>
          </a:p>
        </p:txBody>
      </p:sp>
      <p:sp>
        <p:nvSpPr>
          <p:cNvPr id="6" name="Slide Number Placeholder 5"/>
          <p:cNvSpPr>
            <a:spLocks noGrp="1"/>
          </p:cNvSpPr>
          <p:nvPr>
            <p:ph type="sldNum" sz="quarter" idx="4"/>
          </p:nvPr>
        </p:nvSpPr>
        <p:spPr>
          <a:xfrm>
            <a:off x="460375"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ysClr val="windowText" lastClr="000000"/>
                </a:solidFill>
                <a:latin typeface="+mn-lt"/>
                <a:cs typeface="+mn-cs"/>
              </a:defRPr>
            </a:lvl1pPr>
          </a:lstStyle>
          <a:p>
            <a:pPr>
              <a:defRPr/>
            </a:pPr>
            <a:fld id="{C9CBB3CB-2DF5-4DEB-AC41-14787D213E2E}" type="slidenum">
              <a:rPr lang="ar-SA"/>
              <a:pPr>
                <a:defRPr/>
              </a:pPr>
              <a:t>‹#›</a:t>
            </a:fld>
            <a:endParaRPr lang="ar-SA"/>
          </a:p>
        </p:txBody>
      </p:sp>
      <p:sp>
        <p:nvSpPr>
          <p:cNvPr id="8" name="Title Placeholder 7"/>
          <p:cNvSpPr>
            <a:spLocks noGrp="1"/>
          </p:cNvSpPr>
          <p:nvPr>
            <p:ph type="title"/>
          </p:nvPr>
        </p:nvSpPr>
        <p:spPr>
          <a:xfrm>
            <a:off x="457200" y="152400"/>
            <a:ext cx="82296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ar-SA" smtClean="0"/>
              <a:t>انقر لتحرير نمط العنوان الرئيسي</a:t>
            </a:r>
          </a:p>
        </p:txBody>
      </p:sp>
    </p:spTree>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rtl="1" eaLnBrk="0" fontAlgn="base" hangingPunct="0">
        <a:spcBef>
          <a:spcPct val="0"/>
        </a:spcBef>
        <a:spcAft>
          <a:spcPct val="0"/>
        </a:spcAft>
        <a:defRPr sz="4400" kern="1200">
          <a:solidFill>
            <a:srgbClr val="FFFFFF"/>
          </a:solidFill>
          <a:effectLst>
            <a:glow rad="101600">
              <a:schemeClr val="tx2"/>
            </a:glow>
          </a:effectLst>
          <a:latin typeface="+mj-lt"/>
          <a:ea typeface="+mj-ea"/>
          <a:cs typeface="+mj-cs"/>
        </a:defRPr>
      </a:lvl1pPr>
      <a:lvl2pPr algn="l" rtl="1" eaLnBrk="0" fontAlgn="base" hangingPunct="0">
        <a:spcBef>
          <a:spcPct val="0"/>
        </a:spcBef>
        <a:spcAft>
          <a:spcPct val="0"/>
        </a:spcAft>
        <a:defRPr sz="4400">
          <a:solidFill>
            <a:srgbClr val="FFFFFF"/>
          </a:solidFill>
          <a:latin typeface="Gill Sans MT" pitchFamily="34" charset="0"/>
          <a:cs typeface="Arial" pitchFamily="34" charset="0"/>
        </a:defRPr>
      </a:lvl2pPr>
      <a:lvl3pPr algn="l" rtl="1" eaLnBrk="0" fontAlgn="base" hangingPunct="0">
        <a:spcBef>
          <a:spcPct val="0"/>
        </a:spcBef>
        <a:spcAft>
          <a:spcPct val="0"/>
        </a:spcAft>
        <a:defRPr sz="4400">
          <a:solidFill>
            <a:srgbClr val="FFFFFF"/>
          </a:solidFill>
          <a:latin typeface="Gill Sans MT" pitchFamily="34" charset="0"/>
          <a:cs typeface="Arial" pitchFamily="34" charset="0"/>
        </a:defRPr>
      </a:lvl3pPr>
      <a:lvl4pPr algn="l" rtl="1" eaLnBrk="0" fontAlgn="base" hangingPunct="0">
        <a:spcBef>
          <a:spcPct val="0"/>
        </a:spcBef>
        <a:spcAft>
          <a:spcPct val="0"/>
        </a:spcAft>
        <a:defRPr sz="4400">
          <a:solidFill>
            <a:srgbClr val="FFFFFF"/>
          </a:solidFill>
          <a:latin typeface="Gill Sans MT" pitchFamily="34" charset="0"/>
          <a:cs typeface="Arial" pitchFamily="34" charset="0"/>
        </a:defRPr>
      </a:lvl4pPr>
      <a:lvl5pPr algn="l" rtl="1" eaLnBrk="0" fontAlgn="base" hangingPunct="0">
        <a:spcBef>
          <a:spcPct val="0"/>
        </a:spcBef>
        <a:spcAft>
          <a:spcPct val="0"/>
        </a:spcAft>
        <a:defRPr sz="4400">
          <a:solidFill>
            <a:srgbClr val="FFFFFF"/>
          </a:solidFill>
          <a:latin typeface="Gill Sans MT" pitchFamily="34" charset="0"/>
          <a:cs typeface="Arial" pitchFamily="34" charset="0"/>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rtl="1" eaLnBrk="0" fontAlgn="base" hangingPunct="0">
        <a:spcBef>
          <a:spcPct val="20000"/>
        </a:spcBef>
        <a:spcAft>
          <a:spcPct val="0"/>
        </a:spcAft>
        <a:buClr>
          <a:schemeClr val="tx2"/>
        </a:buClr>
        <a:buSzPct val="70000"/>
        <a:buFont typeface="Wingdings 2" pitchFamily="18" charset="2"/>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Clr>
          <a:srgbClr val="108BB4"/>
        </a:buClr>
        <a:buSzPct val="60000"/>
        <a:buFont typeface="Wingdings 2" pitchFamily="18" charset="2"/>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Clr>
          <a:srgbClr val="DA7328"/>
        </a:buClr>
        <a:buSzPct val="57000"/>
        <a:buFont typeface="Wingdings 2" pitchFamily="18" charset="2"/>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Clr>
          <a:srgbClr val="AE589F"/>
        </a:buClr>
        <a:buSzPct val="55000"/>
        <a:buFont typeface="Wingdings 2" pitchFamily="18" charset="2"/>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Clr>
          <a:schemeClr val="accent2"/>
        </a:buClr>
        <a:buSzPct val="50000"/>
        <a:buFont typeface="Wingdings 2" pitchFamily="18" charset="2"/>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مستطيل 3"/>
          <p:cNvSpPr/>
          <p:nvPr/>
        </p:nvSpPr>
        <p:spPr>
          <a:xfrm>
            <a:off x="2071670" y="2071678"/>
            <a:ext cx="5070620" cy="1754326"/>
          </a:xfrm>
          <a:prstGeom prst="rect">
            <a:avLst/>
          </a:prstGeom>
          <a:noFill/>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auto">
              <a:spcBef>
                <a:spcPts val="0"/>
              </a:spcBef>
              <a:spcAft>
                <a:spcPts val="0"/>
              </a:spcAft>
              <a:defRPr/>
            </a:pPr>
            <a:r>
              <a:rPr lang="tg-Cyrl-TJ" sz="5400" b="1" spc="50" dirty="0">
                <a:ln w="11430"/>
                <a:gradFill>
                  <a:gsLst>
                    <a:gs pos="25000">
                      <a:schemeClr val="accent2">
                        <a:satMod val="155000"/>
                      </a:schemeClr>
                    </a:gs>
                    <a:gs pos="100000">
                      <a:schemeClr val="accent2">
                        <a:shade val="45000"/>
                        <a:satMod val="165000"/>
                      </a:schemeClr>
                    </a:gs>
                  </a:gsLst>
                  <a:lin ang="5400000"/>
                </a:gradFill>
                <a:effectLst>
                  <a:glow rad="139700">
                    <a:schemeClr val="accent3">
                      <a:satMod val="175000"/>
                      <a:alpha val="40000"/>
                    </a:schemeClr>
                  </a:glow>
                  <a:outerShdw blurRad="76200" dist="50800" dir="5400000" algn="tl" rotWithShape="0">
                    <a:srgbClr val="000000">
                      <a:alpha val="65000"/>
                    </a:srgbClr>
                  </a:outerShdw>
                </a:effectLst>
                <a:latin typeface="Palatino Linotype" pitchFamily="18" charset="0"/>
                <a:cs typeface="+mn-cs"/>
              </a:rPr>
              <a:t>Ҷорҷ  ва  ид</a:t>
            </a:r>
            <a:r>
              <a:rPr lang="en-US" sz="5400" b="1" spc="50" dirty="0">
                <a:ln w="11430"/>
                <a:gradFill>
                  <a:gsLst>
                    <a:gs pos="25000">
                      <a:schemeClr val="accent2">
                        <a:satMod val="155000"/>
                      </a:schemeClr>
                    </a:gs>
                    <a:gs pos="100000">
                      <a:schemeClr val="accent2">
                        <a:shade val="45000"/>
                        <a:satMod val="165000"/>
                      </a:schemeClr>
                    </a:gs>
                  </a:gsLst>
                  <a:lin ang="5400000"/>
                </a:gradFill>
                <a:effectLst>
                  <a:glow rad="139700">
                    <a:schemeClr val="accent3">
                      <a:satMod val="175000"/>
                      <a:alpha val="40000"/>
                    </a:schemeClr>
                  </a:glow>
                  <a:outerShdw blurRad="76200" dist="50800" dir="5400000" algn="tl" rotWithShape="0">
                    <a:srgbClr val="000000">
                      <a:alpha val="65000"/>
                    </a:srgbClr>
                  </a:outerShdw>
                </a:effectLst>
                <a:latin typeface="Palatino Linotype" pitchFamily="18" charset="0"/>
                <a:cs typeface="+mn-cs"/>
              </a:rPr>
              <a:t>и </a:t>
            </a:r>
          </a:p>
          <a:p>
            <a:pPr algn="ctr" fontAlgn="auto">
              <a:spcBef>
                <a:spcPts val="0"/>
              </a:spcBef>
              <a:spcAft>
                <a:spcPts val="0"/>
              </a:spcAft>
              <a:defRPr/>
            </a:pPr>
            <a:r>
              <a:rPr lang="en-US" sz="5400" b="1" spc="50" dirty="0">
                <a:ln w="11430"/>
                <a:gradFill>
                  <a:gsLst>
                    <a:gs pos="25000">
                      <a:schemeClr val="accent2">
                        <a:satMod val="155000"/>
                      </a:schemeClr>
                    </a:gs>
                    <a:gs pos="100000">
                      <a:schemeClr val="accent2">
                        <a:shade val="45000"/>
                        <a:satMod val="165000"/>
                      </a:schemeClr>
                    </a:gs>
                  </a:gsLst>
                  <a:lin ang="5400000"/>
                </a:gradFill>
                <a:effectLst>
                  <a:glow rad="139700">
                    <a:schemeClr val="accent3">
                      <a:satMod val="175000"/>
                      <a:alpha val="40000"/>
                    </a:schemeClr>
                  </a:glow>
                  <a:outerShdw blurRad="76200" dist="50800" dir="5400000" algn="tl" rotWithShape="0">
                    <a:srgbClr val="000000">
                      <a:alpha val="65000"/>
                    </a:srgbClr>
                  </a:outerShdw>
                </a:effectLst>
                <a:latin typeface="Palatino Linotype" pitchFamily="18" charset="0"/>
                <a:cs typeface="+mn-cs"/>
              </a:rPr>
              <a:t>(</a:t>
            </a:r>
            <a:r>
              <a:rPr lang="en-US" sz="5400" b="1" spc="50" dirty="0" err="1">
                <a:ln w="11430"/>
                <a:gradFill>
                  <a:gsLst>
                    <a:gs pos="25000">
                      <a:schemeClr val="accent2">
                        <a:satMod val="155000"/>
                      </a:schemeClr>
                    </a:gs>
                    <a:gs pos="100000">
                      <a:schemeClr val="accent2">
                        <a:shade val="45000"/>
                        <a:satMod val="165000"/>
                      </a:schemeClr>
                    </a:gs>
                  </a:gsLst>
                  <a:lin ang="5400000"/>
                </a:gradFill>
                <a:effectLst>
                  <a:glow rad="139700">
                    <a:schemeClr val="accent3">
                      <a:satMod val="175000"/>
                      <a:alpha val="40000"/>
                    </a:schemeClr>
                  </a:glow>
                  <a:outerShdw blurRad="76200" dist="50800" dir="5400000" algn="tl" rotWithShape="0">
                    <a:srgbClr val="000000">
                      <a:alpha val="65000"/>
                    </a:srgbClr>
                  </a:outerShdw>
                </a:effectLst>
                <a:latin typeface="Palatino Linotype" pitchFamily="18" charset="0"/>
                <a:cs typeface="+mn-cs"/>
              </a:rPr>
              <a:t>Қурбон</a:t>
            </a:r>
            <a:r>
              <a:rPr lang="en-US" sz="5400" b="1" spc="50" dirty="0">
                <a:ln w="11430"/>
                <a:gradFill>
                  <a:gsLst>
                    <a:gs pos="25000">
                      <a:schemeClr val="accent2">
                        <a:satMod val="155000"/>
                      </a:schemeClr>
                    </a:gs>
                    <a:gs pos="100000">
                      <a:schemeClr val="accent2">
                        <a:shade val="45000"/>
                        <a:satMod val="165000"/>
                      </a:schemeClr>
                    </a:gs>
                  </a:gsLst>
                  <a:lin ang="5400000"/>
                </a:gradFill>
                <a:effectLst>
                  <a:glow rad="139700">
                    <a:schemeClr val="accent3">
                      <a:satMod val="175000"/>
                      <a:alpha val="40000"/>
                    </a:schemeClr>
                  </a:glow>
                  <a:outerShdw blurRad="76200" dist="50800" dir="5400000" algn="tl" rotWithShape="0">
                    <a:srgbClr val="000000">
                      <a:alpha val="65000"/>
                    </a:srgbClr>
                  </a:outerShdw>
                </a:effectLst>
                <a:latin typeface="Palatino Linotype" pitchFamily="18" charset="0"/>
                <a:cs typeface="+mn-cs"/>
              </a:rPr>
              <a:t>)</a:t>
            </a:r>
            <a:endParaRPr lang="ar-SA" sz="5400" b="1" spc="50" dirty="0">
              <a:ln w="11430"/>
              <a:gradFill>
                <a:gsLst>
                  <a:gs pos="25000">
                    <a:schemeClr val="accent2">
                      <a:satMod val="155000"/>
                    </a:schemeClr>
                  </a:gs>
                  <a:gs pos="100000">
                    <a:schemeClr val="accent2">
                      <a:shade val="45000"/>
                      <a:satMod val="165000"/>
                    </a:schemeClr>
                  </a:gs>
                </a:gsLst>
                <a:lin ang="5400000"/>
              </a:gradFill>
              <a:effectLst>
                <a:glow rad="139700">
                  <a:schemeClr val="accent3">
                    <a:satMod val="175000"/>
                    <a:alpha val="40000"/>
                  </a:schemeClr>
                </a:glow>
                <a:outerShdw blurRad="76200" dist="50800" dir="5400000" algn="tl" rotWithShape="0">
                  <a:srgbClr val="000000">
                    <a:alpha val="65000"/>
                  </a:srgbClr>
                </a:outerShdw>
              </a:effectLst>
              <a:latin typeface="+mn-lt"/>
              <a:cs typeface="+mn-cs"/>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155" decel="100000"/>
                                        <p:tgtEl>
                                          <p:spTgt spid="4"/>
                                        </p:tgtEl>
                                      </p:cBhvr>
                                    </p:animEffect>
                                    <p:animScale>
                                      <p:cBhvr>
                                        <p:cTn id="8" dur="1155" decel="100000"/>
                                        <p:tgtEl>
                                          <p:spTgt spid="4"/>
                                        </p:tgtEl>
                                      </p:cBhvr>
                                      <p:from x="10000" y="10000"/>
                                      <p:to x="200000" y="450000"/>
                                    </p:animScale>
                                    <p:animScale>
                                      <p:cBhvr>
                                        <p:cTn id="9" dur="1845" accel="100000" fill="hold">
                                          <p:stCondLst>
                                            <p:cond delay="1155"/>
                                          </p:stCondLst>
                                        </p:cTn>
                                        <p:tgtEl>
                                          <p:spTgt spid="4"/>
                                        </p:tgtEl>
                                      </p:cBhvr>
                                      <p:from x="200000" y="450000"/>
                                      <p:to x="100000" y="100000"/>
                                    </p:animScale>
                                    <p:set>
                                      <p:cBhvr>
                                        <p:cTn id="10" dur="1155" fill="hold"/>
                                        <p:tgtEl>
                                          <p:spTgt spid="4"/>
                                        </p:tgtEl>
                                        <p:attrNameLst>
                                          <p:attrName>ppt_x</p:attrName>
                                        </p:attrNameLst>
                                      </p:cBhvr>
                                      <p:to>
                                        <p:strVal val="(0.5)"/>
                                      </p:to>
                                    </p:set>
                                    <p:anim from="(0.5)" to="(#ppt_x)" calcmode="lin" valueType="num">
                                      <p:cBhvr>
                                        <p:cTn id="11" dur="1845" accel="100000" fill="hold">
                                          <p:stCondLst>
                                            <p:cond delay="1155"/>
                                          </p:stCondLst>
                                        </p:cTn>
                                        <p:tgtEl>
                                          <p:spTgt spid="4"/>
                                        </p:tgtEl>
                                        <p:attrNameLst>
                                          <p:attrName>ppt_x</p:attrName>
                                        </p:attrNameLst>
                                      </p:cBhvr>
                                    </p:anim>
                                    <p:set>
                                      <p:cBhvr>
                                        <p:cTn id="12" dur="1155" fill="hold"/>
                                        <p:tgtEl>
                                          <p:spTgt spid="4"/>
                                        </p:tgtEl>
                                        <p:attrNameLst>
                                          <p:attrName>ppt_y</p:attrName>
                                        </p:attrNameLst>
                                      </p:cBhvr>
                                      <p:to>
                                        <p:strVal val="(#ppt_y+0.4)"/>
                                      </p:to>
                                    </p:set>
                                    <p:anim from="(#ppt_y+0.4)" to="(#ppt_y)" calcmode="lin" valueType="num">
                                      <p:cBhvr>
                                        <p:cTn id="13" dur="1845" accel="100000" fill="hold">
                                          <p:stCondLst>
                                            <p:cond delay="1155"/>
                                          </p:stCondLst>
                                        </p:cTn>
                                        <p:tgtEl>
                                          <p:spTgt spid="4"/>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401080" cy="6348434"/>
          </a:xfrm>
        </p:spPr>
        <p:txBody>
          <a:bodyPr rtlCol="0">
            <a:noAutofit/>
          </a:bodyPr>
          <a:lstStyle/>
          <a:p>
            <a:pPr algn="just" rtl="0" eaLnBrk="1" fontAlgn="auto" hangingPunct="1">
              <a:spcAft>
                <a:spcPts val="0"/>
              </a:spcAft>
              <a:defRPr/>
            </a:pPr>
            <a:r>
              <a:rPr lang="tg-Cyrl-TJ" sz="4000" dirty="0" smtClean="0">
                <a:latin typeface="Palatino Linotype" pitchFamily="18" charset="0"/>
              </a:rPr>
              <a:t>Падарҷон куртаи наву зебоямро пушида сарамро бо рӯймол мепушонам ва ҳамроҳи шумо намози идро мехонам. </a:t>
            </a:r>
            <a:r>
              <a:rPr lang="en-US" sz="4000" dirty="0" smtClean="0">
                <a:latin typeface="Palatino Linotype" pitchFamily="18" charset="0"/>
              </a:rPr>
              <a:t/>
            </a:r>
            <a:br>
              <a:rPr lang="en-US" sz="4000" dirty="0" smtClean="0">
                <a:latin typeface="Palatino Linotype" pitchFamily="18" charset="0"/>
              </a:rPr>
            </a:br>
            <a:r>
              <a:rPr lang="tg-Cyrl-TJ" sz="4000" dirty="0" smtClean="0">
                <a:latin typeface="Palatino Linotype" pitchFamily="18" charset="0"/>
              </a:rPr>
              <a:t>Падарҷон дар ин ид рӯймоли калон мепушам, ман акнун калон шудаам...</a:t>
            </a:r>
            <a:r>
              <a:rPr lang="en-US" sz="4000" dirty="0" smtClean="0">
                <a:latin typeface="Palatino Linotype" pitchFamily="18" charset="0"/>
              </a:rPr>
              <a:t/>
            </a:r>
            <a:br>
              <a:rPr lang="en-US" sz="4000" dirty="0" smtClean="0">
                <a:latin typeface="Palatino Linotype" pitchFamily="18" charset="0"/>
              </a:rPr>
            </a:br>
            <a:endParaRPr lang="ar-SA" sz="4000" dirty="0">
              <a:latin typeface="Palatino Linotype"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6276996"/>
          </a:xfrm>
        </p:spPr>
        <p:txBody>
          <a:bodyPr rtlCol="0">
            <a:noAutofit/>
          </a:bodyPr>
          <a:lstStyle/>
          <a:p>
            <a:pPr algn="just" rtl="0" eaLnBrk="1" fontAlgn="auto" hangingPunct="1">
              <a:spcAft>
                <a:spcPts val="0"/>
              </a:spcAft>
              <a:defRPr/>
            </a:pPr>
            <a:r>
              <a:rPr lang="tg-Cyrl-TJ" sz="3600" dirty="0" smtClean="0">
                <a:latin typeface="Palatino Linotype" pitchFamily="18" charset="0"/>
              </a:rPr>
              <a:t>Аҷаб зебо аст иди қурбон, гӯшти гусфандро майда мекунем, ба ҳамсоягону наздикон таъом медиҳем ва ба зиёрати аммааму духтаронаш меравем.</a:t>
            </a:r>
            <a:r>
              <a:rPr lang="en-US" sz="3600" dirty="0" smtClean="0">
                <a:latin typeface="Palatino Linotype" pitchFamily="18" charset="0"/>
              </a:rPr>
              <a:t/>
            </a:r>
            <a:br>
              <a:rPr lang="en-US" sz="3600" dirty="0" smtClean="0">
                <a:latin typeface="Palatino Linotype" pitchFamily="18" charset="0"/>
              </a:rPr>
            </a:br>
            <a:r>
              <a:rPr lang="tg-Cyrl-TJ" sz="3600" dirty="0" smtClean="0">
                <a:latin typeface="Palatino Linotype" pitchFamily="18" charset="0"/>
              </a:rPr>
              <a:t>Падарҷон кошки ҳама рӯзҳои сол мисли рӯзи ид мешуд.</a:t>
            </a:r>
            <a:r>
              <a:rPr lang="en-US" sz="3600" dirty="0" smtClean="0">
                <a:latin typeface="Palatino Linotype" pitchFamily="18" charset="0"/>
              </a:rPr>
              <a:t/>
            </a:r>
            <a:br>
              <a:rPr lang="en-US" sz="3600" dirty="0" smtClean="0">
                <a:latin typeface="Palatino Linotype" pitchFamily="18" charset="0"/>
              </a:rPr>
            </a:br>
            <a:r>
              <a:rPr lang="tg-Cyrl-TJ" sz="3600" dirty="0" smtClean="0">
                <a:latin typeface="Palatino Linotype" pitchFamily="18" charset="0"/>
              </a:rPr>
              <a:t>Ҳама аҳли оила бо хушбахтӣ ва саодатмандӣ ба суханони гунҷишкак гуш меандохтанд, чигунае ки ӯро меномиданд.</a:t>
            </a:r>
            <a:endParaRPr lang="ar-SA" sz="3600" dirty="0"/>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57158" y="152400"/>
            <a:ext cx="8501122" cy="6276996"/>
          </a:xfrm>
        </p:spPr>
        <p:txBody>
          <a:bodyPr rtlCol="0">
            <a:noAutofit/>
          </a:bodyPr>
          <a:lstStyle/>
          <a:p>
            <a:pPr algn="just" rtl="0" eaLnBrk="1" fontAlgn="auto" hangingPunct="1">
              <a:spcAft>
                <a:spcPts val="0"/>
              </a:spcAft>
              <a:defRPr/>
            </a:pPr>
            <a:r>
              <a:rPr lang="tg-Cyrl-TJ" sz="3700" dirty="0" smtClean="0">
                <a:latin typeface="Palatino Linotype" pitchFamily="18" charset="0"/>
              </a:rPr>
              <a:t>Вақто ки падар ба сӯи қушқор назар меандохт дилаш гум мезад, зеро гусфанди хубу муносибе барои қурбони харида буд, ки ҳама сифатҳои гусфанди қурбониро дошт, на кӯр буду на чулоқу накасали...</a:t>
            </a:r>
            <a:r>
              <a:rPr lang="en-US" sz="3700" dirty="0" smtClean="0">
                <a:latin typeface="Palatino Linotype" pitchFamily="18" charset="0"/>
              </a:rPr>
              <a:t/>
            </a:r>
            <a:br>
              <a:rPr lang="en-US" sz="3700" dirty="0" smtClean="0">
                <a:latin typeface="Palatino Linotype" pitchFamily="18" charset="0"/>
              </a:rPr>
            </a:br>
            <a:r>
              <a:rPr lang="tg-Cyrl-TJ" sz="3700" dirty="0" smtClean="0">
                <a:latin typeface="Palatino Linotype" pitchFamily="18" charset="0"/>
              </a:rPr>
              <a:t> Вақто ки ба хона наздик шуд ва мошин дар назди хона қарор гирифт, ҳамсар рӯй ба сӯӣ шавҳар оварда гуфт: </a:t>
            </a:r>
            <a:endParaRPr lang="ar-SA" sz="3700" dirty="0">
              <a:latin typeface="Palatino Linotype" pitchFamily="18" charset="0"/>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85720" y="152400"/>
            <a:ext cx="8572560" cy="6348434"/>
          </a:xfrm>
        </p:spPr>
        <p:txBody>
          <a:bodyPr rtlCol="0">
            <a:noAutofit/>
          </a:bodyPr>
          <a:lstStyle/>
          <a:p>
            <a:pPr algn="just" rtl="0" eaLnBrk="1" fontAlgn="auto" hangingPunct="1">
              <a:spcAft>
                <a:spcPts val="0"/>
              </a:spcAft>
              <a:defRPr/>
            </a:pPr>
            <a:r>
              <a:rPr lang="tg-Cyrl-TJ" sz="3500" dirty="0" smtClean="0">
                <a:latin typeface="Palatino Linotype" pitchFamily="18" charset="0"/>
              </a:rPr>
              <a:t>Ҷорҷ! Ман маълумоти дигаре дар бораи гусфанди қурбони ёфтам. Шавҳар гуфт: Он чи маълумот аст </a:t>
            </a:r>
            <a:r>
              <a:rPr lang="en-US" sz="3500" dirty="0" smtClean="0">
                <a:latin typeface="Palatino Linotype" pitchFamily="18" charset="0"/>
              </a:rPr>
              <a:t>ҳ</a:t>
            </a:r>
            <a:r>
              <a:rPr lang="tg-Cyrl-TJ" sz="3500" dirty="0" smtClean="0">
                <a:latin typeface="Palatino Linotype" pitchFamily="18" charset="0"/>
              </a:rPr>
              <a:t>амсари азиз? Ҳамсар гуфт: Гусфанди қурбони се тақсим мешавад: Як қисмашро барои камбағалон ва мискинон садақа мекунем, қисми дуюмиро ба ҳамсояҳо Девид, Элизабет ва Моника ҳадя мекунем ва қисми севумро барои худ боқи мегузорем, аз гушти тоза таъом мепазем ва боқияшро барои рӯзҳои оянда мегузорем.</a:t>
            </a:r>
            <a:endParaRPr lang="ar-SA" sz="3500" dirty="0">
              <a:latin typeface="Palatino Linotype" pitchFamily="18" charset="0"/>
            </a:endParaRPr>
          </a:p>
        </p:txBody>
      </p:sp>
    </p:spTree>
  </p:cSld>
  <p:clrMapOvr>
    <a:masterClrMapping/>
  </p:clrMapOvr>
  <p:transition>
    <p:cover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3"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
                                        <p:tgtEl>
                                          <p:spTgt spid="2"/>
                                        </p:tgtEl>
                                      </p:cBhvr>
                                    </p:animEffect>
                                    <p:anim calcmode="lin" valueType="num">
                                      <p:cBhvr>
                                        <p:cTn id="8" dur="400" fill="hold"/>
                                        <p:tgtEl>
                                          <p:spTgt spid="2"/>
                                        </p:tgtEl>
                                        <p:attrNameLst>
                                          <p:attrName>ppt_x</p:attrName>
                                        </p:attrNameLst>
                                      </p:cBhvr>
                                      <p:tavLst>
                                        <p:tav tm="0">
                                          <p:val>
                                            <p:strVal val="#ppt_x"/>
                                          </p:val>
                                        </p:tav>
                                        <p:tav tm="100000">
                                          <p:val>
                                            <p:strVal val="#ppt_x"/>
                                          </p:val>
                                        </p:tav>
                                      </p:tavLst>
                                    </p:anim>
                                    <p:anim calcmode="lin" valueType="num">
                                      <p:cBhvr>
                                        <p:cTn id="9" dur="400" fill="hold"/>
                                        <p:tgtEl>
                                          <p:spTgt spid="2"/>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4282" y="152400"/>
            <a:ext cx="8643998" cy="6491310"/>
          </a:xfrm>
        </p:spPr>
        <p:txBody>
          <a:bodyPr rtlCol="0">
            <a:noAutofit/>
          </a:bodyPr>
          <a:lstStyle/>
          <a:p>
            <a:pPr algn="just" rtl="0" eaLnBrk="1" fontAlgn="auto" hangingPunct="1">
              <a:spcAft>
                <a:spcPts val="0"/>
              </a:spcAft>
              <a:defRPr/>
            </a:pPr>
            <a:r>
              <a:rPr lang="tg-Cyrl-TJ" sz="3600" dirty="0" smtClean="0">
                <a:latin typeface="Palatino Linotype" pitchFamily="18" charset="0"/>
              </a:rPr>
              <a:t>Ҳангоме ки вақти қурбони наздик мешуд рӯзи ид Ҷорҷу ҳамсараш ҳайрон буданд, ки қибла кадом тараф бошад, то инки қурбонияшонро ба тарафи қибла гардонида забҳ намоянд.</a:t>
            </a:r>
            <a:r>
              <a:rPr lang="en-US" sz="3600" dirty="0" smtClean="0">
                <a:latin typeface="Palatino Linotype" pitchFamily="18" charset="0"/>
              </a:rPr>
              <a:t/>
            </a:r>
            <a:br>
              <a:rPr lang="en-US" sz="3600" dirty="0" smtClean="0">
                <a:latin typeface="Palatino Linotype" pitchFamily="18" charset="0"/>
              </a:rPr>
            </a:br>
            <a:r>
              <a:rPr lang="tg-Cyrl-TJ" sz="3600" dirty="0" smtClean="0">
                <a:latin typeface="Palatino Linotype" pitchFamily="18" charset="0"/>
              </a:rPr>
              <a:t>Онҳо тахминан иттиҷоҳи қибларо ба тарафи Арабистони Саъудӣ муайян карданд ва ин басанда аст.</a:t>
            </a:r>
            <a:r>
              <a:rPr lang="en-US" sz="3600" dirty="0" smtClean="0">
                <a:latin typeface="Palatino Linotype" pitchFamily="18" charset="0"/>
              </a:rPr>
              <a:t/>
            </a:r>
            <a:br>
              <a:rPr lang="en-US" sz="3600" dirty="0" smtClean="0">
                <a:latin typeface="Palatino Linotype" pitchFamily="18" charset="0"/>
              </a:rPr>
            </a:br>
            <a:r>
              <a:rPr lang="tg-Cyrl-TJ" sz="3600" dirty="0" smtClean="0">
                <a:latin typeface="Palatino Linotype" pitchFamily="18" charset="0"/>
              </a:rPr>
              <a:t>Ҷорҷ кордро тез намуда қушқорро рӯ ба қибла гардонид ва "Бисмиллоҳ" гуфта забҳ намуд.</a:t>
            </a:r>
            <a:endParaRPr lang="ar-SA" sz="3600" dirty="0">
              <a:latin typeface="Palatino Linotype" pitchFamily="18" charset="0"/>
            </a:endParaRPr>
          </a:p>
        </p:txBody>
      </p:sp>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4282" y="223838"/>
            <a:ext cx="8715436" cy="6348434"/>
          </a:xfrm>
        </p:spPr>
        <p:txBody>
          <a:bodyPr rtlCol="0">
            <a:noAutofit/>
          </a:bodyPr>
          <a:lstStyle/>
          <a:p>
            <a:pPr algn="just" rtl="0" eaLnBrk="1" fontAlgn="auto" hangingPunct="1">
              <a:spcAft>
                <a:spcPts val="0"/>
              </a:spcAft>
              <a:defRPr/>
            </a:pPr>
            <a:r>
              <a:rPr lang="tg-Cyrl-TJ" sz="3600" dirty="0" smtClean="0">
                <a:latin typeface="Palatino Linotype" pitchFamily="18" charset="0"/>
              </a:rPr>
              <a:t>Баъди онки қушқор кушта, пуст карда ва майда карда шуд, ҳамсари Ҷорҷ онро бо суръат мувофиқи суннати Паёмбар (с) ба се маҷмуъа тақсим кард, зеро Ҷорҷ бо овози баланд ва ғазабнок онҳоро нидо кард, ки: </a:t>
            </a:r>
            <a:r>
              <a:rPr lang="tg-Cyrl-TJ" sz="3600" u="sng" dirty="0" smtClean="0">
                <a:latin typeface="Palatino Linotype" pitchFamily="18" charset="0"/>
              </a:rPr>
              <a:t>Шитоб кунед, шитоб кунед имрӯз якшанбе аст ба калисо меравем!!! </a:t>
            </a:r>
            <a:r>
              <a:rPr lang="en-US" sz="3600" u="sng" dirty="0" smtClean="0">
                <a:latin typeface="Palatino Linotype" pitchFamily="18" charset="0"/>
              </a:rPr>
              <a:t/>
            </a:r>
            <a:br>
              <a:rPr lang="en-US" sz="3600" u="sng" dirty="0" smtClean="0">
                <a:latin typeface="Palatino Linotype" pitchFamily="18" charset="0"/>
              </a:rPr>
            </a:br>
            <a:r>
              <a:rPr lang="tg-Cyrl-TJ" sz="3600" dirty="0" smtClean="0">
                <a:latin typeface="Palatino Linotype" pitchFamily="18" charset="0"/>
              </a:rPr>
              <a:t>Ҷорҷ ҳеҷ вақт калисо рафтанро тарк намекард ва ҳар вақт ки мерафт ҳамсару фарзандонашро ҳамроҳаш мебурд.</a:t>
            </a:r>
            <a:endParaRPr lang="ar-SA" sz="3600" u="sng" dirty="0">
              <a:latin typeface="Palatino Linotype" pitchFamily="18" charset="0"/>
            </a:endParaRP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57166"/>
            <a:ext cx="8229600" cy="5929354"/>
          </a:xfrm>
        </p:spPr>
        <p:txBody>
          <a:bodyPr rtlCol="0">
            <a:normAutofit fontScale="90000"/>
          </a:bodyPr>
          <a:lstStyle/>
          <a:p>
            <a:pPr algn="just" rtl="0" eaLnBrk="1" fontAlgn="auto" hangingPunct="1">
              <a:spcAft>
                <a:spcPts val="0"/>
              </a:spcAft>
              <a:defRPr/>
            </a:pPr>
            <a:r>
              <a:rPr lang="tg-Cyrl-TJ" dirty="0" smtClean="0">
                <a:latin typeface="Palatino Linotype" pitchFamily="18" charset="0"/>
              </a:rPr>
              <a:t>Дар инҷо он нафаре ки қиссаи Ҷорҷро нақл мекард суханашро ба охир расонд.</a:t>
            </a:r>
            <a:r>
              <a:rPr lang="en-US" dirty="0" smtClean="0">
                <a:latin typeface="Palatino Linotype" pitchFamily="18" charset="0"/>
              </a:rPr>
              <a:t/>
            </a:r>
            <a:br>
              <a:rPr lang="en-US" dirty="0" smtClean="0">
                <a:latin typeface="Palatino Linotype" pitchFamily="18" charset="0"/>
              </a:rPr>
            </a:br>
            <a:r>
              <a:rPr lang="tg-Cyrl-TJ" dirty="0" smtClean="0">
                <a:latin typeface="Palatino Linotype" pitchFamily="18" charset="0"/>
              </a:rPr>
              <a:t>Яке аз шунавандагон рӯй ба сӯӣ ӯ ов</a:t>
            </a:r>
            <a:r>
              <a:rPr lang="en-US" dirty="0" smtClean="0">
                <a:latin typeface="Palatino Linotype" pitchFamily="18" charset="0"/>
              </a:rPr>
              <a:t>а</a:t>
            </a:r>
            <a:r>
              <a:rPr lang="tg-Cyrl-TJ" dirty="0" smtClean="0">
                <a:latin typeface="Palatino Linotype" pitchFamily="18" charset="0"/>
              </a:rPr>
              <a:t>рда пурсид: Ман нафаҳмидам ту бо ин ҳикоя моро дар ҳайрат гузошти ин Ҷорҷ мусулмон буд ё насрони?</a:t>
            </a:r>
            <a:endParaRPr lang="ar-SA" dirty="0">
              <a:latin typeface="Palatino Linotype" pitchFamily="18" charset="0"/>
            </a:endParaRPr>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6276996"/>
          </a:xfrm>
        </p:spPr>
        <p:txBody>
          <a:bodyPr rtlCol="0"/>
          <a:lstStyle/>
          <a:p>
            <a:pPr algn="just" rtl="0" eaLnBrk="1" fontAlgn="auto" hangingPunct="1">
              <a:spcAft>
                <a:spcPts val="0"/>
              </a:spcAft>
              <a:defRPr/>
            </a:pPr>
            <a:r>
              <a:rPr lang="tg-Cyrl-TJ" sz="3800" dirty="0" smtClean="0">
                <a:latin typeface="Palatino Linotype" pitchFamily="18" charset="0"/>
              </a:rPr>
              <a:t>Сухангу оромона ҷавоб дода гуфт: На балки Ҷорҷ бо ҳамсару фарзандонаш насрони, кофир буданд, ба Худои ягона имон, ва Паёмбарии Муҳаммад (с) бовари надоштанд, ва Худоро сеюми сегона медонанд (Худованд пок ва бешарик аст) ва Муҳаммад (с)-ро ҳамчун Паёмбар ва расули охирзамон қабул надоранд.</a:t>
            </a:r>
            <a:endParaRPr lang="ar-SA" sz="3800" dirty="0">
              <a:latin typeface="Palatino Linotype" pitchFamily="18" charset="0"/>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329642" cy="6348434"/>
          </a:xfrm>
        </p:spPr>
        <p:txBody>
          <a:bodyPr rtlCol="0">
            <a:noAutofit/>
          </a:bodyPr>
          <a:lstStyle/>
          <a:p>
            <a:pPr algn="just" rtl="0" eaLnBrk="1" fontAlgn="auto" hangingPunct="1">
              <a:spcAft>
                <a:spcPts val="0"/>
              </a:spcAft>
              <a:defRPr/>
            </a:pPr>
            <a:r>
              <a:rPr lang="tg-Cyrl-TJ" sz="3600" dirty="0" smtClean="0">
                <a:latin typeface="Palatino Linotype" pitchFamily="18" charset="0"/>
              </a:rPr>
              <a:t>Дар байни нишастагон ҳолати ғайриоддие рух дод, овозҳо баланд шуданд, баъзеҳо беадабӣ карданд.</a:t>
            </a:r>
            <a:r>
              <a:rPr lang="en-US" sz="3600" dirty="0" smtClean="0">
                <a:latin typeface="Palatino Linotype" pitchFamily="18" charset="0"/>
              </a:rPr>
              <a:t/>
            </a:r>
            <a:br>
              <a:rPr lang="en-US" sz="3600" dirty="0" smtClean="0">
                <a:latin typeface="Palatino Linotype" pitchFamily="18" charset="0"/>
              </a:rPr>
            </a:br>
            <a:r>
              <a:rPr lang="tg-Cyrl-TJ" sz="3600" dirty="0" smtClean="0">
                <a:latin typeface="Palatino Linotype" pitchFamily="18" charset="0"/>
              </a:rPr>
              <a:t>Яке аз ҳозирин гуфт:  Аҳмад ту барои мо дуруғ нагуй! Ки бовар мекунад, ки Ҷорҷ бо оилааш ин корро мекунад?</a:t>
            </a:r>
            <a:r>
              <a:rPr lang="en-US" sz="3600" dirty="0" smtClean="0">
                <a:latin typeface="Palatino Linotype" pitchFamily="18" charset="0"/>
              </a:rPr>
              <a:t/>
            </a:r>
            <a:br>
              <a:rPr lang="en-US" sz="3600" dirty="0" smtClean="0">
                <a:latin typeface="Palatino Linotype" pitchFamily="18" charset="0"/>
              </a:rPr>
            </a:br>
            <a:r>
              <a:rPr lang="tg-Cyrl-TJ" sz="3600" dirty="0" smtClean="0">
                <a:latin typeface="Palatino Linotype" pitchFamily="18" charset="0"/>
              </a:rPr>
              <a:t>Ҳама ба сӯи Аҳмад нигоҳ мекарданд, бо забонҳои тезу хандаҳои пай дар пай аз у суол мекарданд.</a:t>
            </a:r>
            <a:endParaRPr lang="ar-SA" sz="3600" dirty="0">
              <a:latin typeface="Palatino Linotype" pitchFamily="18" charset="0"/>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85720" y="152400"/>
            <a:ext cx="8472518" cy="6348434"/>
          </a:xfrm>
        </p:spPr>
        <p:txBody>
          <a:bodyPr rtlCol="0">
            <a:noAutofit/>
          </a:bodyPr>
          <a:lstStyle/>
          <a:p>
            <a:pPr algn="just" rtl="0" eaLnBrk="1" fontAlgn="auto" hangingPunct="1">
              <a:spcAft>
                <a:spcPts val="0"/>
              </a:spcAft>
              <a:defRPr/>
            </a:pPr>
            <a:r>
              <a:rPr lang="tg-Cyrl-TJ" sz="3600" dirty="0" smtClean="0">
                <a:latin typeface="Palatino Linotype" pitchFamily="18" charset="0"/>
              </a:rPr>
              <a:t>То инки бо ақлтарини онҳо ба сӯи Аҳмад хитоб карда гуфт: Ончизе ки ту мегӯи дуруст нест, мо бовар надорем, ки як кофир ин ибодатҳои исломиро чихеле ки гуфти ба ҷой биёрад, ва ба радио гуш дода рӯзи идро муайян кунад, ва пул дода гусфанд харида қурбони кунад, ва уро мувофиқи суннати Пайғамбар (с) тақсим карда барои худ ва камбағалону ҳамсоягон туҳфа кунад, ин боварнокарданист.</a:t>
            </a:r>
            <a:endParaRPr lang="ar-SA" sz="3600" dirty="0">
              <a:latin typeface="Palatino Linotype" pitchFamily="18" charset="0"/>
            </a:endParaRP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369050"/>
          </a:xfrm>
        </p:spPr>
        <p:txBody>
          <a:bodyPr rtlCol="0">
            <a:noAutofit/>
          </a:bodyPr>
          <a:lstStyle/>
          <a:p>
            <a:pPr algn="just" rtl="0" eaLnBrk="1" fontAlgn="auto" hangingPunct="1">
              <a:spcAft>
                <a:spcPts val="0"/>
              </a:spcAft>
              <a:defRPr/>
            </a:pPr>
            <a:r>
              <a:rPr lang="tg-Cyrl-TJ" sz="3500" dirty="0">
                <a:effectLst>
                  <a:glow rad="101600">
                    <a:schemeClr val="tx2"/>
                  </a:glow>
                  <a:outerShdw blurRad="50800" dist="38100" dir="10800000" algn="r" rotWithShape="0">
                    <a:prstClr val="black">
                      <a:alpha val="40000"/>
                    </a:prstClr>
                  </a:outerShdw>
                </a:effectLst>
                <a:latin typeface="Palatino Linotype" pitchFamily="18" charset="0"/>
              </a:rPr>
              <a:t>Ҷорҷ марди амрикоие аст, ки синнаш аз 50 солаги гузаштааст, ҷисми бузурге дорад </a:t>
            </a:r>
            <a:r>
              <a:rPr lang="tg-Cyrl-TJ" sz="3500" dirty="0" smtClean="0">
                <a:effectLst>
                  <a:glow rad="101600">
                    <a:schemeClr val="tx2"/>
                  </a:glow>
                  <a:outerShdw blurRad="50800" dist="38100" dir="10800000" algn="r" rotWithShape="0">
                    <a:prstClr val="black">
                      <a:alpha val="40000"/>
                    </a:prstClr>
                  </a:outerShdw>
                </a:effectLst>
                <a:latin typeface="Palatino Linotype" pitchFamily="18" charset="0"/>
              </a:rPr>
              <a:t>ва</a:t>
            </a:r>
            <a:r>
              <a:rPr lang="en-US" sz="3500" dirty="0" smtClean="0">
                <a:effectLst>
                  <a:glow rad="101600">
                    <a:schemeClr val="tx2"/>
                  </a:glow>
                  <a:outerShdw blurRad="50800" dist="38100" dir="10800000" algn="r" rotWithShape="0">
                    <a:prstClr val="black">
                      <a:alpha val="40000"/>
                    </a:prstClr>
                  </a:outerShdw>
                </a:effectLst>
                <a:latin typeface="Palatino Linotype" pitchFamily="18" charset="0"/>
              </a:rPr>
              <a:t> </a:t>
            </a:r>
            <a:r>
              <a:rPr lang="en-US" sz="3500" dirty="0" err="1" smtClean="0">
                <a:effectLst>
                  <a:glow rad="101600">
                    <a:schemeClr val="tx2"/>
                  </a:glow>
                  <a:outerShdw blurRad="50800" dist="38100" dir="10800000" algn="r" rotWithShape="0">
                    <a:prstClr val="black">
                      <a:alpha val="40000"/>
                    </a:prstClr>
                  </a:outerShdw>
                </a:effectLst>
                <a:latin typeface="Palatino Linotype" pitchFamily="18" charset="0"/>
              </a:rPr>
              <a:t>аз</a:t>
            </a:r>
            <a:r>
              <a:rPr lang="tg-Cyrl-TJ" sz="3500" dirty="0" smtClean="0">
                <a:effectLst>
                  <a:glow rad="101600">
                    <a:schemeClr val="tx2"/>
                  </a:glow>
                  <a:outerShdw blurRad="50800" dist="38100" dir="10800000" algn="r" rotWithShape="0">
                    <a:prstClr val="black">
                      <a:alpha val="40000"/>
                    </a:prstClr>
                  </a:outerShdw>
                </a:effectLst>
                <a:latin typeface="Palatino Linotype" pitchFamily="18" charset="0"/>
              </a:rPr>
              <a:t> </a:t>
            </a:r>
            <a:r>
              <a:rPr lang="tg-Cyrl-TJ" sz="3500" dirty="0">
                <a:effectLst>
                  <a:glow rad="101600">
                    <a:schemeClr val="tx2"/>
                  </a:glow>
                  <a:outerShdw blurRad="50800" dist="38100" dir="10800000" algn="r" rotWithShape="0">
                    <a:prstClr val="black">
                      <a:alpha val="40000"/>
                    </a:prstClr>
                  </a:outerShdw>
                </a:effectLst>
                <a:latin typeface="Palatino Linotype" pitchFamily="18" charset="0"/>
              </a:rPr>
              <a:t>саломатиаш шикоят надорад. </a:t>
            </a:r>
            <a:r>
              <a:rPr lang="en-US" sz="3500" dirty="0">
                <a:effectLst>
                  <a:glow rad="101600">
                    <a:schemeClr val="tx2"/>
                  </a:glow>
                  <a:outerShdw blurRad="50800" dist="38100" dir="10800000" algn="r" rotWithShape="0">
                    <a:prstClr val="black">
                      <a:alpha val="40000"/>
                    </a:prstClr>
                  </a:outerShdw>
                </a:effectLst>
                <a:latin typeface="Palatino Linotype" pitchFamily="18" charset="0"/>
              </a:rPr>
              <a:t/>
            </a:r>
            <a:br>
              <a:rPr lang="en-US" sz="3500" dirty="0">
                <a:effectLst>
                  <a:glow rad="101600">
                    <a:schemeClr val="tx2"/>
                  </a:glow>
                  <a:outerShdw blurRad="50800" dist="38100" dir="10800000" algn="r" rotWithShape="0">
                    <a:prstClr val="black">
                      <a:alpha val="40000"/>
                    </a:prstClr>
                  </a:outerShdw>
                </a:effectLst>
                <a:latin typeface="Palatino Linotype" pitchFamily="18" charset="0"/>
              </a:rPr>
            </a:br>
            <a:r>
              <a:rPr lang="tg-Cyrl-TJ" sz="3500" dirty="0">
                <a:effectLst>
                  <a:glow rad="101600">
                    <a:schemeClr val="tx2"/>
                  </a:glow>
                  <a:outerShdw blurRad="50800" dist="38100" dir="10800000" algn="r" rotWithShape="0">
                    <a:prstClr val="black">
                      <a:alpha val="40000"/>
                    </a:prstClr>
                  </a:outerShdw>
                </a:effectLst>
                <a:latin typeface="Palatino Linotype" pitchFamily="18" charset="0"/>
              </a:rPr>
              <a:t>Ӯ дар шимоли Вашингтон дар як шаҳраки хурде зиндаги мекунад.</a:t>
            </a:r>
            <a:r>
              <a:rPr lang="en-US" sz="3500" dirty="0">
                <a:effectLst>
                  <a:glow rad="101600">
                    <a:schemeClr val="tx2"/>
                  </a:glow>
                  <a:outerShdw blurRad="50800" dist="38100" dir="10800000" algn="r" rotWithShape="0">
                    <a:prstClr val="black">
                      <a:alpha val="40000"/>
                    </a:prstClr>
                  </a:outerShdw>
                </a:effectLst>
                <a:latin typeface="Palatino Linotype" pitchFamily="18" charset="0"/>
              </a:rPr>
              <a:t/>
            </a:r>
            <a:br>
              <a:rPr lang="en-US" sz="3500" dirty="0">
                <a:effectLst>
                  <a:glow rad="101600">
                    <a:schemeClr val="tx2"/>
                  </a:glow>
                  <a:outerShdw blurRad="50800" dist="38100" dir="10800000" algn="r" rotWithShape="0">
                    <a:prstClr val="black">
                      <a:alpha val="40000"/>
                    </a:prstClr>
                  </a:outerShdw>
                </a:effectLst>
                <a:latin typeface="Palatino Linotype" pitchFamily="18" charset="0"/>
              </a:rPr>
            </a:br>
            <a:r>
              <a:rPr lang="tg-Cyrl-TJ" sz="3500" dirty="0">
                <a:effectLst>
                  <a:glow rad="101600">
                    <a:schemeClr val="tx2"/>
                  </a:glow>
                  <a:outerShdw blurRad="50800" dist="38100" dir="10800000" algn="r" rotWithShape="0">
                    <a:prstClr val="black">
                      <a:alpha val="40000"/>
                    </a:prstClr>
                  </a:outerShdw>
                </a:effectLst>
                <a:latin typeface="Palatino Linotype" pitchFamily="18" charset="0"/>
              </a:rPr>
              <a:t>Бо вуҷуди инки шаҳр барои худ зебогиҳо ва хубиҳои зиёде дорад, вале Ҷорҷ ба ҳамон шаҳраки хурди худ одат кардааст ва он муғриёти шаҳрро ба ин шаҳраки худ иваз намекунад. </a:t>
            </a:r>
            <a:endParaRPr lang="ar-SA" sz="3500" dirty="0">
              <a:effectLst>
                <a:glow rad="101600">
                  <a:schemeClr val="tx2"/>
                </a:glow>
                <a:outerShdw blurRad="50800" dist="38100" dir="10800000" algn="r" rotWithShape="0">
                  <a:prstClr val="black">
                    <a:alpha val="40000"/>
                  </a:prstClr>
                </a:outerShdw>
              </a:effectLst>
              <a:latin typeface="Palatino Linotype" pitchFamily="18"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6491310"/>
          </a:xfrm>
        </p:spPr>
        <p:txBody>
          <a:bodyPr rtlCol="0"/>
          <a:lstStyle/>
          <a:p>
            <a:pPr algn="just" rtl="0" eaLnBrk="1" fontAlgn="auto" hangingPunct="1">
              <a:spcAft>
                <a:spcPts val="0"/>
              </a:spcAft>
              <a:defRPr/>
            </a:pPr>
            <a:r>
              <a:rPr lang="tg-Cyrl-TJ" dirty="0" smtClean="0">
                <a:latin typeface="Palatino Linotype" pitchFamily="18" charset="0"/>
              </a:rPr>
              <a:t>Аҳмад кушиш кард ки аз худ дифоъ кунад ва худро аз туҳматҳои онҳо пок созад, вале онҳо сухани Аҳмадро қабул надоштанд.</a:t>
            </a:r>
            <a:r>
              <a:rPr lang="en-US" dirty="0" smtClean="0">
                <a:latin typeface="Palatino Linotype" pitchFamily="18" charset="0"/>
              </a:rPr>
              <a:t/>
            </a:r>
            <a:br>
              <a:rPr lang="en-US" dirty="0" smtClean="0">
                <a:latin typeface="Palatino Linotype" pitchFamily="18" charset="0"/>
              </a:rPr>
            </a:br>
            <a:r>
              <a:rPr lang="tg-Cyrl-TJ" dirty="0" smtClean="0">
                <a:latin typeface="Palatino Linotype" pitchFamily="18" charset="0"/>
              </a:rPr>
              <a:t>Дар охир бо таъаҷҷуб ва табассуми зебое Аҳмад ба  онҳо гуфт:</a:t>
            </a:r>
            <a:endParaRPr lang="ar-SA" dirty="0">
              <a:latin typeface="Palatino Linotype" pitchFamily="18" charset="0"/>
            </a:endParaRP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85720" y="152400"/>
            <a:ext cx="8572560" cy="6276996"/>
          </a:xfrm>
        </p:spPr>
        <p:txBody>
          <a:bodyPr rtlCol="0">
            <a:noAutofit/>
          </a:bodyPr>
          <a:lstStyle/>
          <a:p>
            <a:pPr algn="just" rtl="0" eaLnBrk="1" fontAlgn="auto" hangingPunct="1">
              <a:spcAft>
                <a:spcPts val="0"/>
              </a:spcAft>
              <a:defRPr/>
            </a:pPr>
            <a:r>
              <a:rPr lang="tg-Cyrl-TJ" sz="3800" b="1" dirty="0" smtClean="0">
                <a:latin typeface="Palatino Linotype" pitchFamily="18" charset="0"/>
              </a:rPr>
              <a:t>Бародарони гироми!</a:t>
            </a:r>
            <a:r>
              <a:rPr lang="tg-Cyrl-TJ" sz="3800" dirty="0" smtClean="0">
                <a:latin typeface="Palatino Linotype" pitchFamily="18" charset="0"/>
              </a:rPr>
              <a:t> </a:t>
            </a:r>
            <a:r>
              <a:rPr lang="tg-Cyrl-TJ" sz="3800" b="1" dirty="0" smtClean="0">
                <a:latin typeface="Palatino Linotype" pitchFamily="18" charset="0"/>
              </a:rPr>
              <a:t>Дӯстони азиз!</a:t>
            </a:r>
            <a:r>
              <a:rPr lang="tg-Cyrl-TJ" sz="3800" dirty="0" smtClean="0">
                <a:latin typeface="Palatino Linotype" pitchFamily="18" charset="0"/>
              </a:rPr>
              <a:t> Барои чи шумо ин қиссаи гуфтаи манро бовар намекунед, чаро бовар намекунед, ки як кофир ин корҳоро анҷом диҳад?</a:t>
            </a:r>
            <a:r>
              <a:rPr lang="en-US" sz="3800" dirty="0" smtClean="0">
                <a:latin typeface="Palatino Linotype" pitchFamily="18" charset="0"/>
              </a:rPr>
              <a:t/>
            </a:r>
            <a:br>
              <a:rPr lang="en-US" sz="3800" dirty="0" smtClean="0">
                <a:latin typeface="Palatino Linotype" pitchFamily="18" charset="0"/>
              </a:rPr>
            </a:br>
            <a:r>
              <a:rPr lang="tg-Cyrl-TJ" sz="3800" dirty="0" smtClean="0">
                <a:latin typeface="Palatino Linotype" pitchFamily="18" charset="0"/>
              </a:rPr>
              <a:t>Оё дар байни мо Абдуллоҳ ва Абдураҳмону Хадиҷа ва Оиша  нестанд, ки идҳои кофиронро пешвоз мегиранду хушҳоли мекунанд? </a:t>
            </a:r>
            <a:endParaRPr lang="ar-SA" sz="3800" dirty="0">
              <a:latin typeface="Palatino Linotype" pitchFamily="18" charset="0"/>
            </a:endParaRPr>
          </a:p>
        </p:txBody>
      </p:sp>
    </p:spTree>
  </p:cSld>
  <p:clrMapOvr>
    <a:masterClrMapping/>
  </p:clrMapOvr>
  <p:transition>
    <p:strips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6276996"/>
          </a:xfrm>
        </p:spPr>
        <p:txBody>
          <a:bodyPr rtlCol="0"/>
          <a:lstStyle/>
          <a:p>
            <a:pPr algn="just" rtl="0" eaLnBrk="1" fontAlgn="auto" hangingPunct="1">
              <a:spcAft>
                <a:spcPts val="0"/>
              </a:spcAft>
              <a:defRPr/>
            </a:pPr>
            <a:r>
              <a:rPr lang="tg-Cyrl-TJ" sz="3800" dirty="0" smtClean="0">
                <a:latin typeface="Palatino Linotype" pitchFamily="18" charset="0"/>
              </a:rPr>
              <a:t>Пас чаро шумо бовар намекунед ва инкор мекунед, ки як кофир идҳои исломиро пешвоз мегираду хурсанди мекунад?</a:t>
            </a:r>
            <a:r>
              <a:rPr lang="en-US" sz="3800" dirty="0" smtClean="0">
                <a:latin typeface="Palatino Linotype" pitchFamily="18" charset="0"/>
              </a:rPr>
              <a:t/>
            </a:r>
            <a:br>
              <a:rPr lang="en-US" sz="3800" dirty="0" smtClean="0">
                <a:latin typeface="Palatino Linotype" pitchFamily="18" charset="0"/>
              </a:rPr>
            </a:br>
            <a:r>
              <a:rPr lang="tg-Cyrl-TJ" sz="3800" dirty="0" smtClean="0">
                <a:latin typeface="Palatino Linotype" pitchFamily="18" charset="0"/>
              </a:rPr>
              <a:t> Барои чи аз ин кори кофир таъаҷҷуб мекунед?</a:t>
            </a:r>
            <a:r>
              <a:rPr lang="en-US" sz="3800" dirty="0" smtClean="0">
                <a:latin typeface="Palatino Linotype" pitchFamily="18" charset="0"/>
              </a:rPr>
              <a:t/>
            </a:r>
            <a:br>
              <a:rPr lang="en-US" sz="3800" dirty="0" smtClean="0">
                <a:latin typeface="Palatino Linotype" pitchFamily="18" charset="0"/>
              </a:rPr>
            </a:br>
            <a:r>
              <a:rPr lang="tg-Cyrl-TJ" sz="3800" dirty="0" smtClean="0">
                <a:latin typeface="Palatino Linotype" pitchFamily="18" charset="0"/>
              </a:rPr>
              <a:t>Воқеъият ин чизро собит мекунад ва мо ин чизро дар ҳаёти ҳаррӯзаамон мебинем.</a:t>
            </a:r>
            <a:endParaRPr lang="ar-SA" sz="3800" dirty="0">
              <a:latin typeface="Palatino Linotype" pitchFamily="18" charset="0"/>
            </a:endParaRPr>
          </a:p>
        </p:txBody>
      </p:sp>
    </p:spTree>
  </p:cSld>
  <p:clrMapOvr>
    <a:masterClrMapping/>
  </p:clrMapOvr>
  <p:transition>
    <p:strips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4282" y="152400"/>
            <a:ext cx="8643998" cy="6419872"/>
          </a:xfrm>
        </p:spPr>
        <p:txBody>
          <a:bodyPr rtlCol="0"/>
          <a:lstStyle/>
          <a:p>
            <a:pPr algn="just" rtl="0" eaLnBrk="1" fontAlgn="auto" hangingPunct="1">
              <a:spcAft>
                <a:spcPts val="0"/>
              </a:spcAft>
              <a:defRPr/>
            </a:pPr>
            <a:r>
              <a:rPr lang="tg-Cyrl-TJ" sz="3800" dirty="0" smtClean="0">
                <a:latin typeface="Palatino Linotype" pitchFamily="18" charset="0"/>
              </a:rPr>
              <a:t>Оё баъзе аз моён касоне нестанд, ки гулҳои садбарги сурхро ҷамъ намуда барои иди муҳаббат тайёр мекунанд? Ва дигарон иди соли нав, иди милоди масеҳ, иди... ва иди... ва иди ва ҳамаи ин идҳои кофиронанд.</a:t>
            </a:r>
            <a:r>
              <a:rPr lang="en-US" sz="3800" dirty="0" smtClean="0">
                <a:latin typeface="Palatino Linotype" pitchFamily="18" charset="0"/>
              </a:rPr>
              <a:t/>
            </a:r>
            <a:br>
              <a:rPr lang="en-US" sz="3800" dirty="0" smtClean="0">
                <a:latin typeface="Palatino Linotype" pitchFamily="18" charset="0"/>
              </a:rPr>
            </a:br>
            <a:r>
              <a:rPr lang="tg-Cyrl-TJ" sz="3800" dirty="0" smtClean="0">
                <a:latin typeface="Palatino Linotype" pitchFamily="18" charset="0"/>
              </a:rPr>
              <a:t>Барои чи ин тасарруф аз Ҷорҷ мустаҳил аст, вале барои писарону духтарони мо мумкин аст?</a:t>
            </a:r>
            <a:endParaRPr lang="ar-SA" sz="3800" dirty="0">
              <a:latin typeface="Palatino Linotype" pitchFamily="18" charset="0"/>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57158" y="152400"/>
            <a:ext cx="8429684" cy="6419872"/>
          </a:xfrm>
        </p:spPr>
        <p:txBody>
          <a:bodyPr rtlCol="0">
            <a:noAutofit/>
          </a:bodyPr>
          <a:lstStyle/>
          <a:p>
            <a:pPr algn="just" rtl="0" eaLnBrk="1" fontAlgn="auto" hangingPunct="1">
              <a:spcAft>
                <a:spcPts val="0"/>
              </a:spcAft>
              <a:defRPr/>
            </a:pPr>
            <a:r>
              <a:rPr lang="tg-Cyrl-TJ" sz="3600" dirty="0" smtClean="0">
                <a:latin typeface="Palatino Linotype" pitchFamily="18" charset="0"/>
              </a:rPr>
              <a:t>Агар шумо аз ин амали Ҷорҷ дар таъаҷҷуб ҳастед ман аз амали духтарону писарони мусулмон дар таъаҷҷубам, чигуна онҳо ба ин амал роҳ медиҳанд?</a:t>
            </a:r>
            <a:r>
              <a:rPr lang="en-US" sz="3600" dirty="0" smtClean="0">
                <a:latin typeface="Palatino Linotype" pitchFamily="18" charset="0"/>
              </a:rPr>
              <a:t/>
            </a:r>
            <a:br>
              <a:rPr lang="en-US" sz="3600" dirty="0" smtClean="0">
                <a:latin typeface="Palatino Linotype" pitchFamily="18" charset="0"/>
              </a:rPr>
            </a:br>
            <a:r>
              <a:rPr lang="tg-Cyrl-TJ" sz="3600" dirty="0" smtClean="0">
                <a:latin typeface="Palatino Linotype" pitchFamily="18" charset="0"/>
              </a:rPr>
              <a:t>Вақто ки овозҳо баланд шуданд ва ҳама ба тарафи Аҳмад нигоҳ доштанд, Ӯ гуфт: Бори дигар ба ман гуш диҳед.</a:t>
            </a:r>
            <a:r>
              <a:rPr lang="en-US" sz="3600" dirty="0" smtClean="0">
                <a:latin typeface="Palatino Linotype" pitchFamily="18" charset="0"/>
              </a:rPr>
              <a:t/>
            </a:r>
            <a:br>
              <a:rPr lang="en-US" sz="3600" dirty="0" smtClean="0">
                <a:latin typeface="Palatino Linotype" pitchFamily="18" charset="0"/>
              </a:rPr>
            </a:br>
            <a:r>
              <a:rPr lang="tg-Cyrl-TJ" sz="3600" dirty="0" smtClean="0">
                <a:latin typeface="Palatino Linotype" pitchFamily="18" charset="0"/>
              </a:rPr>
              <a:t>Хомуш бошед то ин қиссаро бароятон гӯям ва нагуед, ки дуруғ мегӯӣ.</a:t>
            </a:r>
            <a:endParaRPr lang="ar-SA" sz="3600" dirty="0">
              <a:latin typeface="Palatino Linotype" pitchFamily="18" charset="0"/>
            </a:endParaRPr>
          </a:p>
        </p:txBody>
      </p:sp>
    </p:spTree>
  </p:cSld>
  <p:clrMapOvr>
    <a:masterClrMapping/>
  </p:clrMapOvr>
  <p:transition>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57158" y="152400"/>
            <a:ext cx="8501122" cy="6419872"/>
          </a:xfrm>
        </p:spPr>
        <p:txBody>
          <a:bodyPr rtlCol="0">
            <a:noAutofit/>
          </a:bodyPr>
          <a:lstStyle/>
          <a:p>
            <a:pPr algn="just" rtl="0" eaLnBrk="1" fontAlgn="auto" hangingPunct="1">
              <a:spcAft>
                <a:spcPts val="0"/>
              </a:spcAft>
              <a:defRPr/>
            </a:pPr>
            <a:r>
              <a:rPr lang="tg-Cyrl-TJ" sz="3600" dirty="0" smtClean="0">
                <a:latin typeface="Palatino Linotype" pitchFamily="18" charset="0"/>
              </a:rPr>
              <a:t>Оиша духтараке аз ин шаҳр аст, Падару модараш ӯро мувофиқи номи модари муъминон Оиша (р.з) ҳамсари Расули Худо (с) номгузори кардааст.</a:t>
            </a:r>
            <a:r>
              <a:rPr lang="en-US" sz="3600" dirty="0" smtClean="0">
                <a:latin typeface="Palatino Linotype" pitchFamily="18" charset="0"/>
              </a:rPr>
              <a:t/>
            </a:r>
            <a:br>
              <a:rPr lang="en-US" sz="3600" dirty="0" smtClean="0">
                <a:latin typeface="Palatino Linotype" pitchFamily="18" charset="0"/>
              </a:rPr>
            </a:br>
            <a:r>
              <a:rPr lang="tg-Cyrl-TJ" sz="3600" dirty="0" smtClean="0">
                <a:latin typeface="Palatino Linotype" pitchFamily="18" charset="0"/>
              </a:rPr>
              <a:t>Вақте ки Оиша аз иди муҳаббат бохабар шуд</a:t>
            </a:r>
            <a:r>
              <a:rPr lang="en-US" sz="3600" dirty="0" smtClean="0">
                <a:latin typeface="Palatino Linotype" pitchFamily="18" charset="0"/>
              </a:rPr>
              <a:t> </a:t>
            </a:r>
            <a:r>
              <a:rPr lang="tg-Cyrl-TJ" sz="3600" dirty="0" smtClean="0">
                <a:latin typeface="Palatino Linotype" pitchFamily="18" charset="0"/>
              </a:rPr>
              <a:t>-ин иди Румониҳои бутпараст аст- Ин идро кофирон пешвоз мегиранд ва ба ҳамдигар гулҳои садбарги сурх туҳфа мекунанд. Ин рӯз рӯзи фасод ва амалҳои ибоҳи ва бебандубори аст.</a:t>
            </a:r>
            <a:endParaRPr lang="ar-SA" sz="3600" dirty="0">
              <a:latin typeface="Palatino Linotype" pitchFamily="18"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6419872"/>
          </a:xfrm>
        </p:spPr>
        <p:txBody>
          <a:bodyPr rtlCol="0">
            <a:noAutofit/>
          </a:bodyPr>
          <a:lstStyle/>
          <a:p>
            <a:pPr algn="just" rtl="0" eaLnBrk="1" fontAlgn="auto" hangingPunct="1">
              <a:spcAft>
                <a:spcPts val="0"/>
              </a:spcAft>
              <a:defRPr/>
            </a:pPr>
            <a:r>
              <a:rPr lang="tg-Cyrl-TJ" sz="3400" dirty="0" smtClean="0">
                <a:latin typeface="Palatino Linotype" pitchFamily="18" charset="0"/>
              </a:rPr>
              <a:t>Оиша бо шитоб ба фурушгоҳи гулфуруши рафта як даста гули сурхи қиммат харидори кард, Ӯ донишҷӯ аст, ва пули зиёде ҳам надорад, вале бо вуҷуди ин ӯ пули зиёде дода ин гулҳоро барои иди муҳаббат, ки иди кофирону бутпарастон аст харидори кардааст. Ва дар тан либоси сурх пушида гули сурхи садбаргро ба пешаш овезон карда буд, ҳатто попуши сурх ва сумкачаи сурх ба даст гирифта буд ва ҳаминхел....</a:t>
            </a:r>
            <a:endParaRPr lang="ar-SA" sz="3400" dirty="0">
              <a:latin typeface="Palatino Linotype" pitchFamily="18" charset="0"/>
            </a:endParaRP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85720" y="152400"/>
            <a:ext cx="8501122" cy="6491310"/>
          </a:xfrm>
        </p:spPr>
        <p:txBody>
          <a:bodyPr rtlCol="0">
            <a:noAutofit/>
          </a:bodyPr>
          <a:lstStyle/>
          <a:p>
            <a:pPr algn="just" rtl="0" eaLnBrk="1" fontAlgn="auto" hangingPunct="1">
              <a:spcAft>
                <a:spcPts val="0"/>
              </a:spcAft>
              <a:defRPr/>
            </a:pPr>
            <a:r>
              <a:rPr lang="tg-Cyrl-TJ" sz="3300" dirty="0" smtClean="0">
                <a:latin typeface="Palatino Linotype" pitchFamily="18" charset="0"/>
              </a:rPr>
              <a:t>Ин Оиша духтари мусулмон ин корро кардааст, оё бовар мекунед?</a:t>
            </a:r>
            <a:r>
              <a:rPr lang="en-US" sz="3300" dirty="0" smtClean="0">
                <a:latin typeface="Palatino Linotype" pitchFamily="18" charset="0"/>
              </a:rPr>
              <a:t/>
            </a:r>
            <a:br>
              <a:rPr lang="en-US" sz="3300" dirty="0" smtClean="0">
                <a:latin typeface="Palatino Linotype" pitchFamily="18" charset="0"/>
              </a:rPr>
            </a:br>
            <a:r>
              <a:rPr lang="tg-Cyrl-TJ" sz="3300" dirty="0" smtClean="0">
                <a:latin typeface="Palatino Linotype" pitchFamily="18" charset="0"/>
              </a:rPr>
              <a:t>Бо таъаҷҷуби дарднок гуфтанд: Бале баъзе духтарони мо ҳам ин корро карданд, ин бисёр дар байни мардум паҳн шудааст.</a:t>
            </a:r>
            <a:r>
              <a:rPr lang="en-US" sz="3300" dirty="0" smtClean="0">
                <a:latin typeface="Palatino Linotype" pitchFamily="18" charset="0"/>
              </a:rPr>
              <a:t/>
            </a:r>
            <a:br>
              <a:rPr lang="en-US" sz="3300" dirty="0" smtClean="0">
                <a:latin typeface="Palatino Linotype" pitchFamily="18" charset="0"/>
              </a:rPr>
            </a:br>
            <a:r>
              <a:rPr lang="tg-Cyrl-TJ" sz="3300" dirty="0" smtClean="0">
                <a:latin typeface="Palatino Linotype" pitchFamily="18" charset="0"/>
              </a:rPr>
              <a:t>Аҳмад дасташро таккон дода баланд карда гуфт: Даҳ сол дар Амрико зиндаги кардам, қасам ба Худо ягон кофиреро надидам ки ягон иди мусулмониро пешвоз гирифта бошад, ва на касеро дидам ки аз хурсандиҳо ва идҳои мо бипурсад!</a:t>
            </a:r>
            <a:endParaRPr lang="ar-SA" sz="3300" dirty="0">
              <a:latin typeface="Palatino Linotype" pitchFamily="18" charset="0"/>
            </a:endParaRP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329642" cy="6419872"/>
          </a:xfrm>
        </p:spPr>
        <p:txBody>
          <a:bodyPr rtlCol="0">
            <a:noAutofit/>
          </a:bodyPr>
          <a:lstStyle/>
          <a:p>
            <a:pPr algn="just" rtl="0" eaLnBrk="1" fontAlgn="auto" hangingPunct="1">
              <a:spcAft>
                <a:spcPts val="0"/>
              </a:spcAft>
              <a:defRPr/>
            </a:pPr>
            <a:r>
              <a:rPr lang="tg-Cyrl-TJ" sz="3300" dirty="0" smtClean="0">
                <a:latin typeface="Palatino Linotype" pitchFamily="18" charset="0"/>
              </a:rPr>
              <a:t>Ҳатто иди хурдакаке ки баъди рамазон дар ҳуҷраам гузаронидам, вақте фаҳмиданд ки иди исломӣ аст касе даъватамро напазируфт ва аз дарам надаромад.</a:t>
            </a:r>
            <a:r>
              <a:rPr lang="en-US" sz="3300" dirty="0" smtClean="0">
                <a:latin typeface="Palatino Linotype" pitchFamily="18" charset="0"/>
              </a:rPr>
              <a:t/>
            </a:r>
            <a:br>
              <a:rPr lang="en-US" sz="3300" dirty="0" smtClean="0">
                <a:latin typeface="Palatino Linotype" pitchFamily="18" charset="0"/>
              </a:rPr>
            </a:br>
            <a:r>
              <a:rPr lang="tg-Cyrl-TJ" sz="3300" dirty="0" smtClean="0">
                <a:latin typeface="Palatino Linotype" pitchFamily="18" charset="0"/>
              </a:rPr>
              <a:t>Муддати дарозе дар ғарб зиндаги кардам ва ин ҳолатҳоро бо чашми сарам дидам, вале ҳангоме ки ба ватанам баргаштам, дидам ки мо ҳама идҳои оҳоро пешвоз мегирем ва хушҳоли мекунем, дар ҳоле ки ҳамаи онҳо иборат аз фаҳшу фасоду куфру бебандубори аст.</a:t>
            </a:r>
            <a:endParaRPr lang="ar-SA" sz="3300" dirty="0">
              <a:latin typeface="Palatino Linotype" pitchFamily="18" charset="0"/>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6348434"/>
          </a:xfrm>
        </p:spPr>
        <p:txBody>
          <a:bodyPr rtlCol="0">
            <a:noAutofit/>
          </a:bodyPr>
          <a:lstStyle/>
          <a:p>
            <a:pPr algn="just" rtl="0" eaLnBrk="1" fontAlgn="auto" hangingPunct="1">
              <a:spcAft>
                <a:spcPts val="0"/>
              </a:spcAft>
              <a:defRPr/>
            </a:pPr>
            <a:r>
              <a:rPr lang="tg-Cyrl-TJ" sz="3600" dirty="0" smtClean="0">
                <a:latin typeface="Palatino Linotype" pitchFamily="18" charset="0"/>
              </a:rPr>
              <a:t>Баъзе аз аҳли ислом ҳастанд, ки бисёри аз шаъоири исломиро барбод додаанд ва барояш сар ҳам набароварданд. Ҳатто дар соли гузашта баъзе ҷавонони мусулмон намози идро нахонданд! Аммо идҳои модару муҳаббату... чиқадар туҳфаҳо харида шуд, ҳатто кор ба ҷое расидааст, ки кӯдакон иди модарро аз идҳои исломӣ зиёдтар дӯст медоранд.</a:t>
            </a:r>
            <a:endParaRPr lang="ar-SA" sz="3600" dirty="0">
              <a:latin typeface="Palatino Linotype" pitchFamily="18" charset="0"/>
            </a:endParaRPr>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6348434"/>
          </a:xfrm>
        </p:spPr>
        <p:txBody>
          <a:bodyPr rtlCol="0"/>
          <a:lstStyle/>
          <a:p>
            <a:pPr algn="just" rtl="0" eaLnBrk="1" fontAlgn="auto" hangingPunct="1">
              <a:spcAft>
                <a:spcPts val="0"/>
              </a:spcAft>
              <a:defRPr/>
            </a:pPr>
            <a:r>
              <a:rPr lang="tg-Cyrl-TJ" sz="3600" dirty="0" smtClean="0">
                <a:latin typeface="Palatino Linotype" pitchFamily="18" charset="0"/>
              </a:rPr>
              <a:t>Агарчанде ӯ тақрибан рӯзашро дар шаҳр мегузаронад, зеро ӯ машғул ба тиҷорат аст, вале бегоҳ ки шуд рӯ ба хонаи худ ва шаҳраки худ меорад. Ва онҷо оромона ва бо роҳат ҳамроҳи оилааш вақташро мегузаронад.</a:t>
            </a:r>
            <a:r>
              <a:rPr lang="en-US" sz="3600" dirty="0" smtClean="0">
                <a:latin typeface="Palatino Linotype" pitchFamily="18" charset="0"/>
              </a:rPr>
              <a:t/>
            </a:r>
            <a:br>
              <a:rPr lang="en-US" sz="3600" dirty="0" smtClean="0">
                <a:latin typeface="Palatino Linotype" pitchFamily="18" charset="0"/>
              </a:rPr>
            </a:br>
            <a:r>
              <a:rPr lang="tg-Cyrl-TJ" sz="3600" dirty="0" smtClean="0">
                <a:latin typeface="Palatino Linotype" pitchFamily="18" charset="0"/>
              </a:rPr>
              <a:t>Оилаи Ҷорҷ иборат аз 5 нафар аст, худаш ва ҳамсару ду духтар ва як писараш, ки мактаби миёнаро хатм намуда, дар фикри дохил шудан ба ягон донишгоҳи пешрафта аст.</a:t>
            </a:r>
            <a:endParaRPr lang="ar-SA" sz="3600" dirty="0">
              <a:latin typeface="Palatino Linotype" pitchFamily="18"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6419872"/>
          </a:xfrm>
        </p:spPr>
        <p:txBody>
          <a:bodyPr rtlCol="0">
            <a:noAutofit/>
          </a:bodyPr>
          <a:lstStyle/>
          <a:p>
            <a:pPr algn="just" rtl="0" eaLnBrk="1" fontAlgn="auto" hangingPunct="1">
              <a:spcAft>
                <a:spcPts val="0"/>
              </a:spcAft>
              <a:defRPr/>
            </a:pPr>
            <a:r>
              <a:rPr lang="tg-Cyrl-TJ" sz="3600" dirty="0" smtClean="0">
                <a:latin typeface="Palatino Linotype" pitchFamily="18" charset="0"/>
              </a:rPr>
              <a:t>Дар ҳоле ки идҳо аз ҷумлаи ибодатҳо ва нишонаҳои ислом ва хусусиятҳои уммати исломӣ ба шумор мераванд.</a:t>
            </a:r>
            <a:r>
              <a:rPr lang="en-US" sz="3600" dirty="0" smtClean="0">
                <a:latin typeface="Palatino Linotype" pitchFamily="18" charset="0"/>
              </a:rPr>
              <a:t/>
            </a:r>
            <a:br>
              <a:rPr lang="en-US" sz="3600" dirty="0" smtClean="0">
                <a:latin typeface="Palatino Linotype" pitchFamily="18" charset="0"/>
              </a:rPr>
            </a:br>
            <a:r>
              <a:rPr lang="tg-Cyrl-TJ" sz="3600" dirty="0" smtClean="0">
                <a:latin typeface="Palatino Linotype" pitchFamily="18" charset="0"/>
              </a:rPr>
              <a:t>Ибодатеро ки ба воситаи он ба Худо наздик мешавем фаромуш кардем ва аз он дур шудем, дар ҳоле ки дар байни идҳои кофирон ва душманони миллати ислом бо як пайрави ва худфурухтаги ғарқ шудаем.</a:t>
            </a:r>
            <a:endParaRPr lang="ar-SA" sz="3600" dirty="0">
              <a:latin typeface="Palatino Linotype" pitchFamily="18" charset="0"/>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6348434"/>
          </a:xfrm>
        </p:spPr>
        <p:txBody>
          <a:bodyPr rtlCol="0">
            <a:noAutofit/>
          </a:bodyPr>
          <a:lstStyle/>
          <a:p>
            <a:pPr algn="just" rtl="0" eaLnBrk="1" fontAlgn="auto" hangingPunct="1">
              <a:spcAft>
                <a:spcPts val="0"/>
              </a:spcAft>
              <a:defRPr/>
            </a:pPr>
            <a:r>
              <a:rPr lang="tg-Cyrl-TJ" sz="3500" dirty="0" smtClean="0">
                <a:latin typeface="Palatino Linotype" pitchFamily="18" charset="0"/>
              </a:rPr>
              <a:t>Аҳмад ибни Абдулҳалим (р.ҳ) мегӯяд: «Барои мусулмонон ҳалол нест, дар чизе  ки аз хусусиятҳои идҳои кофирон аст мисли таъом, либос, шустушуй, оташ афрӯхтан, манъ кардани ягон одат ё ибодат ё дигар чизҳо ба кофирон монанди кунанд.</a:t>
            </a:r>
            <a:r>
              <a:rPr lang="en-US" sz="3500" dirty="0" smtClean="0">
                <a:latin typeface="Palatino Linotype" pitchFamily="18" charset="0"/>
              </a:rPr>
              <a:t/>
            </a:r>
            <a:br>
              <a:rPr lang="en-US" sz="3500" dirty="0" smtClean="0">
                <a:latin typeface="Palatino Linotype" pitchFamily="18" charset="0"/>
              </a:rPr>
            </a:br>
            <a:r>
              <a:rPr lang="tg-Cyrl-TJ" sz="3500" dirty="0" smtClean="0">
                <a:latin typeface="Palatino Linotype" pitchFamily="18" charset="0"/>
              </a:rPr>
              <a:t>Инчунин дар ин рӯз таъом пухтан, (барои иди кофирон) туҳфа додан, хариду фуруши чизҳое ки барои он ид аст, ҳалол нест.</a:t>
            </a:r>
            <a:endParaRPr lang="ar-SA" sz="3500" dirty="0">
              <a:latin typeface="Palatino Linotype" pitchFamily="18" charset="0"/>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6419872"/>
          </a:xfrm>
        </p:spPr>
        <p:txBody>
          <a:bodyPr rtlCol="0"/>
          <a:lstStyle/>
          <a:p>
            <a:pPr algn="just" rtl="0" eaLnBrk="1" fontAlgn="auto" hangingPunct="1">
              <a:spcAft>
                <a:spcPts val="0"/>
              </a:spcAft>
              <a:defRPr/>
            </a:pPr>
            <a:r>
              <a:rPr lang="tg-Cyrl-TJ" sz="3600" dirty="0" smtClean="0">
                <a:latin typeface="Palatino Linotype" pitchFamily="18" charset="0"/>
              </a:rPr>
              <a:t>Инчунин иштироки кудакон дар бозиҳои идонаи кофирон ва пушидани зебу зиннат барои он идҳо манъ аст.</a:t>
            </a:r>
            <a:r>
              <a:rPr lang="en-US" sz="3600" dirty="0" smtClean="0">
                <a:latin typeface="Palatino Linotype" pitchFamily="18" charset="0"/>
              </a:rPr>
              <a:t/>
            </a:r>
            <a:br>
              <a:rPr lang="en-US" sz="3600" dirty="0" smtClean="0">
                <a:latin typeface="Palatino Linotype" pitchFamily="18" charset="0"/>
              </a:rPr>
            </a:br>
            <a:r>
              <a:rPr lang="tg-Cyrl-TJ" sz="3600" dirty="0" smtClean="0">
                <a:latin typeface="Palatino Linotype" pitchFamily="18" charset="0"/>
              </a:rPr>
              <a:t>Дар умум бояд мусулмонон барои иди кофирон ягон амали хосси онҳоро иҷро накунанд, балки рӯзи иди кофирон назди мусулмонон мисли дигар рӯзҳои муқарари назди мусулмонон бошад».</a:t>
            </a:r>
            <a:endParaRPr lang="ar-SA" sz="3600" dirty="0">
              <a:latin typeface="Palatino Linotype" pitchFamily="18" charset="0"/>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6419872"/>
          </a:xfrm>
        </p:spPr>
        <p:txBody>
          <a:bodyPr rtlCol="0"/>
          <a:lstStyle/>
          <a:p>
            <a:pPr algn="just" rtl="0" eaLnBrk="1" fontAlgn="auto" hangingPunct="1">
              <a:spcAft>
                <a:spcPts val="0"/>
              </a:spcAft>
              <a:defRPr/>
            </a:pPr>
            <a:r>
              <a:rPr lang="tg-Cyrl-TJ" sz="3900" dirty="0" smtClean="0">
                <a:latin typeface="Palatino Linotype" pitchFamily="18" charset="0"/>
              </a:rPr>
              <a:t>Ибни Қайим (р.ҳ) мегуяд: «Ва аммо табрику таҳният гуфтан дар шаъоир ва идҳои кофирон, ки хосс барои онҳо аст, бо иттифоқ ҳаром аст. Мисли: табрик намудани онҳо дар идҳояшон ва рӯза гирифтанашон. Гуфтани: Идатон муборак, ё ба ин ид туро табрик мегуям.</a:t>
            </a:r>
            <a:endParaRPr lang="ar-SA" sz="3900" dirty="0">
              <a:latin typeface="Palatino Linotype" pitchFamily="18" charset="0"/>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85720" y="152400"/>
            <a:ext cx="8572560" cy="6491310"/>
          </a:xfrm>
        </p:spPr>
        <p:txBody>
          <a:bodyPr rtlCol="0">
            <a:noAutofit/>
          </a:bodyPr>
          <a:lstStyle/>
          <a:p>
            <a:pPr algn="just" rtl="0" eaLnBrk="1" fontAlgn="auto" hangingPunct="1">
              <a:spcAft>
                <a:spcPts val="0"/>
              </a:spcAft>
              <a:defRPr/>
            </a:pPr>
            <a:r>
              <a:rPr lang="tg-Cyrl-TJ" sz="3600" dirty="0" smtClean="0">
                <a:latin typeface="Palatino Linotype" pitchFamily="18" charset="0"/>
              </a:rPr>
              <a:t>Гуяндаи ин табрикот агарчанде кофир намешавад вале ин амалаш аз ҷумлаи муҳаррамот аст, (дини ислом онро ҳаром гардонидааст) Ва ин амалаш ба монанди он аст ки ӯро барои ба салиб (крест) саҷда карданаш табрик намудааст, балки ин дар назди Худо бузургтар (дар гуноҳ) ва нафратовартар аст аз таҳнияти ба арақнуши, куштан ва зинокори ва ғайра.</a:t>
            </a:r>
            <a:endParaRPr lang="ar-SA" sz="3600" dirty="0">
              <a:latin typeface="Palatino Linotype" pitchFamily="18" charset="0"/>
            </a:endParaRP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6276996"/>
          </a:xfrm>
        </p:spPr>
        <p:txBody>
          <a:bodyPr rtlCol="0"/>
          <a:lstStyle/>
          <a:p>
            <a:pPr algn="just" rtl="0" eaLnBrk="1" fontAlgn="auto" hangingPunct="1">
              <a:spcAft>
                <a:spcPts val="0"/>
              </a:spcAft>
              <a:defRPr/>
            </a:pPr>
            <a:r>
              <a:rPr lang="tg-Cyrl-TJ" sz="3600" dirty="0" smtClean="0">
                <a:latin typeface="Palatino Linotype" pitchFamily="18" charset="0"/>
              </a:rPr>
              <a:t>Ва бисёри касоне ки дин дар назди онҳо қадр надорад дар хатоиҳо воқеъ мешаванд, вале намедонанд, ки ин корашон чиқадар қабеҳу ҳақир аст. </a:t>
            </a:r>
            <a:r>
              <a:rPr lang="en-US" sz="3600" dirty="0" smtClean="0">
                <a:latin typeface="Palatino Linotype" pitchFamily="18" charset="0"/>
              </a:rPr>
              <a:t/>
            </a:r>
            <a:br>
              <a:rPr lang="en-US" sz="3600" dirty="0" smtClean="0">
                <a:latin typeface="Palatino Linotype" pitchFamily="18" charset="0"/>
              </a:rPr>
            </a:br>
            <a:r>
              <a:rPr lang="tg-Cyrl-TJ" sz="3600" dirty="0" smtClean="0">
                <a:latin typeface="Palatino Linotype" pitchFamily="18" charset="0"/>
              </a:rPr>
              <a:t>Пас  касе  нафареро барои  гуноҳе ё бидъате ё амали куфри табрику таҳният гӯяд , худро бар ғазабу азоби Худованд ва нафраташ гирифтор намудааст».</a:t>
            </a:r>
            <a:endParaRPr lang="ar-SA" sz="3600" dirty="0">
              <a:latin typeface="Palatino Linotyp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85720" y="152400"/>
            <a:ext cx="8572560" cy="6348434"/>
          </a:xfrm>
        </p:spPr>
        <p:txBody>
          <a:bodyPr rtlCol="0"/>
          <a:lstStyle/>
          <a:p>
            <a:pPr algn="just" rtl="0" eaLnBrk="1" fontAlgn="auto" hangingPunct="1">
              <a:spcAft>
                <a:spcPts val="0"/>
              </a:spcAft>
              <a:defRPr/>
            </a:pPr>
            <a:r>
              <a:rPr lang="tg-Cyrl-TJ" sz="3600" dirty="0" smtClean="0">
                <a:latin typeface="Palatino Linotype" pitchFamily="18" charset="0"/>
              </a:rPr>
              <a:t>Аҳмад дар ҳоле ки ҳамаро хомуши фаро гирифта буд, гуфт: Ман аз мусулмон ва мусулмонзане таъаҷҷуб мекунам, ки ин ҳадиси Расули худоро мешунавад вале дар дили у ҷойгир намешавад. Расули Худо (с) мефармояд: «Касе ба қавме (қавми кофир ё оташпараст ё ҳар қавме бошад) ташаббуҳ ва монанди кунад, пас ӯ аз он қавм аст».</a:t>
            </a:r>
            <a:endParaRPr lang="ar-SA" sz="3600" dirty="0">
              <a:latin typeface="Palatino Linotype" pitchFamily="18" charset="0"/>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6348434"/>
          </a:xfrm>
        </p:spPr>
        <p:txBody>
          <a:bodyPr rtlCol="0">
            <a:noAutofit/>
          </a:bodyPr>
          <a:lstStyle/>
          <a:p>
            <a:pPr algn="just" rtl="0" eaLnBrk="1" fontAlgn="auto" hangingPunct="1">
              <a:spcAft>
                <a:spcPts val="0"/>
              </a:spcAft>
              <a:defRPr/>
            </a:pPr>
            <a:r>
              <a:rPr lang="tg-Cyrl-TJ" sz="3600" dirty="0" smtClean="0">
                <a:latin typeface="Palatino Linotype" pitchFamily="18" charset="0"/>
              </a:rPr>
              <a:t>Ибни Таймия дар шарҳи ин ҳадис мегуяд: Камтарин далолат дар ин ҳадис маънои ҳаром будани ташаббуҳ ва монанди кардан ба кофиронро дорад, агарчанде зоҳири ҳадис далолати куфри ташаббуҳ ва монандикунандаро дорад. Чигунае ки Худованд мефармояд: «</a:t>
            </a:r>
            <a:r>
              <a:rPr lang="tg-Cyrl-TJ" sz="3600" cap="all" dirty="0" smtClean="0">
                <a:latin typeface="Palatino Linotype" pitchFamily="18" charset="0"/>
              </a:rPr>
              <a:t>Ҳ</a:t>
            </a:r>
            <a:r>
              <a:rPr lang="tg-Cyrl-TJ" sz="3600" dirty="0" smtClean="0">
                <a:latin typeface="Palatino Linotype" pitchFamily="18" charset="0"/>
              </a:rPr>
              <a:t>ар кас аз шумо, ки эшонро дӯст гирад, дар зумраи онҳост» Моида 51</a:t>
            </a:r>
            <a:endParaRPr lang="ar-SA" sz="3600" dirty="0">
              <a:latin typeface="Palatino Linotype" pitchFamily="18" charset="0"/>
            </a:endParaRP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6276996"/>
          </a:xfrm>
        </p:spPr>
        <p:txBody>
          <a:bodyPr rtlCol="0"/>
          <a:lstStyle/>
          <a:p>
            <a:pPr algn="just" rtl="0" eaLnBrk="1" fontAlgn="auto" hangingPunct="1">
              <a:spcAft>
                <a:spcPts val="0"/>
              </a:spcAft>
              <a:defRPr/>
            </a:pPr>
            <a:r>
              <a:rPr lang="tg-Cyrl-TJ" dirty="0" smtClean="0">
                <a:latin typeface="Palatino Linotype" pitchFamily="18" charset="0"/>
              </a:rPr>
              <a:t>Дар охир Аҳмад бо ғаму андуҳ ва ҳиссиёти талх рӯй ба ҳозирин оварда гуфт: Ҷавоб диҳед! Оё Ҷорҷ қурбони кард ва онро мувофиқи суннат се та</a:t>
            </a:r>
            <a:r>
              <a:rPr lang="en-US" dirty="0" smtClean="0">
                <a:latin typeface="Palatino Linotype" pitchFamily="18" charset="0"/>
              </a:rPr>
              <a:t>қ</a:t>
            </a:r>
            <a:r>
              <a:rPr lang="tg-Cyrl-TJ" dirty="0" smtClean="0">
                <a:latin typeface="Palatino Linotype" pitchFamily="18" charset="0"/>
              </a:rPr>
              <a:t>сим кард? Ё инки ин маҳзи хаёл аст ва ҳеҷгоҳ рӯйи ҳақиқатро намебинад?  </a:t>
            </a:r>
            <a:endParaRPr lang="ar-SA" dirty="0">
              <a:latin typeface="Palatino Linotype" pitchFamily="18" charset="0"/>
            </a:endParaRPr>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1071538" y="2000240"/>
            <a:ext cx="7101876" cy="1169551"/>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auto">
              <a:spcBef>
                <a:spcPts val="0"/>
              </a:spcBef>
              <a:spcAft>
                <a:spcPts val="0"/>
              </a:spcAft>
              <a:defRPr/>
            </a:pPr>
            <a:r>
              <a:rPr lang="en-US" sz="7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rPr>
              <a:t>Islamhouse.com</a:t>
            </a:r>
            <a:endParaRPr lang="ar-SA" sz="7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iterate type="lt">
                                    <p:tmPct val="0"/>
                                  </p:iterate>
                                  <p:childTnLst>
                                    <p:set>
                                      <p:cBhvr>
                                        <p:cTn id="6" dur="1" fill="hold">
                                          <p:stCondLst>
                                            <p:cond delay="0"/>
                                          </p:stCondLst>
                                        </p:cTn>
                                        <p:tgtEl>
                                          <p:spTgt spid="3"/>
                                        </p:tgtEl>
                                        <p:attrNameLst>
                                          <p:attrName>style.visibility</p:attrName>
                                        </p:attrNameLst>
                                      </p:cBhvr>
                                      <p:to>
                                        <p:strVal val="visible"/>
                                      </p:to>
                                    </p:set>
                                    <p:animEffect transition="in" filter="fade">
                                      <p:cBhvr>
                                        <p:cTn id="7" dur="770" decel="100000"/>
                                        <p:tgtEl>
                                          <p:spTgt spid="3"/>
                                        </p:tgtEl>
                                      </p:cBhvr>
                                    </p:animEffect>
                                    <p:animScale>
                                      <p:cBhvr>
                                        <p:cTn id="8" dur="770" decel="100000"/>
                                        <p:tgtEl>
                                          <p:spTgt spid="3"/>
                                        </p:tgtEl>
                                      </p:cBhvr>
                                      <p:from x="10000" y="10000"/>
                                      <p:to x="200000" y="450000"/>
                                    </p:animScale>
                                    <p:animScale>
                                      <p:cBhvr>
                                        <p:cTn id="9" dur="1230" accel="100000" fill="hold">
                                          <p:stCondLst>
                                            <p:cond delay="770"/>
                                          </p:stCondLst>
                                        </p:cTn>
                                        <p:tgtEl>
                                          <p:spTgt spid="3"/>
                                        </p:tgtEl>
                                      </p:cBhvr>
                                      <p:from x="200000" y="450000"/>
                                      <p:to x="100000" y="100000"/>
                                    </p:animScale>
                                    <p:set>
                                      <p:cBhvr>
                                        <p:cTn id="10" dur="770" fill="hold"/>
                                        <p:tgtEl>
                                          <p:spTgt spid="3"/>
                                        </p:tgtEl>
                                        <p:attrNameLst>
                                          <p:attrName>ppt_x</p:attrName>
                                        </p:attrNameLst>
                                      </p:cBhvr>
                                      <p:to>
                                        <p:strVal val="(0.5)"/>
                                      </p:to>
                                    </p:set>
                                    <p:anim from="(0.5)" to="(#ppt_x)" calcmode="lin" valueType="num">
                                      <p:cBhvr>
                                        <p:cTn id="11" dur="1230" accel="100000" fill="hold">
                                          <p:stCondLst>
                                            <p:cond delay="770"/>
                                          </p:stCondLst>
                                        </p:cTn>
                                        <p:tgtEl>
                                          <p:spTgt spid="3"/>
                                        </p:tgtEl>
                                        <p:attrNameLst>
                                          <p:attrName>ppt_x</p:attrName>
                                        </p:attrNameLst>
                                      </p:cBhvr>
                                    </p:anim>
                                    <p:set>
                                      <p:cBhvr>
                                        <p:cTn id="12" dur="770" fill="hold"/>
                                        <p:tgtEl>
                                          <p:spTgt spid="3"/>
                                        </p:tgtEl>
                                        <p:attrNameLst>
                                          <p:attrName>ppt_y</p:attrName>
                                        </p:attrNameLst>
                                      </p:cBhvr>
                                      <p:to>
                                        <p:strVal val="(#ppt_y+0.4)"/>
                                      </p:to>
                                    </p:set>
                                    <p:anim from="(#ppt_y+0.4)" to="(#ppt_y)" calcmode="lin" valueType="num">
                                      <p:cBhvr>
                                        <p:cTn id="13" dur="1230" accel="100000" fill="hold">
                                          <p:stCondLst>
                                            <p:cond delay="770"/>
                                          </p:stCondLst>
                                        </p:cTn>
                                        <p:tgtEl>
                                          <p:spTgt spid="3"/>
                                        </p:tgtEl>
                                        <p:attrNameLst>
                                          <p:attrName>ppt_y</p:attrName>
                                        </p:attrNameLst>
                                      </p:cBhvr>
                                    </p:anim>
                                  </p:childTnLst>
                                </p:cTn>
                              </p:par>
                            </p:childTnLst>
                          </p:cTn>
                        </p:par>
                        <p:par>
                          <p:cTn id="14" fill="hold">
                            <p:stCondLst>
                              <p:cond delay="2000"/>
                            </p:stCondLst>
                            <p:childTnLst>
                              <p:par>
                                <p:cTn id="15" presetID="22" presetClass="emph" presetSubtype="0" fill="hold" grpId="1" nodeType="afterEffect">
                                  <p:stCondLst>
                                    <p:cond delay="0"/>
                                  </p:stCondLst>
                                  <p:iterate type="lt">
                                    <p:tmPct val="0"/>
                                  </p:iterate>
                                  <p:childTnLst>
                                    <p:animClr clrSpc="hsl">
                                      <p:cBhvr override="childStyle">
                                        <p:cTn id="16" dur="500" fill="hold"/>
                                        <p:tgtEl>
                                          <p:spTgt spid="3"/>
                                        </p:tgtEl>
                                        <p:attrNameLst>
                                          <p:attrName>style.color</p:attrName>
                                        </p:attrNameLst>
                                      </p:cBhvr>
                                      <p:by>
                                        <p:hsl h="-7200000" s="0" l="0"/>
                                      </p:by>
                                    </p:animClr>
                                    <p:animClr clrSpc="hsl">
                                      <p:cBhvr>
                                        <p:cTn id="17" dur="500" fill="hold"/>
                                        <p:tgtEl>
                                          <p:spTgt spid="3"/>
                                        </p:tgtEl>
                                        <p:attrNameLst>
                                          <p:attrName>fillcolor</p:attrName>
                                        </p:attrNameLst>
                                      </p:cBhvr>
                                      <p:by>
                                        <p:hsl h="-7200000" s="0" l="0"/>
                                      </p:by>
                                    </p:animClr>
                                    <p:animClr clrSpc="hsl">
                                      <p:cBhvr>
                                        <p:cTn id="18" dur="500" fill="hold"/>
                                        <p:tgtEl>
                                          <p:spTgt spid="3"/>
                                        </p:tgtEl>
                                        <p:attrNameLst>
                                          <p:attrName>stroke.color</p:attrName>
                                        </p:attrNameLst>
                                      </p:cBhvr>
                                      <p:by>
                                        <p:hsl h="-7200000" s="0" l="0"/>
                                      </p:by>
                                    </p:animClr>
                                    <p:set>
                                      <p:cBhvr>
                                        <p:cTn id="19" dur="500" fill="hold"/>
                                        <p:tgtEl>
                                          <p:spTgt spid="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6419872"/>
          </a:xfrm>
        </p:spPr>
        <p:txBody>
          <a:bodyPr rtlCol="0"/>
          <a:lstStyle/>
          <a:p>
            <a:pPr algn="just" rtl="0" eaLnBrk="1" fontAlgn="auto" hangingPunct="1">
              <a:spcAft>
                <a:spcPts val="0"/>
              </a:spcAft>
              <a:defRPr/>
            </a:pPr>
            <a:r>
              <a:rPr lang="tg-Cyrl-TJ" sz="3600" dirty="0" smtClean="0">
                <a:latin typeface="Palatino Linotype" pitchFamily="18" charset="0"/>
              </a:rPr>
              <a:t>Вақто ки моҳи зилҳиҷҷа омад... Ҷорҷ бо ҳамсару фарзандонаш ба радиоҳои исломи гуш медоданд, то аз даромадани моҳи зулҳиҷҷа бо хабар шаванд. Ҳатто орзу карданд, ки кош рақами телефони ягон сафорати давлати исломи наздашон мебуд ки аз даромадани моҳи зулҳиҷҷа ва рӯзи иду рӯзи арафа аз онҳо маълумот мегирифтанд.</a:t>
            </a:r>
            <a:endParaRPr lang="ar-SA" sz="3600" dirty="0">
              <a:latin typeface="Palatino Linotype" pitchFamily="18"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6205558"/>
          </a:xfrm>
        </p:spPr>
        <p:txBody>
          <a:bodyPr rtlCol="0"/>
          <a:lstStyle/>
          <a:p>
            <a:pPr algn="just" rtl="0" eaLnBrk="1" fontAlgn="auto" hangingPunct="1">
              <a:spcAft>
                <a:spcPts val="0"/>
              </a:spcAft>
              <a:defRPr/>
            </a:pPr>
            <a:r>
              <a:rPr lang="tg-Cyrl-TJ" sz="3600" dirty="0" smtClean="0">
                <a:latin typeface="Palatino Linotype" pitchFamily="18" charset="0"/>
              </a:rPr>
              <a:t>Ин хеле онҳоро машғул сохта буд, Шавҳар ҳама гушу ҳушаш ба радиёи исломи буд, ҳамсар дар ҷустуҷуи каналҳои исломи буд, ки шояд онҷо чизе бишнавад, писар бошад дар ҷустуҷуи сомонаҳои исломии интернети буд. Оилаи Ҷорҷ ба пурраги дар ин амри муҳим гирифтор буд.</a:t>
            </a:r>
            <a:endParaRPr lang="ar-SA" sz="3600" dirty="0">
              <a:latin typeface="Palatino Linotype" pitchFamily="18" charset="0"/>
            </a:endParaRPr>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6491310"/>
          </a:xfrm>
        </p:spPr>
        <p:txBody>
          <a:bodyPr rtlCol="0">
            <a:noAutofit/>
          </a:bodyPr>
          <a:lstStyle/>
          <a:p>
            <a:pPr algn="just" rtl="0" eaLnBrk="1" fontAlgn="auto" hangingPunct="1">
              <a:spcAft>
                <a:spcPts val="0"/>
              </a:spcAft>
              <a:defRPr/>
            </a:pPr>
            <a:r>
              <a:rPr lang="tg-Cyrl-TJ" sz="3600" dirty="0" smtClean="0">
                <a:latin typeface="Palatino Linotype" pitchFamily="18" charset="0"/>
              </a:rPr>
              <a:t>Ҷорҷ ба радио гуш андохта буд. Вақто ки даромадани моҳи зулҳиҷҷаро шунид изҳори хушҳоли намуда рӯ ба ҳамсару фарзандонаш оварда гуфт: Овози радио бисёр тоза аст, дар ин вақт рӯзи истодан дар арафот ва рӯзи иди қурбон эълон шуд ва овози такбиру хушҳолии мусулмонон баланд шуд, Ҷорҷ ҳам аз ин хушҳол шуданд. Онҳо ҳам мунтазири ин эълон буданд.</a:t>
            </a:r>
            <a:endParaRPr lang="ar-SA" sz="3600" dirty="0">
              <a:latin typeface="Palatino Linotype" pitchFamily="18" charset="0"/>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6276996"/>
          </a:xfrm>
        </p:spPr>
        <p:txBody>
          <a:bodyPr rtlCol="0">
            <a:noAutofit/>
          </a:bodyPr>
          <a:lstStyle/>
          <a:p>
            <a:pPr algn="just" rtl="0" eaLnBrk="1" fontAlgn="auto" hangingPunct="1">
              <a:spcAft>
                <a:spcPts val="0"/>
              </a:spcAft>
              <a:defRPr/>
            </a:pPr>
            <a:r>
              <a:rPr lang="tg-Cyrl-TJ" sz="3600" dirty="0" smtClean="0">
                <a:latin typeface="Palatino Linotype" pitchFamily="18" charset="0"/>
              </a:rPr>
              <a:t>Саҳари рӯзи дигар Ҷорҷ маблағе ки дар давоми сол барои ин иди фархунда ҷамъ карда буд бардошт ва гуфт: Ман бозори калон, ки дар шарқи шаҳр ҷойгир аст, меравам, зеро гусфанди зиндаро фақат дар онҷо пайдо мекунам.</a:t>
            </a:r>
            <a:r>
              <a:rPr lang="en-US" sz="3600" dirty="0" smtClean="0">
                <a:latin typeface="Palatino Linotype" pitchFamily="18" charset="0"/>
              </a:rPr>
              <a:t/>
            </a:r>
            <a:br>
              <a:rPr lang="en-US" sz="3600" dirty="0" smtClean="0">
                <a:latin typeface="Palatino Linotype" pitchFamily="18" charset="0"/>
              </a:rPr>
            </a:br>
            <a:r>
              <a:rPr lang="tg-Cyrl-TJ" sz="3600" dirty="0" smtClean="0">
                <a:latin typeface="Palatino Linotype" pitchFamily="18" charset="0"/>
              </a:rPr>
              <a:t> Вақте ки Ҷорҷ ба бозор расид, тамошо карда як қушқори миёнаи хуб, ки муноси қурбони кардан буд, пайдо кард. </a:t>
            </a:r>
            <a:endParaRPr lang="ar-SA" sz="3600" dirty="0">
              <a:latin typeface="Palatino Linotype" pitchFamily="18" charset="0"/>
            </a:endParaRPr>
          </a:p>
        </p:txBody>
      </p:sp>
    </p:spTree>
  </p:cSld>
  <p:clrMapOvr>
    <a:masterClrMapping/>
  </p:clrMapOvr>
  <p:transition>
    <p:wheel spokes="2"/>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57158" y="366714"/>
            <a:ext cx="8501122" cy="6134120"/>
          </a:xfrm>
        </p:spPr>
        <p:txBody>
          <a:bodyPr rtlCol="0">
            <a:noAutofit/>
          </a:bodyPr>
          <a:lstStyle/>
          <a:p>
            <a:pPr algn="just" rtl="0" eaLnBrk="1" fontAlgn="auto" hangingPunct="1">
              <a:spcAft>
                <a:spcPts val="0"/>
              </a:spcAft>
              <a:defRPr/>
            </a:pPr>
            <a:r>
              <a:rPr lang="tg-Cyrl-TJ" sz="3800" dirty="0" smtClean="0">
                <a:latin typeface="Palatino Linotype" pitchFamily="18" charset="0"/>
              </a:rPr>
              <a:t>Бо соҳиби қушқор савдо кард вале дид ки пули дар даст доштааш ками мекунад, рафта аз сандуқи бонки боз пул гирифт ва омада он қушқорро харидори кард. Зеро ӯ мехост қушқорро бо дасти худаш қурбони кунад, то инки ин шиъори исломиро, ки дар қурбони кардани гусфанд аст, бо дасти худаш ба ҷой биёрад.</a:t>
            </a:r>
            <a:endParaRPr lang="ar-SA" sz="3800" dirty="0">
              <a:latin typeface="Palatino Linotype" pitchFamily="18" charset="0"/>
            </a:endParaRPr>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6205558"/>
          </a:xfrm>
        </p:spPr>
        <p:txBody>
          <a:bodyPr rtlCol="0">
            <a:noAutofit/>
          </a:bodyPr>
          <a:lstStyle/>
          <a:p>
            <a:pPr algn="just" rtl="0" eaLnBrk="1" fontAlgn="auto" hangingPunct="1">
              <a:spcAft>
                <a:spcPts val="0"/>
              </a:spcAft>
              <a:defRPr/>
            </a:pPr>
            <a:r>
              <a:rPr lang="tg-Cyrl-TJ" sz="3600" dirty="0" smtClean="0">
                <a:latin typeface="Palatino Linotype" pitchFamily="18" charset="0"/>
              </a:rPr>
              <a:t>Ҷорҷ пушти қушқорро молиш дода уро бо ёрии фарзандонаш ба мошини сабукраваш бор кард. Овози қушқор баланд шуд, духтари панҷсолаи Ҷорҷ овози қушқорро бо лаҳҷаи ширинаш такрор мекард, ва рӯй ба сӯи падараш оварда: Падарҷон! Иди қурбон аҷаб иди зебое аст, дур аз писарбачаҳо бо духтаракон бози мекунем, доира мезанем ва овозхони мекунем.</a:t>
            </a:r>
            <a:endParaRPr lang="ar-SA" sz="3600" dirty="0">
              <a:latin typeface="Palatino Linotype" pitchFamily="18" charset="0"/>
            </a:endParaRPr>
          </a:p>
        </p:txBody>
      </p:sp>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untain">
  <a:themeElements>
    <a:clrScheme name="Mountain">
      <a:dk1>
        <a:srgbClr val="000000"/>
      </a:dk1>
      <a:lt1>
        <a:srgbClr val="FFFFFF"/>
      </a:lt1>
      <a:dk2>
        <a:srgbClr val="0536B3"/>
      </a:dk2>
      <a:lt2>
        <a:srgbClr val="7CB7F8"/>
      </a:lt2>
      <a:accent1>
        <a:srgbClr val="3F9EE4"/>
      </a:accent1>
      <a:accent2>
        <a:srgbClr val="77B559"/>
      </a:accent2>
      <a:accent3>
        <a:srgbClr val="E4A81B"/>
      </a:accent3>
      <a:accent4>
        <a:srgbClr val="108BB4"/>
      </a:accent4>
      <a:accent5>
        <a:srgbClr val="DA7328"/>
      </a:accent5>
      <a:accent6>
        <a:srgbClr val="AE589F"/>
      </a:accent6>
      <a:hlink>
        <a:srgbClr val="460245"/>
      </a:hlink>
      <a:folHlink>
        <a:srgbClr val="AC17D6"/>
      </a:folHlink>
    </a:clrScheme>
    <a:fontScheme name="Mountain">
      <a:majorFont>
        <a:latin typeface="Gill Sans MT"/>
        <a:ea typeface=""/>
        <a:cs typeface=""/>
        <a:font script="Cyrl" typeface="Arial"/>
        <a:font script="Grek" typeface="Arial"/>
        <a:font script="Jpan" typeface="HG丸ｺﾞｼｯｸM-PRO"/>
        <a:font script="Hang" typeface="HY 헤드라인 M"/>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ill Sans MT"/>
        <a:ea typeface=""/>
        <a:cs typeface=""/>
        <a:font script="Cyrl" typeface="Arial"/>
        <a:font script="Grek" typeface="Arial"/>
        <a:font script="Jpan" typeface="HG丸ｺﾞｼｯｸM-PRO"/>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untain">
      <a:fillStyleLst>
        <a:solidFill>
          <a:schemeClr val="phClr"/>
        </a:solidFill>
        <a:gradFill rotWithShape="1">
          <a:gsLst>
            <a:gs pos="0">
              <a:schemeClr val="phClr">
                <a:tint val="100000"/>
                <a:shade val="100000"/>
                <a:hueMod val="100000"/>
                <a:satMod val="100000"/>
              </a:schemeClr>
            </a:gs>
            <a:gs pos="50000">
              <a:schemeClr val="phClr">
                <a:tint val="25000"/>
                <a:shade val="100000"/>
                <a:hueMod val="100000"/>
                <a:satMod val="100000"/>
              </a:schemeClr>
            </a:gs>
            <a:gs pos="100000">
              <a:schemeClr val="phClr">
                <a:tint val="100000"/>
                <a:shade val="100000"/>
                <a:hueMod val="100000"/>
                <a:satMod val="100000"/>
              </a:schemeClr>
            </a:gs>
          </a:gsLst>
          <a:lin ang="5400000" scaled="1"/>
        </a:gradFill>
        <a:gradFill rotWithShape="1">
          <a:gsLst>
            <a:gs pos="0">
              <a:schemeClr val="phClr">
                <a:tint val="40000"/>
                <a:shade val="100000"/>
                <a:hueMod val="100000"/>
                <a:satMod val="100000"/>
              </a:schemeClr>
            </a:gs>
            <a:gs pos="30000">
              <a:schemeClr val="phClr">
                <a:tint val="100000"/>
                <a:shade val="100000"/>
                <a:hueMod val="100000"/>
                <a:satMod val="100000"/>
              </a:schemeClr>
            </a:gs>
            <a:gs pos="68000">
              <a:schemeClr val="phClr">
                <a:tint val="100000"/>
                <a:shade val="100000"/>
                <a:hueMod val="100000"/>
                <a:satMod val="100000"/>
              </a:schemeClr>
            </a:gs>
            <a:gs pos="100000">
              <a:schemeClr val="phClr">
                <a:tint val="40000"/>
                <a:shade val="100000"/>
                <a:hueMod val="100000"/>
                <a:satMod val="100000"/>
              </a:schemeClr>
            </a:gs>
          </a:gsLst>
          <a:lin ang="5400000" scaled="1"/>
        </a:gradFill>
      </a:fillStyleLst>
      <a:lnStyleLst>
        <a:ln w="127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br" rotWithShape="0">
              <a:srgbClr val="000000">
                <a:alpha val="0"/>
              </a:srgbClr>
            </a:outerShdw>
          </a:effectLst>
        </a:effectStyle>
        <a:effectStyle>
          <a:effectLst>
            <a:outerShdw blurRad="38100" dist="25400" dir="5400000" algn="ctr" rotWithShape="0">
              <a:srgbClr val="EBE9ED">
                <a:alpha val="0"/>
              </a:srgbClr>
            </a:outerShdw>
          </a:effectLst>
          <a:scene3d>
            <a:camera prst="orthographicFront">
              <a:rot lat="0" lon="0" rev="0"/>
            </a:camera>
            <a:lightRig rig="glow" dir="b"/>
          </a:scene3d>
          <a:sp3d contourW="6350" prstMaterial="softEdge">
            <a:bevelT w="25400" h="25400"/>
            <a:contourClr>
              <a:schemeClr val="phClr">
                <a:tint val="90000"/>
                <a:shade val="100000"/>
                <a:hueMod val="100000"/>
                <a:satMod val="100000"/>
              </a:schemeClr>
            </a:contourClr>
          </a:sp3d>
        </a:effectStyle>
        <a:effectStyle>
          <a:effectLst>
            <a:reflection blurRad="12700" stA="40000" endPos="40000" dist="25400" dir="5400000" sy="-100000" rotWithShape="0"/>
          </a:effectLst>
          <a:scene3d>
            <a:camera prst="perspectiveFront"/>
            <a:lightRig rig="glow" dir="b"/>
          </a:scene3d>
          <a:sp3d contourW="6350" prstMaterial="softEdge">
            <a:bevelT w="50800" h="25400"/>
            <a:contourClr>
              <a:schemeClr val="phClr">
                <a:tint val="100000"/>
                <a:shade val="80000"/>
                <a:hueMod val="100000"/>
                <a:satMod val="100000"/>
              </a:schemeClr>
            </a:contourClr>
          </a:sp3d>
        </a:effectStyle>
      </a:effectStyleLst>
      <a:bgFillStyleLst>
        <a:solidFill>
          <a:schemeClr val="phClr"/>
        </a:solidFill>
        <a:gradFill rotWithShape="1">
          <a:gsLst>
            <a:gs pos="0">
              <a:schemeClr val="phClr">
                <a:shade val="40000"/>
                <a:satMod val="165000"/>
              </a:schemeClr>
            </a:gs>
            <a:gs pos="50000">
              <a:schemeClr val="phClr">
                <a:shade val="95000"/>
                <a:satMod val="100000"/>
              </a:schemeClr>
            </a:gs>
            <a:gs pos="100000">
              <a:schemeClr val="phClr">
                <a:tint val="10000"/>
                <a:satMod val="300000"/>
              </a:schemeClr>
            </a:gs>
          </a:gsLst>
          <a:lin ang="13000000" scaled="0"/>
        </a:gradFill>
        <a:blipFill>
          <a:blip xmlns:r="http://schemas.openxmlformats.org/officeDocument/2006/relationships" r:embed="rId1">
            <a:duotone>
              <a:schemeClr val="phClr">
                <a:shade val="75000"/>
              </a:schemeClr>
              <a:schemeClr val="phClr">
                <a:tint val="55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TotalTime>
  <Words>1512</Words>
  <Application>Microsoft Office PowerPoint</Application>
  <PresentationFormat>عرض على الشاشة (3:4)‏</PresentationFormat>
  <Paragraphs>40</Paragraphs>
  <Slides>39</Slides>
  <Notes>0</Notes>
  <HiddenSlides>0</HiddenSlides>
  <MMClips>0</MMClips>
  <ScaleCrop>false</ScaleCrop>
  <HeadingPairs>
    <vt:vector size="6" baseType="variant">
      <vt:variant>
        <vt:lpstr>الخطوط المستخدمة</vt:lpstr>
      </vt:variant>
      <vt:variant>
        <vt:i4>6</vt:i4>
      </vt:variant>
      <vt:variant>
        <vt:lpstr>سمة</vt:lpstr>
      </vt:variant>
      <vt:variant>
        <vt:i4>1</vt:i4>
      </vt:variant>
      <vt:variant>
        <vt:lpstr>عناوين الشرائح</vt:lpstr>
      </vt:variant>
      <vt:variant>
        <vt:i4>39</vt:i4>
      </vt:variant>
    </vt:vector>
  </HeadingPairs>
  <TitlesOfParts>
    <vt:vector size="46" baseType="lpstr">
      <vt:lpstr>Arial</vt:lpstr>
      <vt:lpstr>Gill Sans MT</vt:lpstr>
      <vt:lpstr>Wingdings 2</vt:lpstr>
      <vt:lpstr>Calibri</vt:lpstr>
      <vt:lpstr>맑은 고딕</vt:lpstr>
      <vt:lpstr>Palatino Linotype</vt:lpstr>
      <vt:lpstr>Mountain</vt:lpstr>
      <vt:lpstr>الشريحة 1</vt:lpstr>
      <vt:lpstr>Ҷорҷ марди амрикоие аст, ки синнаш аз 50 солаги гузаштааст, ҷисми бузурге дорад ва аз саломатиаш шикоят надорад.  Ӯ дар шимоли Вашингтон дар як шаҳраки хурде зиндаги мекунад. Бо вуҷуди инки шаҳр барои худ зебогиҳо ва хубиҳои зиёде дорад, вале Ҷорҷ ба ҳамон шаҳраки хурди худ одат кардааст ва он муғриёти шаҳрро ба ин шаҳраки худ иваз намекунад. </vt:lpstr>
      <vt:lpstr>Агарчанде ӯ тақрибан рӯзашро дар шаҳр мегузаронад, зеро ӯ машғул ба тиҷорат аст, вале бегоҳ ки шуд рӯ ба хонаи худ ва шаҳраки худ меорад. Ва онҷо оромона ва бо роҳат ҳамроҳи оилааш вақташро мегузаронад. Оилаи Ҷорҷ иборат аз 5 нафар аст, худаш ва ҳамсару ду духтар ва як писараш, ки мактаби миёнаро хатм намуда, дар фикри дохил шудан ба ягон донишгоҳи пешрафта аст.</vt:lpstr>
      <vt:lpstr>Вақто ки моҳи зилҳиҷҷа омад... Ҷорҷ бо ҳамсару фарзандонаш ба радиоҳои исломи гуш медоданд, то аз даромадани моҳи зулҳиҷҷа бо хабар шаванд. Ҳатто орзу карданд, ки кош рақами телефони ягон сафорати давлати исломи наздашон мебуд ки аз даромадани моҳи зулҳиҷҷа ва рӯзи иду рӯзи арафа аз онҳо маълумот мегирифтанд.</vt:lpstr>
      <vt:lpstr>Ин хеле онҳоро машғул сохта буд, Шавҳар ҳама гушу ҳушаш ба радиёи исломи буд, ҳамсар дар ҷустуҷуи каналҳои исломи буд, ки шояд онҷо чизе бишнавад, писар бошад дар ҷустуҷуи сомонаҳои исломии интернети буд. Оилаи Ҷорҷ ба пурраги дар ин амри муҳим гирифтор буд.</vt:lpstr>
      <vt:lpstr>Ҷорҷ ба радио гуш андохта буд. Вақто ки даромадани моҳи зулҳиҷҷаро шунид изҳори хушҳоли намуда рӯ ба ҳамсару фарзандонаш оварда гуфт: Овози радио бисёр тоза аст, дар ин вақт рӯзи истодан дар арафот ва рӯзи иди қурбон эълон шуд ва овози такбиру хушҳолии мусулмонон баланд шуд, Ҷорҷ ҳам аз ин хушҳол шуданд. Онҳо ҳам мунтазири ин эълон буданд.</vt:lpstr>
      <vt:lpstr>Саҳари рӯзи дигар Ҷорҷ маблағе ки дар давоми сол барои ин иди фархунда ҷамъ карда буд бардошт ва гуфт: Ман бозори калон, ки дар шарқи шаҳр ҷойгир аст, меравам, зеро гусфанди зиндаро фақат дар онҷо пайдо мекунам.  Вақте ки Ҷорҷ ба бозор расид, тамошо карда як қушқори миёнаи хуб, ки муноси қурбони кардан буд, пайдо кард. </vt:lpstr>
      <vt:lpstr>Бо соҳиби қушқор савдо кард вале дид ки пули дар даст доштааш ками мекунад, рафта аз сандуқи бонки боз пул гирифт ва омада он қушқорро харидори кард. Зеро ӯ мехост қушқорро бо дасти худаш қурбони кунад, то инки ин шиъори исломиро, ки дар қурбони кардани гусфанд аст, бо дасти худаш ба ҷой биёрад.</vt:lpstr>
      <vt:lpstr>Ҷорҷ пушти қушқорро молиш дода уро бо ёрии фарзандонаш ба мошини сабукраваш бор кард. Овози қушқор баланд шуд, духтари панҷсолаи Ҷорҷ овози қушқорро бо лаҳҷаи ширинаш такрор мекард, ва рӯй ба сӯи падараш оварда: Падарҷон! Иди қурбон аҷаб иди зебое аст, дур аз писарбачаҳо бо духтаракон бози мекунем, доира мезанем ва овозхони мекунем.</vt:lpstr>
      <vt:lpstr>Падарҷон куртаи наву зебоямро пушида сарамро бо рӯймол мепушонам ва ҳамроҳи шумо намози идро мехонам.  Падарҷон дар ин ид рӯймоли калон мепушам, ман акнун калон шудаам... </vt:lpstr>
      <vt:lpstr>Аҷаб зебо аст иди қурбон, гӯшти гусфандро майда мекунем, ба ҳамсоягону наздикон таъом медиҳем ва ба зиёрати аммааму духтаронаш меравем. Падарҷон кошки ҳама рӯзҳои сол мисли рӯзи ид мешуд. Ҳама аҳли оила бо хушбахтӣ ва саодатмандӣ ба суханони гунҷишкак гуш меандохтанд, чигунае ки ӯро меномиданд.</vt:lpstr>
      <vt:lpstr>Вақто ки падар ба сӯи қушқор назар меандохт дилаш гум мезад, зеро гусфанди хубу муносибе барои қурбони харида буд, ки ҳама сифатҳои гусфанди қурбониро дошт, на кӯр буду на чулоқу накасали...  Вақто ки ба хона наздик шуд ва мошин дар назди хона қарор гирифт, ҳамсар рӯй ба сӯӣ шавҳар оварда гуфт: </vt:lpstr>
      <vt:lpstr>Ҷорҷ! Ман маълумоти дигаре дар бораи гусфанди қурбони ёфтам. Шавҳар гуфт: Он чи маълумот аст ҳамсари азиз? Ҳамсар гуфт: Гусфанди қурбони се тақсим мешавад: Як қисмашро барои камбағалон ва мискинон садақа мекунем, қисми дуюмиро ба ҳамсояҳо Девид, Элизабет ва Моника ҳадя мекунем ва қисми севумро барои худ боқи мегузорем, аз гушти тоза таъом мепазем ва боқияшро барои рӯзҳои оянда мегузорем.</vt:lpstr>
      <vt:lpstr>Ҳангоме ки вақти қурбони наздик мешуд рӯзи ид Ҷорҷу ҳамсараш ҳайрон буданд, ки қибла кадом тараф бошад, то инки қурбонияшонро ба тарафи қибла гардонида забҳ намоянд. Онҳо тахминан иттиҷоҳи қибларо ба тарафи Арабистони Саъудӣ муайян карданд ва ин басанда аст. Ҷорҷ кордро тез намуда қушқорро рӯ ба қибла гардонид ва "Бисмиллоҳ" гуфта забҳ намуд.</vt:lpstr>
      <vt:lpstr>Баъди онки қушқор кушта, пуст карда ва майда карда шуд, ҳамсари Ҷорҷ онро бо суръат мувофиқи суннати Паёмбар (с) ба се маҷмуъа тақсим кард, зеро Ҷорҷ бо овози баланд ва ғазабнок онҳоро нидо кард, ки: Шитоб кунед, шитоб кунед имрӯз якшанбе аст ба калисо меравем!!!  Ҷорҷ ҳеҷ вақт калисо рафтанро тарк намекард ва ҳар вақт ки мерафт ҳамсару фарзандонашро ҳамроҳаш мебурд.</vt:lpstr>
      <vt:lpstr>Дар инҷо он нафаре ки қиссаи Ҷорҷро нақл мекард суханашро ба охир расонд. Яке аз шунавандагон рӯй ба сӯӣ ӯ оварда пурсид: Ман нафаҳмидам ту бо ин ҳикоя моро дар ҳайрат гузошти ин Ҷорҷ мусулмон буд ё насрони?</vt:lpstr>
      <vt:lpstr>Сухангу оромона ҷавоб дода гуфт: На балки Ҷорҷ бо ҳамсару фарзандонаш насрони, кофир буданд, ба Худои ягона имон, ва Паёмбарии Муҳаммад (с) бовари надоштанд, ва Худоро сеюми сегона медонанд (Худованд пок ва бешарик аст) ва Муҳаммад (с)-ро ҳамчун Паёмбар ва расули охирзамон қабул надоранд.</vt:lpstr>
      <vt:lpstr>Дар байни нишастагон ҳолати ғайриоддие рух дод, овозҳо баланд шуданд, баъзеҳо беадабӣ карданд. Яке аз ҳозирин гуфт:  Аҳмад ту барои мо дуруғ нагуй! Ки бовар мекунад, ки Ҷорҷ бо оилааш ин корро мекунад? Ҳама ба сӯи Аҳмад нигоҳ мекарданд, бо забонҳои тезу хандаҳои пай дар пай аз у суол мекарданд.</vt:lpstr>
      <vt:lpstr>То инки бо ақлтарини онҳо ба сӯи Аҳмад хитоб карда гуфт: Ончизе ки ту мегӯи дуруст нест, мо бовар надорем, ки як кофир ин ибодатҳои исломиро чихеле ки гуфти ба ҷой биёрад, ва ба радио гуш дода рӯзи идро муайян кунад, ва пул дода гусфанд харида қурбони кунад, ва уро мувофиқи суннати Пайғамбар (с) тақсим карда барои худ ва камбағалону ҳамсоягон туҳфа кунад, ин боварнокарданист.</vt:lpstr>
      <vt:lpstr>Аҳмад кушиш кард ки аз худ дифоъ кунад ва худро аз туҳматҳои онҳо пок созад, вале онҳо сухани Аҳмадро қабул надоштанд. Дар охир бо таъаҷҷуб ва табассуми зебое Аҳмад ба  онҳо гуфт:</vt:lpstr>
      <vt:lpstr>Бародарони гироми! Дӯстони азиз! Барои чи шумо ин қиссаи гуфтаи манро бовар намекунед, чаро бовар намекунед, ки як кофир ин корҳоро анҷом диҳад? Оё дар байни мо Абдуллоҳ ва Абдураҳмону Хадиҷа ва Оиша  нестанд, ки идҳои кофиронро пешвоз мегиранду хушҳоли мекунанд? </vt:lpstr>
      <vt:lpstr>Пас чаро шумо бовар намекунед ва инкор мекунед, ки як кофир идҳои исломиро пешвоз мегираду хурсанди мекунад?  Барои чи аз ин кори кофир таъаҷҷуб мекунед? Воқеъият ин чизро собит мекунад ва мо ин чизро дар ҳаёти ҳаррӯзаамон мебинем.</vt:lpstr>
      <vt:lpstr>Оё баъзе аз моён касоне нестанд, ки гулҳои садбарги сурхро ҷамъ намуда барои иди муҳаббат тайёр мекунанд? Ва дигарон иди соли нав, иди милоди масеҳ, иди... ва иди... ва иди ва ҳамаи ин идҳои кофиронанд. Барои чи ин тасарруф аз Ҷорҷ мустаҳил аст, вале барои писарону духтарони мо мумкин аст?</vt:lpstr>
      <vt:lpstr>Агар шумо аз ин амали Ҷорҷ дар таъаҷҷуб ҳастед ман аз амали духтарону писарони мусулмон дар таъаҷҷубам, чигуна онҳо ба ин амал роҳ медиҳанд? Вақто ки овозҳо баланд шуданд ва ҳама ба тарафи Аҳмад нигоҳ доштанд, Ӯ гуфт: Бори дигар ба ман гуш диҳед. Хомуш бошед то ин қиссаро бароятон гӯям ва нагуед, ки дуруғ мегӯӣ.</vt:lpstr>
      <vt:lpstr>Оиша духтараке аз ин шаҳр аст, Падару модараш ӯро мувофиқи номи модари муъминон Оиша (р.з) ҳамсари Расули Худо (с) номгузори кардааст. Вақте ки Оиша аз иди муҳаббат бохабар шуд -ин иди Румониҳои бутпараст аст- Ин идро кофирон пешвоз мегиранд ва ба ҳамдигар гулҳои садбарги сурх туҳфа мекунанд. Ин рӯз рӯзи фасод ва амалҳои ибоҳи ва бебандубори аст.</vt:lpstr>
      <vt:lpstr>Оиша бо шитоб ба фурушгоҳи гулфуруши рафта як даста гули сурхи қиммат харидори кард, Ӯ донишҷӯ аст, ва пули зиёде ҳам надорад, вале бо вуҷуди ин ӯ пули зиёде дода ин гулҳоро барои иди муҳаббат, ки иди кофирону бутпарастон аст харидори кардааст. Ва дар тан либоси сурх пушида гули сурхи садбаргро ба пешаш овезон карда буд, ҳатто попуши сурх ва сумкачаи сурх ба даст гирифта буд ва ҳаминхел....</vt:lpstr>
      <vt:lpstr>Ин Оиша духтари мусулмон ин корро кардааст, оё бовар мекунед? Бо таъаҷҷуби дарднок гуфтанд: Бале баъзе духтарони мо ҳам ин корро карданд, ин бисёр дар байни мардум паҳн шудааст. Аҳмад дасташро таккон дода баланд карда гуфт: Даҳ сол дар Амрико зиндаги кардам, қасам ба Худо ягон кофиреро надидам ки ягон иди мусулмониро пешвоз гирифта бошад, ва на касеро дидам ки аз хурсандиҳо ва идҳои мо бипурсад!</vt:lpstr>
      <vt:lpstr>Ҳатто иди хурдакаке ки баъди рамазон дар ҳуҷраам гузаронидам, вақте фаҳмиданд ки иди исломӣ аст касе даъватамро напазируфт ва аз дарам надаромад. Муддати дарозе дар ғарб зиндаги кардам ва ин ҳолатҳоро бо чашми сарам дидам, вале ҳангоме ки ба ватанам баргаштам, дидам ки мо ҳама идҳои оҳоро пешвоз мегирем ва хушҳоли мекунем, дар ҳоле ки ҳамаи онҳо иборат аз фаҳшу фасоду куфру бебандубори аст.</vt:lpstr>
      <vt:lpstr>Баъзе аз аҳли ислом ҳастанд, ки бисёри аз шаъоири исломиро барбод додаанд ва барояш сар ҳам набароварданд. Ҳатто дар соли гузашта баъзе ҷавонони мусулмон намози идро нахонданд! Аммо идҳои модару муҳаббату... чиқадар туҳфаҳо харида шуд, ҳатто кор ба ҷое расидааст, ки кӯдакон иди модарро аз идҳои исломӣ зиёдтар дӯст медоранд.</vt:lpstr>
      <vt:lpstr>Дар ҳоле ки идҳо аз ҷумлаи ибодатҳо ва нишонаҳои ислом ва хусусиятҳои уммати исломӣ ба шумор мераванд. Ибодатеро ки ба воситаи он ба Худо наздик мешавем фаромуш кардем ва аз он дур шудем, дар ҳоле ки дар байни идҳои кофирон ва душманони миллати ислом бо як пайрави ва худфурухтаги ғарқ шудаем.</vt:lpstr>
      <vt:lpstr>Аҳмад ибни Абдулҳалим (р.ҳ) мегӯяд: «Барои мусулмонон ҳалол нест, дар чизе  ки аз хусусиятҳои идҳои кофирон аст мисли таъом, либос, шустушуй, оташ афрӯхтан, манъ кардани ягон одат ё ибодат ё дигар чизҳо ба кофирон монанди кунанд. Инчунин дар ин рӯз таъом пухтан, (барои иди кофирон) туҳфа додан, хариду фуруши чизҳое ки барои он ид аст, ҳалол нест.</vt:lpstr>
      <vt:lpstr>Инчунин иштироки кудакон дар бозиҳои идонаи кофирон ва пушидани зебу зиннат барои он идҳо манъ аст. Дар умум бояд мусулмонон барои иди кофирон ягон амали хосси онҳоро иҷро накунанд, балки рӯзи иди кофирон назди мусулмонон мисли дигар рӯзҳои муқарари назди мусулмонон бошад».</vt:lpstr>
      <vt:lpstr>Ибни Қайим (р.ҳ) мегуяд: «Ва аммо табрику таҳният гуфтан дар шаъоир ва идҳои кофирон, ки хосс барои онҳо аст, бо иттифоқ ҳаром аст. Мисли: табрик намудани онҳо дар идҳояшон ва рӯза гирифтанашон. Гуфтани: Идатон муборак, ё ба ин ид туро табрик мегуям.</vt:lpstr>
      <vt:lpstr>Гуяндаи ин табрикот агарчанде кофир намешавад вале ин амалаш аз ҷумлаи муҳаррамот аст, (дини ислом онро ҳаром гардонидааст) Ва ин амалаш ба монанди он аст ки ӯро барои ба салиб (крест) саҷда карданаш табрик намудааст, балки ин дар назди Худо бузургтар (дар гуноҳ) ва нафратовартар аст аз таҳнияти ба арақнуши, куштан ва зинокори ва ғайра.</vt:lpstr>
      <vt:lpstr>Ва бисёри касоне ки дин дар назди онҳо қадр надорад дар хатоиҳо воқеъ мешаванд, вале намедонанд, ки ин корашон чиқадар қабеҳу ҳақир аст.  Пас  касе  нафареро барои  гуноҳе ё бидъате ё амали куфри табрику таҳният гӯяд , худро бар ғазабу азоби Худованд ва нафраташ гирифтор намудааст».</vt:lpstr>
      <vt:lpstr>Аҳмад дар ҳоле ки ҳамаро хомуши фаро гирифта буд, гуфт: Ман аз мусулмон ва мусулмонзане таъаҷҷуб мекунам, ки ин ҳадиси Расули худоро мешунавад вале дар дили у ҷойгир намешавад. Расули Худо (с) мефармояд: «Касе ба қавме (қавми кофир ё оташпараст ё ҳар қавме бошад) ташаббуҳ ва монанди кунад, пас ӯ аз он қавм аст».</vt:lpstr>
      <vt:lpstr>Ибни Таймия дар шарҳи ин ҳадис мегуяд: Камтарин далолат дар ин ҳадис маънои ҳаром будани ташаббуҳ ва монанди кардан ба кофиронро дорад, агарчанде зоҳири ҳадис далолати куфри ташаббуҳ ва монандикунандаро дорад. Чигунае ки Худованд мефармояд: «Ҳар кас аз шумо, ки эшонро дӯст гирад, дар зумраи онҳост» Моида 51</vt:lpstr>
      <vt:lpstr>Дар охир Аҳмад бо ғаму андуҳ ва ҳиссиёти талх рӯй ба ҳозирин оварда гуфт: Ҷавоб диҳед! Оё Ҷорҷ қурбони кард ва онро мувофиқи суннат се тақсим кард? Ё инки ин маҳзи хаёл аст ва ҳеҷгоҳ рӯйи ҳақиқатро намебинад?  </vt:lpstr>
      <vt:lpstr>الشريحة 39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ABUMADA</dc:creator>
  <cp:lastModifiedBy>ABUMADA</cp:lastModifiedBy>
  <cp:revision>10</cp:revision>
  <dcterms:created xsi:type="dcterms:W3CDTF">2011-12-24T19:53:08Z</dcterms:created>
  <dcterms:modified xsi:type="dcterms:W3CDTF">2011-12-26T15:28:36Z</dcterms:modified>
</cp:coreProperties>
</file>